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8" r:id="rId4"/>
    <p:sldId id="263" r:id="rId5"/>
    <p:sldId id="262" r:id="rId6"/>
    <p:sldId id="273" r:id="rId7"/>
    <p:sldId id="259" r:id="rId8"/>
    <p:sldId id="272" r:id="rId9"/>
    <p:sldId id="267" r:id="rId10"/>
    <p:sldId id="270" r:id="rId11"/>
    <p:sldId id="275" r:id="rId12"/>
    <p:sldId id="276" r:id="rId13"/>
    <p:sldId id="280" r:id="rId14"/>
    <p:sldId id="281" r:id="rId15"/>
    <p:sldId id="278" r:id="rId16"/>
    <p:sldId id="279"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937"/>
    <a:srgbClr val="EE5600"/>
    <a:srgbClr val="FF6600"/>
    <a:srgbClr val="006666"/>
    <a:srgbClr val="ED7D31"/>
    <a:srgbClr val="9AB9D6"/>
    <a:srgbClr val="616161"/>
    <a:srgbClr val="FF4433"/>
    <a:srgbClr val="0099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Worksheet%20in%20Interrobang%20-%2026%20Sep%2011%20pm"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Worksheet%20in%20Interrobang%20PPT%202"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Worksheet%20in%20Interrobang%20PPT"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Worksheet%20in%20Interrobang%20-%2026%20Sep%2011%20pm"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Bhagyesh%20Rajesh%20Jaju\Desktop\NMIMS\Case%20Competitions\Second%20Year\ITC\ITC%20Interroba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sz="1200"/>
          </a:p>
        </c:rich>
      </c:tx>
      <c:layout>
        <c:manualLayout>
          <c:xMode val="edge"/>
          <c:yMode val="edge"/>
          <c:x val="0.4692522624395271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8874937949341"/>
          <c:y val="6.9434748673348701E-2"/>
          <c:w val="0.85589258797510326"/>
          <c:h val="0.68203539731839102"/>
        </c:manualLayout>
      </c:layout>
      <c:barChart>
        <c:barDir val="col"/>
        <c:grouping val="clustered"/>
        <c:varyColors val="0"/>
        <c:ser>
          <c:idx val="0"/>
          <c:order val="0"/>
          <c:tx>
            <c:strRef>
              <c:f>'[Worksheet in Interrobang - 26 Sep 11 pm]Demand Estimate'!$N$6</c:f>
              <c:strCache>
                <c:ptCount val="1"/>
                <c:pt idx="0">
                  <c:v>Share% by Age</c:v>
                </c:pt>
              </c:strCache>
            </c:strRef>
          </c:tx>
          <c:spPr>
            <a:solidFill>
              <a:schemeClr val="accent2">
                <a:lumMod val="20000"/>
                <a:lumOff val="80000"/>
              </a:schemeClr>
            </a:solidFill>
            <a:ln>
              <a:noFill/>
            </a:ln>
            <a:effectLst/>
          </c:spPr>
          <c:invertIfNegative val="0"/>
          <c:dPt>
            <c:idx val="0"/>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1-C531-4903-BA3D-EEC4E25A5F6D}"/>
              </c:ext>
            </c:extLst>
          </c:dPt>
          <c:dPt>
            <c:idx val="4"/>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3-C531-4903-BA3D-EEC4E25A5F6D}"/>
              </c:ext>
            </c:extLst>
          </c:dPt>
          <c:dLbls>
            <c:spPr>
              <a:noFill/>
              <a:ln>
                <a:noFill/>
              </a:ln>
              <a:effectLst/>
            </c:spPr>
            <c:txPr>
              <a:bodyPr rot="0" spcFirstLastPara="1" vertOverflow="ellipsis" vert="horz" wrap="square" lIns="38100" tIns="19050" rIns="38100" bIns="19050" anchor="ctr" anchorCtr="1">
                <a:spAutoFit/>
              </a:bodyPr>
              <a:lstStyle/>
              <a:p>
                <a:pPr>
                  <a:defRPr sz="1050" b="1" i="1"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'[Worksheet in Interrobang - 26 Sep 11 pm]Demand Estimate'!$A$7:$A$11</c:f>
              <c:strCache>
                <c:ptCount val="5"/>
                <c:pt idx="0">
                  <c:v>0-9</c:v>
                </c:pt>
                <c:pt idx="1">
                  <c:v>10-19</c:v>
                </c:pt>
                <c:pt idx="2">
                  <c:v>20-34</c:v>
                </c:pt>
                <c:pt idx="3">
                  <c:v>35-54</c:v>
                </c:pt>
                <c:pt idx="4">
                  <c:v>55+</c:v>
                </c:pt>
              </c:strCache>
            </c:strRef>
          </c:cat>
          <c:val>
            <c:numRef>
              <c:f>'[Worksheet in Interrobang - 26 Sep 11 pm]Demand Estimate'!$N$7:$N$11</c:f>
              <c:numCache>
                <c:formatCode>0%</c:formatCode>
                <c:ptCount val="5"/>
                <c:pt idx="0">
                  <c:v>4.2341797140217567E-2</c:v>
                </c:pt>
                <c:pt idx="1">
                  <c:v>0.31009495193534137</c:v>
                </c:pt>
                <c:pt idx="2">
                  <c:v>0.33594633649735134</c:v>
                </c:pt>
                <c:pt idx="3">
                  <c:v>0.22725042837082515</c:v>
                </c:pt>
                <c:pt idx="4">
                  <c:v>8.436648605626472E-2</c:v>
                </c:pt>
              </c:numCache>
            </c:numRef>
          </c:val>
          <c:extLst>
            <c:ext xmlns:c16="http://schemas.microsoft.com/office/drawing/2014/chart" uri="{C3380CC4-5D6E-409C-BE32-E72D297353CC}">
              <c16:uniqueId val="{00000004-C531-4903-BA3D-EEC4E25A5F6D}"/>
            </c:ext>
          </c:extLst>
        </c:ser>
        <c:dLbls>
          <c:showLegendKey val="0"/>
          <c:showVal val="0"/>
          <c:showCatName val="0"/>
          <c:showSerName val="0"/>
          <c:showPercent val="0"/>
          <c:showBubbleSize val="0"/>
        </c:dLbls>
        <c:gapWidth val="100"/>
        <c:overlap val="100"/>
        <c:axId val="749439183"/>
        <c:axId val="1566339999"/>
      </c:barChart>
      <c:catAx>
        <c:axId val="7494391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Age Group</a:t>
                </a:r>
              </a:p>
            </c:rich>
          </c:tx>
          <c:layout>
            <c:manualLayout>
              <c:xMode val="edge"/>
              <c:yMode val="edge"/>
              <c:x val="0.48999242252480169"/>
              <c:y val="0.846160940697202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1" u="none" strike="noStrike" kern="1200" baseline="0">
                <a:solidFill>
                  <a:schemeClr val="tx1">
                    <a:lumMod val="65000"/>
                    <a:lumOff val="35000"/>
                  </a:schemeClr>
                </a:solidFill>
                <a:latin typeface="+mn-lt"/>
                <a:ea typeface="+mn-ea"/>
                <a:cs typeface="+mn-cs"/>
              </a:defRPr>
            </a:pPr>
            <a:endParaRPr lang="en-US"/>
          </a:p>
        </c:txPr>
        <c:crossAx val="1566339999"/>
        <c:crosses val="autoZero"/>
        <c:auto val="1"/>
        <c:lblAlgn val="ctr"/>
        <c:lblOffset val="100"/>
        <c:noMultiLvlLbl val="0"/>
      </c:catAx>
      <c:valAx>
        <c:axId val="156633999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Est. % Share by Age Group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4391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Authentic &amp; Transparency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6</c:v>
                </c:pt>
                <c:pt idx="1">
                  <c:v>15</c:v>
                </c:pt>
                <c:pt idx="2">
                  <c:v>34</c:v>
                </c:pt>
                <c:pt idx="3">
                  <c:v>7</c:v>
                </c:pt>
                <c:pt idx="4">
                  <c:v>12</c:v>
                </c:pt>
              </c:numCache>
            </c:numRef>
          </c:val>
          <c:extLst>
            <c:ext xmlns:c16="http://schemas.microsoft.com/office/drawing/2014/chart" uri="{C3380CC4-5D6E-409C-BE32-E72D297353CC}">
              <c16:uniqueId val="{00000000-EC40-4EC8-A795-7D20DE545F54}"/>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Perceived Refreshment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5</c:v>
                </c:pt>
                <c:pt idx="1">
                  <c:v>8</c:v>
                </c:pt>
                <c:pt idx="2">
                  <c:v>12</c:v>
                </c:pt>
                <c:pt idx="3">
                  <c:v>12</c:v>
                </c:pt>
                <c:pt idx="4">
                  <c:v>28</c:v>
                </c:pt>
              </c:numCache>
            </c:numRef>
          </c:val>
          <c:extLst>
            <c:ext xmlns:c16="http://schemas.microsoft.com/office/drawing/2014/chart" uri="{C3380CC4-5D6E-409C-BE32-E72D297353CC}">
              <c16:uniqueId val="{00000000-D0C1-4666-8075-E510770AED42}"/>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Better Alternatives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4</c:v>
                </c:pt>
                <c:pt idx="1">
                  <c:v>9</c:v>
                </c:pt>
                <c:pt idx="2">
                  <c:v>16</c:v>
                </c:pt>
                <c:pt idx="3">
                  <c:v>11</c:v>
                </c:pt>
                <c:pt idx="4">
                  <c:v>25</c:v>
                </c:pt>
              </c:numCache>
            </c:numRef>
          </c:val>
          <c:extLst>
            <c:ext xmlns:c16="http://schemas.microsoft.com/office/drawing/2014/chart" uri="{C3380CC4-5D6E-409C-BE32-E72D297353CC}">
              <c16:uniqueId val="{00000000-5624-477B-A766-C4D18BB52D0C}"/>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Curiosity</a:t>
            </a:r>
            <a:r>
              <a:rPr lang="en-US" sz="1300" baseline="0" dirty="0"/>
              <a:t> to Explore</a:t>
            </a:r>
            <a:endParaRPr lang="en-US" sz="13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13</c:v>
                </c:pt>
                <c:pt idx="1">
                  <c:v>11</c:v>
                </c:pt>
                <c:pt idx="2">
                  <c:v>18</c:v>
                </c:pt>
                <c:pt idx="3">
                  <c:v>11</c:v>
                </c:pt>
                <c:pt idx="4">
                  <c:v>12</c:v>
                </c:pt>
              </c:numCache>
            </c:numRef>
          </c:val>
          <c:extLst>
            <c:ext xmlns:c16="http://schemas.microsoft.com/office/drawing/2014/chart" uri="{C3380CC4-5D6E-409C-BE32-E72D297353CC}">
              <c16:uniqueId val="{00000000-A530-4F48-B720-F0E3545F0067}"/>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Tasty but not unhealthy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c:v>
                </c:pt>
                <c:pt idx="1">
                  <c:v>4</c:v>
                </c:pt>
                <c:pt idx="2">
                  <c:v>6</c:v>
                </c:pt>
                <c:pt idx="3">
                  <c:v>18</c:v>
                </c:pt>
                <c:pt idx="4">
                  <c:v>37</c:v>
                </c:pt>
              </c:numCache>
            </c:numRef>
          </c:val>
          <c:extLst>
            <c:ext xmlns:c16="http://schemas.microsoft.com/office/drawing/2014/chart" uri="{C3380CC4-5D6E-409C-BE32-E72D297353CC}">
              <c16:uniqueId val="{00000000-E9E2-4763-B74B-F6120FBA937A}"/>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'[Worksheet in Interrobang PPT 2]BEP'!$B$10</c:f>
              <c:strCache>
                <c:ptCount val="1"/>
                <c:pt idx="0">
                  <c:v>Total Cost</c:v>
                </c:pt>
              </c:strCache>
            </c:strRef>
          </c:tx>
          <c:spPr>
            <a:ln w="28575" cap="rnd">
              <a:solidFill>
                <a:srgbClr val="7030A0"/>
              </a:solidFill>
              <a:round/>
            </a:ln>
            <a:effectLst>
              <a:outerShdw blurRad="50800" dist="38100" dir="2700000" algn="tl" rotWithShape="0">
                <a:prstClr val="black">
                  <a:alpha val="40000"/>
                </a:prstClr>
              </a:outerShdw>
            </a:effectLst>
          </c:spPr>
          <c:marker>
            <c:symbol val="diamond"/>
            <c:size val="9"/>
            <c:spPr>
              <a:noFill/>
              <a:ln w="19050">
                <a:solidFill>
                  <a:srgbClr val="7030A0"/>
                </a:solidFill>
              </a:ln>
              <a:effectLst>
                <a:outerShdw blurRad="50800" dist="38100" dir="2700000" algn="tl" rotWithShape="0">
                  <a:prstClr val="black">
                    <a:alpha val="40000"/>
                  </a:prstClr>
                </a:outerShdw>
              </a:effectLst>
            </c:spPr>
          </c:marker>
          <c:cat>
            <c:numRef>
              <c:f>'[Worksheet in Interrobang PPT 2]BEP'!$C$1:$R$1</c:f>
              <c:numCache>
                <c:formatCode>mmm\-yy</c:formatCode>
                <c:ptCount val="16"/>
                <c:pt idx="0">
                  <c:v>45261</c:v>
                </c:pt>
                <c:pt idx="1">
                  <c:v>45292</c:v>
                </c:pt>
                <c:pt idx="2">
                  <c:v>45323</c:v>
                </c:pt>
                <c:pt idx="3">
                  <c:v>45352</c:v>
                </c:pt>
                <c:pt idx="4">
                  <c:v>45383</c:v>
                </c:pt>
                <c:pt idx="5">
                  <c:v>45413</c:v>
                </c:pt>
                <c:pt idx="6">
                  <c:v>45444</c:v>
                </c:pt>
                <c:pt idx="7">
                  <c:v>45474</c:v>
                </c:pt>
                <c:pt idx="8">
                  <c:v>45505</c:v>
                </c:pt>
                <c:pt idx="9">
                  <c:v>45536</c:v>
                </c:pt>
                <c:pt idx="10">
                  <c:v>45566</c:v>
                </c:pt>
                <c:pt idx="11">
                  <c:v>45597</c:v>
                </c:pt>
                <c:pt idx="12">
                  <c:v>45627</c:v>
                </c:pt>
                <c:pt idx="13">
                  <c:v>45658</c:v>
                </c:pt>
                <c:pt idx="14">
                  <c:v>45689</c:v>
                </c:pt>
                <c:pt idx="15">
                  <c:v>45717</c:v>
                </c:pt>
              </c:numCache>
            </c:numRef>
          </c:cat>
          <c:val>
            <c:numRef>
              <c:f>'[Worksheet in Interrobang PPT 2]BEP'!$C$10:$R$10</c:f>
              <c:numCache>
                <c:formatCode>0</c:formatCode>
                <c:ptCount val="16"/>
                <c:pt idx="0">
                  <c:v>27.191999999999997</c:v>
                </c:pt>
                <c:pt idx="1">
                  <c:v>54.383999999999993</c:v>
                </c:pt>
                <c:pt idx="2">
                  <c:v>81.575999999999993</c:v>
                </c:pt>
                <c:pt idx="3">
                  <c:v>159.9032</c:v>
                </c:pt>
                <c:pt idx="4">
                  <c:v>247.61520000000002</c:v>
                </c:pt>
                <c:pt idx="5">
                  <c:v>344.71199999999999</c:v>
                </c:pt>
                <c:pt idx="6">
                  <c:v>424.33260000000001</c:v>
                </c:pt>
                <c:pt idx="7">
                  <c:v>486.7978</c:v>
                </c:pt>
                <c:pt idx="8">
                  <c:v>543.43759999999997</c:v>
                </c:pt>
                <c:pt idx="9">
                  <c:v>600.07740000000001</c:v>
                </c:pt>
                <c:pt idx="10">
                  <c:v>656.71720000000005</c:v>
                </c:pt>
                <c:pt idx="11">
                  <c:v>707.53160000000003</c:v>
                </c:pt>
                <c:pt idx="12">
                  <c:v>752.52060000000006</c:v>
                </c:pt>
                <c:pt idx="13">
                  <c:v>803.33500000000015</c:v>
                </c:pt>
                <c:pt idx="14">
                  <c:v>871.62560000000019</c:v>
                </c:pt>
                <c:pt idx="15">
                  <c:v>969.0432000000003</c:v>
                </c:pt>
              </c:numCache>
            </c:numRef>
          </c:val>
          <c:smooth val="1"/>
          <c:extLst>
            <c:ext xmlns:c16="http://schemas.microsoft.com/office/drawing/2014/chart" uri="{C3380CC4-5D6E-409C-BE32-E72D297353CC}">
              <c16:uniqueId val="{00000000-68C9-44A5-B8E5-E658B61B8EFF}"/>
            </c:ext>
          </c:extLst>
        </c:ser>
        <c:ser>
          <c:idx val="1"/>
          <c:order val="1"/>
          <c:tx>
            <c:strRef>
              <c:f>'[Worksheet in Interrobang PPT 2]BEP'!$B$11</c:f>
              <c:strCache>
                <c:ptCount val="1"/>
                <c:pt idx="0">
                  <c:v>Cum. Sales</c:v>
                </c:pt>
              </c:strCache>
            </c:strRef>
          </c:tx>
          <c:spPr>
            <a:ln w="34925" cap="rnd">
              <a:solidFill>
                <a:schemeClr val="accent2"/>
              </a:solidFill>
              <a:round/>
            </a:ln>
            <a:effectLst>
              <a:outerShdw blurRad="50800" dist="38100" dir="2700000" algn="tl" rotWithShape="0">
                <a:prstClr val="black">
                  <a:alpha val="40000"/>
                </a:prstClr>
              </a:outerShdw>
            </a:effectLst>
          </c:spPr>
          <c:marker>
            <c:symbol val="diamond"/>
            <c:size val="9"/>
            <c:spPr>
              <a:noFill/>
              <a:ln w="19050">
                <a:solidFill>
                  <a:schemeClr val="accent2"/>
                </a:solidFill>
              </a:ln>
              <a:effectLst>
                <a:outerShdw blurRad="50800" dist="38100" dir="2700000" algn="tl" rotWithShape="0">
                  <a:prstClr val="black">
                    <a:alpha val="40000"/>
                  </a:prstClr>
                </a:outerShdw>
              </a:effectLst>
            </c:spPr>
          </c:marker>
          <c:cat>
            <c:numRef>
              <c:f>'[Worksheet in Interrobang PPT 2]BEP'!$C$1:$R$1</c:f>
              <c:numCache>
                <c:formatCode>mmm\-yy</c:formatCode>
                <c:ptCount val="16"/>
                <c:pt idx="0">
                  <c:v>45261</c:v>
                </c:pt>
                <c:pt idx="1">
                  <c:v>45292</c:v>
                </c:pt>
                <c:pt idx="2">
                  <c:v>45323</c:v>
                </c:pt>
                <c:pt idx="3">
                  <c:v>45352</c:v>
                </c:pt>
                <c:pt idx="4">
                  <c:v>45383</c:v>
                </c:pt>
                <c:pt idx="5">
                  <c:v>45413</c:v>
                </c:pt>
                <c:pt idx="6">
                  <c:v>45444</c:v>
                </c:pt>
                <c:pt idx="7">
                  <c:v>45474</c:v>
                </c:pt>
                <c:pt idx="8">
                  <c:v>45505</c:v>
                </c:pt>
                <c:pt idx="9">
                  <c:v>45536</c:v>
                </c:pt>
                <c:pt idx="10">
                  <c:v>45566</c:v>
                </c:pt>
                <c:pt idx="11">
                  <c:v>45597</c:v>
                </c:pt>
                <c:pt idx="12">
                  <c:v>45627</c:v>
                </c:pt>
                <c:pt idx="13">
                  <c:v>45658</c:v>
                </c:pt>
                <c:pt idx="14">
                  <c:v>45689</c:v>
                </c:pt>
                <c:pt idx="15">
                  <c:v>45717</c:v>
                </c:pt>
              </c:numCache>
            </c:numRef>
          </c:cat>
          <c:val>
            <c:numRef>
              <c:f>'[Worksheet in Interrobang PPT 2]BEP'!$C$11:$R$11</c:f>
              <c:numCache>
                <c:formatCode>0</c:formatCode>
                <c:ptCount val="16"/>
                <c:pt idx="0">
                  <c:v>0</c:v>
                </c:pt>
                <c:pt idx="1">
                  <c:v>0</c:v>
                </c:pt>
                <c:pt idx="2">
                  <c:v>0</c:v>
                </c:pt>
                <c:pt idx="3">
                  <c:v>77.671999999999997</c:v>
                </c:pt>
                <c:pt idx="4">
                  <c:v>174.762</c:v>
                </c:pt>
                <c:pt idx="5">
                  <c:v>291.27</c:v>
                </c:pt>
                <c:pt idx="6">
                  <c:v>378.65099999999995</c:v>
                </c:pt>
                <c:pt idx="7">
                  <c:v>456.32299999999998</c:v>
                </c:pt>
                <c:pt idx="8">
                  <c:v>524.28599999999994</c:v>
                </c:pt>
                <c:pt idx="9">
                  <c:v>592.24899999999991</c:v>
                </c:pt>
                <c:pt idx="10">
                  <c:v>660.21199999999988</c:v>
                </c:pt>
                <c:pt idx="11">
                  <c:v>718.46599999999989</c:v>
                </c:pt>
                <c:pt idx="12">
                  <c:v>767.01099999999985</c:v>
                </c:pt>
                <c:pt idx="13">
                  <c:v>825.26499999999987</c:v>
                </c:pt>
                <c:pt idx="14">
                  <c:v>912.64599999999984</c:v>
                </c:pt>
                <c:pt idx="15">
                  <c:v>1048.5719999999999</c:v>
                </c:pt>
              </c:numCache>
            </c:numRef>
          </c:val>
          <c:smooth val="1"/>
          <c:extLst>
            <c:ext xmlns:c16="http://schemas.microsoft.com/office/drawing/2014/chart" uri="{C3380CC4-5D6E-409C-BE32-E72D297353CC}">
              <c16:uniqueId val="{00000001-68C9-44A5-B8E5-E658B61B8EFF}"/>
            </c:ext>
          </c:extLst>
        </c:ser>
        <c:dLbls>
          <c:showLegendKey val="0"/>
          <c:showVal val="0"/>
          <c:showCatName val="0"/>
          <c:showSerName val="0"/>
          <c:showPercent val="0"/>
          <c:showBubbleSize val="0"/>
        </c:dLbls>
        <c:marker val="1"/>
        <c:smooth val="0"/>
        <c:axId val="1308330640"/>
        <c:axId val="1345580912"/>
      </c:lineChart>
      <c:dateAx>
        <c:axId val="130833064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5580912"/>
        <c:crosses val="autoZero"/>
        <c:auto val="1"/>
        <c:lblOffset val="100"/>
        <c:baseTimeUnit val="months"/>
      </c:dateAx>
      <c:valAx>
        <c:axId val="1345580912"/>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b="1" i="0" u="none" strike="noStrike" kern="1200" baseline="0" dirty="0">
                    <a:solidFill>
                      <a:schemeClr val="tx1"/>
                    </a:solidFill>
                  </a:rPr>
                  <a:t>(</a:t>
                </a:r>
                <a:r>
                  <a:rPr lang="en-IN" sz="1200" b="1" i="0" u="none" strike="noStrike" kern="1200" baseline="0" dirty="0">
                    <a:solidFill>
                      <a:schemeClr val="tx1"/>
                    </a:solidFill>
                    <a:effectLst/>
                  </a:rPr>
                  <a:t>₹ Cr)</a:t>
                </a:r>
                <a:endParaRPr lang="en-IN" sz="1200" b="1"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08330640"/>
        <c:crosses val="autoZero"/>
        <c:crossBetween val="between"/>
      </c:valAx>
      <c:spPr>
        <a:noFill/>
        <a:ln>
          <a:noFill/>
        </a:ln>
        <a:effectLst/>
      </c:spPr>
    </c:plotArea>
    <c:legend>
      <c:legendPos val="b"/>
      <c:layout>
        <c:manualLayout>
          <c:xMode val="edge"/>
          <c:yMode val="edge"/>
          <c:x val="0.59802403835980389"/>
          <c:y val="0.60531786298711454"/>
          <c:w val="0.29503454544462399"/>
          <c:h val="8.0182698355033874E-2"/>
        </c:manualLayout>
      </c:layout>
      <c:overlay val="0"/>
      <c:spPr>
        <a:noFill/>
        <a:ln>
          <a:noFill/>
        </a:ln>
        <a:effectLst/>
      </c:spPr>
      <c:txPr>
        <a:bodyPr rot="0" spcFirstLastPara="1" vertOverflow="ellipsis" vert="horz" wrap="square" anchor="ctr" anchorCtr="1"/>
        <a:lstStyle/>
        <a:p>
          <a:pPr>
            <a:defRPr sz="1000" b="1" i="1"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'[Worksheet in Interrobang PPT]Others'!$C$1</c:f>
              <c:strCache>
                <c:ptCount val="1"/>
                <c:pt idx="0">
                  <c:v>Net Sales</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'[Worksheet in Interrobang PPT]Others'!$B$2:$B$4</c:f>
              <c:strCache>
                <c:ptCount val="3"/>
                <c:pt idx="0">
                  <c:v>FY 24-25</c:v>
                </c:pt>
                <c:pt idx="1">
                  <c:v>FY 25-26</c:v>
                </c:pt>
                <c:pt idx="2">
                  <c:v>FY 26-27</c:v>
                </c:pt>
              </c:strCache>
            </c:strRef>
          </c:cat>
          <c:val>
            <c:numRef>
              <c:f>'[Worksheet in Interrobang PPT]Others'!$C$2:$C$4</c:f>
              <c:numCache>
                <c:formatCode>0</c:formatCode>
                <c:ptCount val="3"/>
                <c:pt idx="0">
                  <c:v>970.9</c:v>
                </c:pt>
                <c:pt idx="1">
                  <c:v>1052.4556</c:v>
                </c:pt>
                <c:pt idx="2">
                  <c:v>1140.8618704</c:v>
                </c:pt>
              </c:numCache>
            </c:numRef>
          </c:val>
          <c:extLst>
            <c:ext xmlns:c16="http://schemas.microsoft.com/office/drawing/2014/chart" uri="{C3380CC4-5D6E-409C-BE32-E72D297353CC}">
              <c16:uniqueId val="{00000000-9BFB-4E70-BA3E-FF9262F51138}"/>
            </c:ext>
          </c:extLst>
        </c:ser>
        <c:dLbls>
          <c:showLegendKey val="0"/>
          <c:showVal val="0"/>
          <c:showCatName val="0"/>
          <c:showSerName val="0"/>
          <c:showPercent val="0"/>
          <c:showBubbleSize val="0"/>
        </c:dLbls>
        <c:gapWidth val="100"/>
        <c:overlap val="-27"/>
        <c:axId val="1440827664"/>
        <c:axId val="1314797808"/>
      </c:barChart>
      <c:lineChart>
        <c:grouping val="standard"/>
        <c:varyColors val="0"/>
        <c:ser>
          <c:idx val="1"/>
          <c:order val="1"/>
          <c:tx>
            <c:strRef>
              <c:f>'[Worksheet in Interrobang PPT]Others'!$D$1</c:f>
              <c:strCache>
                <c:ptCount val="1"/>
                <c:pt idx="0">
                  <c:v>Net Operating Profit</c:v>
                </c:pt>
              </c:strCache>
            </c:strRef>
          </c:tx>
          <c:spPr>
            <a:ln w="28575" cap="rnd">
              <a:solidFill>
                <a:schemeClr val="accent2"/>
              </a:solidFill>
              <a:round/>
            </a:ln>
            <a:effectLst/>
          </c:spPr>
          <c:marker>
            <c:symbol val="diamond"/>
            <c:size val="10"/>
            <c:spPr>
              <a:noFill/>
              <a:ln w="3175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1" i="1"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'[Worksheet in Interrobang PPT]Others'!$B$2:$B$4</c:f>
              <c:strCache>
                <c:ptCount val="3"/>
                <c:pt idx="0">
                  <c:v>FY 24-25</c:v>
                </c:pt>
                <c:pt idx="1">
                  <c:v>FY 25-26</c:v>
                </c:pt>
                <c:pt idx="2">
                  <c:v>FY 26-27</c:v>
                </c:pt>
              </c:strCache>
            </c:strRef>
          </c:cat>
          <c:val>
            <c:numRef>
              <c:f>'[Worksheet in Interrobang PPT]Others'!$D$2:$D$4</c:f>
              <c:numCache>
                <c:formatCode>0</c:formatCode>
                <c:ptCount val="3"/>
                <c:pt idx="0">
                  <c:v>161.786</c:v>
                </c:pt>
                <c:pt idx="1">
                  <c:v>183.07954000000004</c:v>
                </c:pt>
                <c:pt idx="2">
                  <c:v>206.54691315999997</c:v>
                </c:pt>
              </c:numCache>
            </c:numRef>
          </c:val>
          <c:smooth val="0"/>
          <c:extLst>
            <c:ext xmlns:c16="http://schemas.microsoft.com/office/drawing/2014/chart" uri="{C3380CC4-5D6E-409C-BE32-E72D297353CC}">
              <c16:uniqueId val="{00000001-9BFB-4E70-BA3E-FF9262F51138}"/>
            </c:ext>
          </c:extLst>
        </c:ser>
        <c:dLbls>
          <c:showLegendKey val="0"/>
          <c:showVal val="0"/>
          <c:showCatName val="0"/>
          <c:showSerName val="0"/>
          <c:showPercent val="0"/>
          <c:showBubbleSize val="0"/>
        </c:dLbls>
        <c:marker val="1"/>
        <c:smooth val="0"/>
        <c:axId val="1433506752"/>
        <c:axId val="1314777648"/>
      </c:lineChart>
      <c:catAx>
        <c:axId val="144082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314797808"/>
        <c:crosses val="autoZero"/>
        <c:auto val="1"/>
        <c:lblAlgn val="ctr"/>
        <c:lblOffset val="100"/>
        <c:noMultiLvlLbl val="0"/>
      </c:catAx>
      <c:valAx>
        <c:axId val="131479780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solidFill>
                      <a:schemeClr val="tx1"/>
                    </a:solidFill>
                  </a:rPr>
                  <a:t>Net Sales (</a:t>
                </a:r>
                <a:r>
                  <a:rPr lang="en-IN" sz="1000" b="0" i="0" u="none" strike="noStrike" baseline="0" dirty="0">
                    <a:solidFill>
                      <a:schemeClr val="tx1"/>
                    </a:solidFill>
                    <a:effectLst/>
                  </a:rPr>
                  <a:t>₹ Cr)</a:t>
                </a:r>
                <a:endParaRPr lang="en-IN" dirty="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40827664"/>
        <c:crosses val="autoZero"/>
        <c:crossBetween val="between"/>
      </c:valAx>
      <c:valAx>
        <c:axId val="131477764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kern="1200" baseline="0">
                    <a:solidFill>
                      <a:schemeClr val="tx1"/>
                    </a:solidFill>
                  </a:rPr>
                  <a:t>Net Operating Profit (</a:t>
                </a:r>
                <a:r>
                  <a:rPr lang="en-IN" sz="1000" b="0" i="0" u="none" strike="noStrike" kern="1200" baseline="0">
                    <a:solidFill>
                      <a:schemeClr val="tx1"/>
                    </a:solidFill>
                    <a:effectLst/>
                  </a:rPr>
                  <a:t>₹ Cr)</a:t>
                </a:r>
                <a:endParaRPr lang="en-IN" sz="1000" b="0" i="0" u="none" strike="noStrike" kern="1200" baseline="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33506752"/>
        <c:crosses val="max"/>
        <c:crossBetween val="between"/>
      </c:valAx>
      <c:catAx>
        <c:axId val="1433506752"/>
        <c:scaling>
          <c:orientation val="minMax"/>
        </c:scaling>
        <c:delete val="1"/>
        <c:axPos val="b"/>
        <c:numFmt formatCode="General" sourceLinked="1"/>
        <c:majorTickMark val="out"/>
        <c:minorTickMark val="none"/>
        <c:tickLblPos val="nextTo"/>
        <c:crossAx val="13147776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1"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'[Worksheet in Interrobang - 26 Sep 11 pm]Break Even Point'!$B$11</c:f>
              <c:strCache>
                <c:ptCount val="1"/>
                <c:pt idx="0">
                  <c:v>Total Cost</c:v>
                </c:pt>
              </c:strCache>
            </c:strRef>
          </c:tx>
          <c:spPr>
            <a:ln w="28575" cap="rnd">
              <a:solidFill>
                <a:srgbClr val="7030A0"/>
              </a:solidFill>
              <a:round/>
            </a:ln>
            <a:effectLst>
              <a:outerShdw blurRad="50800" dist="38100" dir="2700000" algn="tl" rotWithShape="0">
                <a:prstClr val="black">
                  <a:alpha val="40000"/>
                </a:prstClr>
              </a:outerShdw>
            </a:effectLst>
          </c:spPr>
          <c:marker>
            <c:symbol val="diamond"/>
            <c:size val="9"/>
            <c:spPr>
              <a:noFill/>
              <a:ln w="19050">
                <a:solidFill>
                  <a:srgbClr val="7030A0"/>
                </a:solidFill>
              </a:ln>
              <a:effectLst>
                <a:outerShdw blurRad="50800" dist="38100" dir="2700000" algn="tl" rotWithShape="0">
                  <a:prstClr val="black">
                    <a:alpha val="40000"/>
                  </a:prstClr>
                </a:outerShdw>
              </a:effectLst>
            </c:spPr>
          </c:marker>
          <c:cat>
            <c:numRef>
              <c:f>'[Worksheet in Interrobang - 26 Sep 11 pm]Break Even Point'!$C$2:$R$2</c:f>
              <c:numCache>
                <c:formatCode>mmm\-yy</c:formatCode>
                <c:ptCount val="16"/>
                <c:pt idx="0">
                  <c:v>45261</c:v>
                </c:pt>
                <c:pt idx="1">
                  <c:v>45292</c:v>
                </c:pt>
                <c:pt idx="2">
                  <c:v>45323</c:v>
                </c:pt>
                <c:pt idx="3">
                  <c:v>45352</c:v>
                </c:pt>
                <c:pt idx="4">
                  <c:v>45383</c:v>
                </c:pt>
                <c:pt idx="5">
                  <c:v>45413</c:v>
                </c:pt>
                <c:pt idx="6">
                  <c:v>45444</c:v>
                </c:pt>
                <c:pt idx="7">
                  <c:v>45474</c:v>
                </c:pt>
                <c:pt idx="8">
                  <c:v>45505</c:v>
                </c:pt>
                <c:pt idx="9">
                  <c:v>45536</c:v>
                </c:pt>
                <c:pt idx="10">
                  <c:v>45566</c:v>
                </c:pt>
                <c:pt idx="11">
                  <c:v>45597</c:v>
                </c:pt>
                <c:pt idx="12">
                  <c:v>45627</c:v>
                </c:pt>
                <c:pt idx="13">
                  <c:v>45658</c:v>
                </c:pt>
                <c:pt idx="14">
                  <c:v>45689</c:v>
                </c:pt>
                <c:pt idx="15">
                  <c:v>45717</c:v>
                </c:pt>
              </c:numCache>
            </c:numRef>
          </c:cat>
          <c:val>
            <c:numRef>
              <c:f>'[Worksheet in Interrobang - 26 Sep 11 pm]Break Even Point'!$C$11:$R$11</c:f>
              <c:numCache>
                <c:formatCode>0</c:formatCode>
                <c:ptCount val="16"/>
                <c:pt idx="0">
                  <c:v>27.191999999999997</c:v>
                </c:pt>
                <c:pt idx="1">
                  <c:v>54.383999999999993</c:v>
                </c:pt>
                <c:pt idx="2">
                  <c:v>81.575999999999993</c:v>
                </c:pt>
                <c:pt idx="3">
                  <c:v>159.9032</c:v>
                </c:pt>
                <c:pt idx="4">
                  <c:v>247.61520000000002</c:v>
                </c:pt>
                <c:pt idx="5">
                  <c:v>344.71199999999999</c:v>
                </c:pt>
                <c:pt idx="6">
                  <c:v>424.33260000000001</c:v>
                </c:pt>
                <c:pt idx="7">
                  <c:v>486.7978</c:v>
                </c:pt>
                <c:pt idx="8">
                  <c:v>543.43759999999997</c:v>
                </c:pt>
                <c:pt idx="9">
                  <c:v>600.07740000000001</c:v>
                </c:pt>
                <c:pt idx="10">
                  <c:v>656.71720000000005</c:v>
                </c:pt>
                <c:pt idx="11">
                  <c:v>707.53160000000003</c:v>
                </c:pt>
                <c:pt idx="12">
                  <c:v>752.52060000000006</c:v>
                </c:pt>
                <c:pt idx="13">
                  <c:v>803.33500000000015</c:v>
                </c:pt>
                <c:pt idx="14">
                  <c:v>871.62560000000019</c:v>
                </c:pt>
                <c:pt idx="15">
                  <c:v>969.0432000000003</c:v>
                </c:pt>
              </c:numCache>
            </c:numRef>
          </c:val>
          <c:smooth val="1"/>
          <c:extLst>
            <c:ext xmlns:c16="http://schemas.microsoft.com/office/drawing/2014/chart" uri="{C3380CC4-5D6E-409C-BE32-E72D297353CC}">
              <c16:uniqueId val="{00000000-FD77-4227-8BAF-D14F79A79C6D}"/>
            </c:ext>
          </c:extLst>
        </c:ser>
        <c:ser>
          <c:idx val="1"/>
          <c:order val="1"/>
          <c:tx>
            <c:strRef>
              <c:f>'[Worksheet in Interrobang - 26 Sep 11 pm]Break Even Point'!$B$12</c:f>
              <c:strCache>
                <c:ptCount val="1"/>
                <c:pt idx="0">
                  <c:v>Cum. Sales</c:v>
                </c:pt>
              </c:strCache>
            </c:strRef>
          </c:tx>
          <c:spPr>
            <a:ln w="25400" cap="rnd">
              <a:solidFill>
                <a:schemeClr val="accent2"/>
              </a:solidFill>
              <a:round/>
            </a:ln>
            <a:effectLst>
              <a:outerShdw blurRad="50800" dist="38100" dir="2700000" algn="tl" rotWithShape="0">
                <a:prstClr val="black">
                  <a:alpha val="40000"/>
                </a:prstClr>
              </a:outerShdw>
            </a:effectLst>
          </c:spPr>
          <c:marker>
            <c:symbol val="diamond"/>
            <c:size val="9"/>
            <c:spPr>
              <a:noFill/>
              <a:ln w="19050">
                <a:solidFill>
                  <a:schemeClr val="accent2"/>
                </a:solidFill>
              </a:ln>
              <a:effectLst>
                <a:outerShdw blurRad="50800" dist="38100" dir="2700000" algn="tl" rotWithShape="0">
                  <a:prstClr val="black">
                    <a:alpha val="40000"/>
                  </a:prstClr>
                </a:outerShdw>
              </a:effectLst>
            </c:spPr>
          </c:marker>
          <c:cat>
            <c:numRef>
              <c:f>'[Worksheet in Interrobang - 26 Sep 11 pm]Break Even Point'!$C$2:$R$2</c:f>
              <c:numCache>
                <c:formatCode>mmm\-yy</c:formatCode>
                <c:ptCount val="16"/>
                <c:pt idx="0">
                  <c:v>45261</c:v>
                </c:pt>
                <c:pt idx="1">
                  <c:v>45292</c:v>
                </c:pt>
                <c:pt idx="2">
                  <c:v>45323</c:v>
                </c:pt>
                <c:pt idx="3">
                  <c:v>45352</c:v>
                </c:pt>
                <c:pt idx="4">
                  <c:v>45383</c:v>
                </c:pt>
                <c:pt idx="5">
                  <c:v>45413</c:v>
                </c:pt>
                <c:pt idx="6">
                  <c:v>45444</c:v>
                </c:pt>
                <c:pt idx="7">
                  <c:v>45474</c:v>
                </c:pt>
                <c:pt idx="8">
                  <c:v>45505</c:v>
                </c:pt>
                <c:pt idx="9">
                  <c:v>45536</c:v>
                </c:pt>
                <c:pt idx="10">
                  <c:v>45566</c:v>
                </c:pt>
                <c:pt idx="11">
                  <c:v>45597</c:v>
                </c:pt>
                <c:pt idx="12">
                  <c:v>45627</c:v>
                </c:pt>
                <c:pt idx="13">
                  <c:v>45658</c:v>
                </c:pt>
                <c:pt idx="14">
                  <c:v>45689</c:v>
                </c:pt>
                <c:pt idx="15">
                  <c:v>45717</c:v>
                </c:pt>
              </c:numCache>
            </c:numRef>
          </c:cat>
          <c:val>
            <c:numRef>
              <c:f>'[Worksheet in Interrobang - 26 Sep 11 pm]Break Even Point'!$C$12:$R$12</c:f>
              <c:numCache>
                <c:formatCode>0</c:formatCode>
                <c:ptCount val="16"/>
                <c:pt idx="0">
                  <c:v>0</c:v>
                </c:pt>
                <c:pt idx="1">
                  <c:v>0</c:v>
                </c:pt>
                <c:pt idx="2">
                  <c:v>0</c:v>
                </c:pt>
                <c:pt idx="3">
                  <c:v>77.671999999999997</c:v>
                </c:pt>
                <c:pt idx="4">
                  <c:v>174.762</c:v>
                </c:pt>
                <c:pt idx="5">
                  <c:v>291.27</c:v>
                </c:pt>
                <c:pt idx="6">
                  <c:v>378.65099999999995</c:v>
                </c:pt>
                <c:pt idx="7">
                  <c:v>456.32299999999998</c:v>
                </c:pt>
                <c:pt idx="8">
                  <c:v>524.28599999999994</c:v>
                </c:pt>
                <c:pt idx="9">
                  <c:v>592.24899999999991</c:v>
                </c:pt>
                <c:pt idx="10">
                  <c:v>660.21199999999988</c:v>
                </c:pt>
                <c:pt idx="11">
                  <c:v>718.46599999999989</c:v>
                </c:pt>
                <c:pt idx="12">
                  <c:v>767.01099999999985</c:v>
                </c:pt>
                <c:pt idx="13">
                  <c:v>825.26499999999987</c:v>
                </c:pt>
                <c:pt idx="14">
                  <c:v>912.64599999999984</c:v>
                </c:pt>
                <c:pt idx="15">
                  <c:v>1048.5719999999999</c:v>
                </c:pt>
              </c:numCache>
            </c:numRef>
          </c:val>
          <c:smooth val="1"/>
          <c:extLst>
            <c:ext xmlns:c16="http://schemas.microsoft.com/office/drawing/2014/chart" uri="{C3380CC4-5D6E-409C-BE32-E72D297353CC}">
              <c16:uniqueId val="{00000001-FD77-4227-8BAF-D14F79A79C6D}"/>
            </c:ext>
          </c:extLst>
        </c:ser>
        <c:dLbls>
          <c:showLegendKey val="0"/>
          <c:showVal val="0"/>
          <c:showCatName val="0"/>
          <c:showSerName val="0"/>
          <c:showPercent val="0"/>
          <c:showBubbleSize val="0"/>
        </c:dLbls>
        <c:marker val="1"/>
        <c:smooth val="0"/>
        <c:axId val="1308330640"/>
        <c:axId val="1345580912"/>
      </c:lineChart>
      <c:dateAx>
        <c:axId val="130833064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5580912"/>
        <c:crosses val="autoZero"/>
        <c:auto val="1"/>
        <c:lblOffset val="100"/>
        <c:baseTimeUnit val="months"/>
      </c:dateAx>
      <c:valAx>
        <c:axId val="1345580912"/>
        <c:scaling>
          <c:orientation val="minMax"/>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330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Males</c:v>
                </c:pt>
              </c:strCache>
            </c:strRef>
          </c:tx>
          <c:spPr>
            <a:solidFill>
              <a:schemeClr val="accent2">
                <a:shade val="76000"/>
              </a:schemeClr>
            </a:solidFill>
            <a:ln>
              <a:noFill/>
            </a:ln>
            <a:effectLst/>
          </c:spPr>
          <c:invertIfNegative val="0"/>
          <c:cat>
            <c:strRef>
              <c:f>Sheet1!$A$2:$A$5</c:f>
              <c:strCache>
                <c:ptCount val="4"/>
                <c:pt idx="0">
                  <c:v>15-20</c:v>
                </c:pt>
                <c:pt idx="1">
                  <c:v>21-30</c:v>
                </c:pt>
                <c:pt idx="2">
                  <c:v>31-40</c:v>
                </c:pt>
                <c:pt idx="3">
                  <c:v>41-60</c:v>
                </c:pt>
              </c:strCache>
            </c:strRef>
          </c:cat>
          <c:val>
            <c:numRef>
              <c:f>Sheet1!$B$2:$B$5</c:f>
              <c:numCache>
                <c:formatCode>General</c:formatCode>
                <c:ptCount val="4"/>
                <c:pt idx="0">
                  <c:v>10</c:v>
                </c:pt>
                <c:pt idx="1">
                  <c:v>15</c:v>
                </c:pt>
                <c:pt idx="2">
                  <c:v>13</c:v>
                </c:pt>
                <c:pt idx="3">
                  <c:v>2</c:v>
                </c:pt>
              </c:numCache>
            </c:numRef>
          </c:val>
          <c:extLst>
            <c:ext xmlns:c16="http://schemas.microsoft.com/office/drawing/2014/chart" uri="{C3380CC4-5D6E-409C-BE32-E72D297353CC}">
              <c16:uniqueId val="{00000000-0F4A-48AC-8BAD-7FDA0301375E}"/>
            </c:ext>
          </c:extLst>
        </c:ser>
        <c:ser>
          <c:idx val="1"/>
          <c:order val="1"/>
          <c:tx>
            <c:strRef>
              <c:f>Sheet1!$C$1</c:f>
              <c:strCache>
                <c:ptCount val="1"/>
                <c:pt idx="0">
                  <c:v>Females</c:v>
                </c:pt>
              </c:strCache>
            </c:strRef>
          </c:tx>
          <c:spPr>
            <a:solidFill>
              <a:schemeClr val="accent2">
                <a:tint val="77000"/>
              </a:schemeClr>
            </a:solidFill>
            <a:ln>
              <a:noFill/>
            </a:ln>
            <a:effectLst/>
          </c:spPr>
          <c:invertIfNegative val="0"/>
          <c:cat>
            <c:strRef>
              <c:f>Sheet1!$A$2:$A$5</c:f>
              <c:strCache>
                <c:ptCount val="4"/>
                <c:pt idx="0">
                  <c:v>15-20</c:v>
                </c:pt>
                <c:pt idx="1">
                  <c:v>21-30</c:v>
                </c:pt>
                <c:pt idx="2">
                  <c:v>31-40</c:v>
                </c:pt>
                <c:pt idx="3">
                  <c:v>41-60</c:v>
                </c:pt>
              </c:strCache>
            </c:strRef>
          </c:cat>
          <c:val>
            <c:numRef>
              <c:f>Sheet1!$C$2:$C$5</c:f>
              <c:numCache>
                <c:formatCode>General</c:formatCode>
                <c:ptCount val="4"/>
                <c:pt idx="0">
                  <c:v>5</c:v>
                </c:pt>
                <c:pt idx="1">
                  <c:v>10</c:v>
                </c:pt>
                <c:pt idx="2">
                  <c:v>7</c:v>
                </c:pt>
                <c:pt idx="3">
                  <c:v>3</c:v>
                </c:pt>
              </c:numCache>
            </c:numRef>
          </c:val>
          <c:extLst>
            <c:ext xmlns:c16="http://schemas.microsoft.com/office/drawing/2014/chart" uri="{C3380CC4-5D6E-409C-BE32-E72D297353CC}">
              <c16:uniqueId val="{00000001-0F4A-48AC-8BAD-7FDA0301375E}"/>
            </c:ext>
          </c:extLst>
        </c:ser>
        <c:dLbls>
          <c:showLegendKey val="0"/>
          <c:showVal val="0"/>
          <c:showCatName val="0"/>
          <c:showSerName val="0"/>
          <c:showPercent val="0"/>
          <c:showBubbleSize val="0"/>
        </c:dLbls>
        <c:gapWidth val="40"/>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Males</c:v>
                </c:pt>
              </c:strCache>
            </c:strRef>
          </c:tx>
          <c:spPr>
            <a:solidFill>
              <a:schemeClr val="accent2">
                <a:shade val="76000"/>
              </a:schemeClr>
            </a:solidFill>
            <a:ln>
              <a:noFill/>
            </a:ln>
            <a:effectLst/>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C1E3-4C4E-967E-B590C65F1764}"/>
            </c:ext>
          </c:extLst>
        </c:ser>
        <c:ser>
          <c:idx val="1"/>
          <c:order val="1"/>
          <c:tx>
            <c:strRef>
              <c:f>Sheet1!$C$1</c:f>
              <c:strCache>
                <c:ptCount val="1"/>
                <c:pt idx="0">
                  <c:v>Females</c:v>
                </c:pt>
              </c:strCache>
            </c:strRef>
          </c:tx>
          <c:spPr>
            <a:solidFill>
              <a:schemeClr val="accent2">
                <a:tint val="77000"/>
              </a:schemeClr>
            </a:solidFill>
            <a:ln>
              <a:noFill/>
            </a:ln>
            <a:effectLst/>
          </c:spPr>
          <c:invertIfNegative val="0"/>
          <c:cat>
            <c:numRef>
              <c:f>Sheet1!$A$2</c:f>
              <c:numCache>
                <c:formatCode>General</c:formatCode>
                <c:ptCount val="1"/>
              </c:numCache>
            </c:numRef>
          </c:cat>
          <c:val>
            <c:numRef>
              <c:f>Sheet1!$C$2</c:f>
              <c:numCache>
                <c:formatCode>General</c:formatCode>
                <c:ptCount val="1"/>
                <c:pt idx="0">
                  <c:v>25</c:v>
                </c:pt>
              </c:numCache>
            </c:numRef>
          </c:val>
          <c:extLst>
            <c:ext xmlns:c16="http://schemas.microsoft.com/office/drawing/2014/chart" uri="{C3380CC4-5D6E-409C-BE32-E72D297353CC}">
              <c16:uniqueId val="{00000001-C1E3-4C4E-967E-B590C65F1764}"/>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Need Arousal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7</c:v>
                </c:pt>
                <c:pt idx="1">
                  <c:v>12</c:v>
                </c:pt>
                <c:pt idx="2">
                  <c:v>20</c:v>
                </c:pt>
                <c:pt idx="3">
                  <c:v>11</c:v>
                </c:pt>
                <c:pt idx="4">
                  <c:v>15</c:v>
                </c:pt>
              </c:numCache>
            </c:numRef>
          </c:val>
          <c:extLst>
            <c:ext xmlns:c16="http://schemas.microsoft.com/office/drawing/2014/chart" uri="{C3380CC4-5D6E-409C-BE32-E72D297353CC}">
              <c16:uniqueId val="{00000000-56FB-4281-B732-ED89728AB5A5}"/>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Sourcing &amp; Sustainability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7</c:v>
                </c:pt>
                <c:pt idx="1">
                  <c:v>10</c:v>
                </c:pt>
                <c:pt idx="2">
                  <c:v>32</c:v>
                </c:pt>
                <c:pt idx="3">
                  <c:v>3</c:v>
                </c:pt>
                <c:pt idx="4">
                  <c:v>13</c:v>
                </c:pt>
              </c:numCache>
            </c:numRef>
          </c:val>
          <c:extLst>
            <c:ext xmlns:c16="http://schemas.microsoft.com/office/drawing/2014/chart" uri="{C3380CC4-5D6E-409C-BE32-E72D297353CC}">
              <c16:uniqueId val="{00000000-9048-4D5D-8C39-CD03DF5D74C9}"/>
            </c:ext>
          </c:extLst>
        </c:ser>
        <c:dLbls>
          <c:showLegendKey val="0"/>
          <c:showVal val="0"/>
          <c:showCatName val="0"/>
          <c:showSerName val="0"/>
          <c:showPercent val="0"/>
          <c:showBubbleSize val="0"/>
        </c:dLbls>
        <c:gapWidth val="40"/>
        <c:overlap val="-27"/>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majorUnit val="1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Cultural</a:t>
            </a:r>
            <a:r>
              <a:rPr lang="en-US" sz="1300" baseline="0" dirty="0"/>
              <a:t> Heritage</a:t>
            </a:r>
            <a:endParaRPr lang="en-US" sz="13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Respondents</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19</c:v>
                </c:pt>
                <c:pt idx="1">
                  <c:v>13</c:v>
                </c:pt>
                <c:pt idx="2">
                  <c:v>17</c:v>
                </c:pt>
                <c:pt idx="3">
                  <c:v>5</c:v>
                </c:pt>
                <c:pt idx="4">
                  <c:v>11</c:v>
                </c:pt>
              </c:numCache>
            </c:numRef>
          </c:val>
          <c:extLst>
            <c:ext xmlns:c16="http://schemas.microsoft.com/office/drawing/2014/chart" uri="{C3380CC4-5D6E-409C-BE32-E72D297353CC}">
              <c16:uniqueId val="{00000000-F4D5-4F55-8C9C-646DA6FE7F93}"/>
            </c:ext>
          </c:extLst>
        </c:ser>
        <c:dLbls>
          <c:showLegendKey val="0"/>
          <c:showVal val="0"/>
          <c:showCatName val="0"/>
          <c:showSerName val="0"/>
          <c:showPercent val="0"/>
          <c:showBubbleSize val="0"/>
        </c:dLbls>
        <c:gapWidth val="40"/>
        <c:overlap val="78"/>
        <c:axId val="960535184"/>
        <c:axId val="960538928"/>
      </c:barChart>
      <c:catAx>
        <c:axId val="96053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8928"/>
        <c:crosses val="autoZero"/>
        <c:auto val="1"/>
        <c:lblAlgn val="ctr"/>
        <c:lblOffset val="100"/>
        <c:noMultiLvlLbl val="0"/>
      </c:catAx>
      <c:valAx>
        <c:axId val="960538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053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Sheet1!$A$24:$B$33</cx:f>
        <cx:lvl ptCount="10">
          <cx:pt idx="0">Sprite</cx:pt>
          <cx:pt idx="1">Thums Up</cx:pt>
          <cx:pt idx="2">Limca</cx:pt>
          <cx:pt idx="3">Coca Cola</cx:pt>
          <cx:pt idx="4">Fanta</cx:pt>
          <cx:pt idx="5">Mountain Dew</cx:pt>
          <cx:pt idx="6">Pepsi</cx:pt>
          <cx:pt idx="7">7 Up</cx:pt>
          <cx:pt idx="8">Mirinda</cx:pt>
          <cx:pt idx="9">Others</cx:pt>
        </cx:lvl>
        <cx:lvl ptCount="10">
          <cx:pt idx="0">Coca Cola 59%</cx:pt>
          <cx:pt idx="1">Coca Cola 59%</cx:pt>
          <cx:pt idx="2">Coca Cola 59%</cx:pt>
          <cx:pt idx="3">Coca Cola 59%</cx:pt>
          <cx:pt idx="4">Coca Cola 59%</cx:pt>
          <cx:pt idx="5">PepsiCo 32%</cx:pt>
          <cx:pt idx="6">PepsiCo 32%</cx:pt>
          <cx:pt idx="7">PepsiCo 32%</cx:pt>
          <cx:pt idx="8">PepsiCo 32%</cx:pt>
          <cx:pt idx="9">Others 9%</cx:pt>
        </cx:lvl>
      </cx:strDim>
      <cx:numDim type="size">
        <cx:f>Sheet1!$C$24:$C$33</cx:f>
        <cx:lvl ptCount="10" formatCode="0%">
          <cx:pt idx="0">0.20000000000000001</cx:pt>
          <cx:pt idx="1">0.16</cx:pt>
          <cx:pt idx="2">0.089999999999999997</cx:pt>
          <cx:pt idx="3">0.089999999999999997</cx:pt>
          <cx:pt idx="4">0.050000000000000003</cx:pt>
          <cx:pt idx="5">0.13</cx:pt>
          <cx:pt idx="6">0.080000000000000002</cx:pt>
          <cx:pt idx="7">0.059999999999999998</cx:pt>
          <cx:pt idx="8">0.050000000000000003</cx:pt>
          <cx:pt idx="9">0.089999999999999997</cx:pt>
        </cx:lvl>
      </cx:numDim>
    </cx:data>
  </cx:chartData>
  <cx:chart>
    <cx:plotArea>
      <cx:plotAreaRegion>
        <cx:series layoutId="sunburst" uniqueId="{C80D6380-D710-45B6-AA42-620B96BA1855}">
          <cx:dataPt idx="0">
            <cx:spPr>
              <a:solidFill>
                <a:prstClr val="white">
                  <a:lumMod val="85000"/>
                </a:prstClr>
              </a:solidFill>
            </cx:spPr>
          </cx:dataPt>
          <cx:dataPt idx="6">
            <cx:spPr>
              <a:solidFill>
                <a:prstClr val="white">
                  <a:lumMod val="85000"/>
                </a:prstClr>
              </a:solidFill>
            </cx:spPr>
          </cx:dataPt>
          <cx:dataPt idx="11">
            <cx:spPr>
              <a:solidFill>
                <a:srgbClr val="ED7D31">
                  <a:lumMod val="40000"/>
                  <a:lumOff val="60000"/>
                </a:srgbClr>
              </a:solidFill>
            </cx:spPr>
          </cx:dataPt>
          <cx:dataLabels>
            <cx:txPr>
              <a:bodyPr vertOverflow="overflow" horzOverflow="overflow" wrap="square" lIns="0" tIns="0" rIns="0" bIns="0"/>
              <a:lstStyle/>
              <a:p>
                <a:pPr algn="ctr" rtl="0">
                  <a:defRPr sz="83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830"/>
              </a:p>
            </cx:txPr>
            <cx:visibility seriesName="0" categoryName="1" value="1"/>
            <cx:separator> </cx:separator>
            <cx:dataLabel idx="11">
              <cx:txPr>
                <a:bodyPr vertOverflow="overflow" horzOverflow="overflow" wrap="square" lIns="0" tIns="0" rIns="0" bIns="0"/>
                <a:lstStyle/>
                <a:p>
                  <a:pPr algn="ctr" rtl="0">
                    <a:defRPr sz="800" b="1"/>
                  </a:pPr>
                  <a:r>
                    <a:rPr lang="en-IN" sz="800" b="1"/>
                    <a:t>Others 9%</a:t>
                  </a:r>
                </a:p>
              </cx:txPr>
              <cx:visibility seriesName="0" categoryName="1" value="1"/>
              <cx:separator> </cx:separator>
            </cx:dataLabel>
            <cx:dataLabel idx="12">
              <cx:txPr>
                <a:bodyPr vertOverflow="overflow" horzOverflow="overflow" wrap="square" lIns="0" tIns="0" rIns="0" bIns="0"/>
                <a:lstStyle/>
                <a:p>
                  <a:pPr algn="ctr" rtl="0">
                    <a:defRPr sz="900" b="0"/>
                  </a:pPr>
                  <a:r>
                    <a:rPr lang="en-IN" sz="900" b="0"/>
                    <a:t>Others 9%</a:t>
                  </a:r>
                </a:p>
              </cx:txPr>
              <cx:visibility seriesName="0" categoryName="1" value="1"/>
              <cx:separator> </cx:separator>
            </cx:dataLabel>
          </cx:dataLabels>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15.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306C-FC9A-56E3-86E1-470967B12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EDDFE8-BAC2-E521-C870-9EFC19B56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116C63-BE30-65DA-8195-E5C6C69A1305}"/>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38E62F39-9BA9-9A3E-E33A-BC4316D8827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2F456F2-75D8-0558-D54D-A9162AD0C554}"/>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252267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A4AA-336C-79D3-4759-057BBDBE56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9B49CD-98E5-5384-5075-6F2BBEAE4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75D24E-8747-6FAD-6B54-23F2C139BB16}"/>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E8E90822-0027-FD43-46BA-6AC9FA40CD2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C6F1BFD-1C03-0F68-2957-0A360839CF98}"/>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2096970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857F2-EA8E-1B46-A022-BD85DCFE9F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06AFC0-CFD6-231F-CEAF-F41311A52C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A635E-E27B-C5AD-35C9-6D1C4278E50C}"/>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E1968EC0-0D79-6CD0-0B86-1E9A71729C3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D9A9DB-3837-662F-3FDB-CC78FDD87DE2}"/>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203480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2B92-73E2-E699-6C32-374482DB95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668D68-11E1-31FB-935C-56765CD2A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C79EB-E6CF-6721-C60A-B236DD9E127B}"/>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4B677EF5-63AB-0CFE-ECA2-B8C5A6866FD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92F0C49-FFC2-9EA7-ACC1-7A84BF75EDE1}"/>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78809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48D3-0D7F-CA46-EFF0-406C88AB5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C6D86D2-0E26-87F5-4DD0-8A19772321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985320-CE42-4372-45D2-DAFC306DEB12}"/>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56B6F4B0-41CC-F465-4027-9835899762E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D43C5F8-AAC7-D290-004E-1E2B8233D107}"/>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124543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E64-C3C3-4F18-59FF-9313101493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4DAE0B-5257-A7DE-75B8-658BAA21AA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896FA0-1EE8-869C-292F-B15C82D619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27C056-D6EE-1D53-E502-A522DB1D82CB}"/>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6" name="Footer Placeholder 5">
            <a:extLst>
              <a:ext uri="{FF2B5EF4-FFF2-40B4-BE49-F238E27FC236}">
                <a16:creationId xmlns:a16="http://schemas.microsoft.com/office/drawing/2014/main" id="{BBFF5098-0161-8D76-1989-3282588BA6A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971AC2D-6227-91EE-A9DD-051210945FC1}"/>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36965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1A91-C575-785F-65DC-24768CDD57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8F17E3-F82E-CB75-78F9-907E9463B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D58C1D-39CA-0DFA-5D46-0316CA3BAD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BC41B8-5BB8-B5E5-A28E-5B2EB4F75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902223-9167-CBCA-31D1-0898CE92E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2364E6-51EE-2BB5-315F-AEF9A3906FDB}"/>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8" name="Footer Placeholder 7">
            <a:extLst>
              <a:ext uri="{FF2B5EF4-FFF2-40B4-BE49-F238E27FC236}">
                <a16:creationId xmlns:a16="http://schemas.microsoft.com/office/drawing/2014/main" id="{72C37A33-2814-84BF-5FF3-8B1282F72214}"/>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B6B35B29-5EFD-1DA2-7D1E-B5E88CA86F48}"/>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269754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17CD-ABA6-52A4-59BC-1CC39C78E6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E53CF7-FD6D-CE31-5DC2-F731D8EA08F6}"/>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4" name="Footer Placeholder 3">
            <a:extLst>
              <a:ext uri="{FF2B5EF4-FFF2-40B4-BE49-F238E27FC236}">
                <a16:creationId xmlns:a16="http://schemas.microsoft.com/office/drawing/2014/main" id="{E34B2B30-C925-F9EB-F089-FF6046B4A0E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F748600-C227-188D-F5C5-87FF453658AC}"/>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115721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7215B-42CC-C447-B267-1BD4E323EE95}"/>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3" name="Footer Placeholder 2">
            <a:extLst>
              <a:ext uri="{FF2B5EF4-FFF2-40B4-BE49-F238E27FC236}">
                <a16:creationId xmlns:a16="http://schemas.microsoft.com/office/drawing/2014/main" id="{F053A03A-40C4-CD17-5B4B-FA0AD3E5F55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BC1B137-D44F-5B48-25E5-EBB470D25BDC}"/>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133276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BA83-2305-60CE-F8D8-DAA3AED546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1D519F-7DD6-A71C-8F12-AEEBCB874F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CA45BF-B03B-1D36-D80E-BB6099D5F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5D220-2F37-8273-14D6-5E6E3AA0B97D}"/>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6" name="Footer Placeholder 5">
            <a:extLst>
              <a:ext uri="{FF2B5EF4-FFF2-40B4-BE49-F238E27FC236}">
                <a16:creationId xmlns:a16="http://schemas.microsoft.com/office/drawing/2014/main" id="{394BBBD3-91E7-927D-E947-526D40D98CC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0E533A7-E5B5-33C8-7EEB-AC811087A114}"/>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61252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5E69-DC13-C622-BCEF-590F72452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C874D5-4B7F-DA62-1B06-4948306F4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272DD5C-347E-892C-8056-ACF4D9A1D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18191-C874-2529-9B02-3334394756AC}"/>
              </a:ext>
            </a:extLst>
          </p:cNvPr>
          <p:cNvSpPr>
            <a:spLocks noGrp="1"/>
          </p:cNvSpPr>
          <p:nvPr>
            <p:ph type="dt" sz="half" idx="10"/>
          </p:nvPr>
        </p:nvSpPr>
        <p:spPr/>
        <p:txBody>
          <a:bodyPr/>
          <a:lstStyle/>
          <a:p>
            <a:fld id="{4E0658B3-0604-441A-AF89-5B7A79610D56}" type="datetimeFigureOut">
              <a:rPr lang="en-IN" smtClean="0"/>
              <a:t>27-09-2023</a:t>
            </a:fld>
            <a:endParaRPr lang="en-IN" dirty="0"/>
          </a:p>
        </p:txBody>
      </p:sp>
      <p:sp>
        <p:nvSpPr>
          <p:cNvPr id="6" name="Footer Placeholder 5">
            <a:extLst>
              <a:ext uri="{FF2B5EF4-FFF2-40B4-BE49-F238E27FC236}">
                <a16:creationId xmlns:a16="http://schemas.microsoft.com/office/drawing/2014/main" id="{E2504E34-F5CB-BD86-CF51-AD178DBA809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6DD8739-5AA0-1733-4C01-3591401D523B}"/>
              </a:ext>
            </a:extLst>
          </p:cNvPr>
          <p:cNvSpPr>
            <a:spLocks noGrp="1"/>
          </p:cNvSpPr>
          <p:nvPr>
            <p:ph type="sldNum" sz="quarter" idx="12"/>
          </p:nvPr>
        </p:nvSpPr>
        <p:spPr/>
        <p:txBody>
          <a:bodyPr/>
          <a:lstStyle/>
          <a:p>
            <a:fld id="{BA0FDCE5-7739-40C5-9A61-63291BFD46FD}" type="slidenum">
              <a:rPr lang="en-IN" smtClean="0"/>
              <a:t>‹#›</a:t>
            </a:fld>
            <a:endParaRPr lang="en-IN" dirty="0"/>
          </a:p>
        </p:txBody>
      </p:sp>
    </p:spTree>
    <p:extLst>
      <p:ext uri="{BB962C8B-B14F-4D97-AF65-F5344CB8AC3E}">
        <p14:creationId xmlns:p14="http://schemas.microsoft.com/office/powerpoint/2010/main" val="56582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E8838-9FEC-E44D-D66D-078778FB5A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9460EA-3282-562C-1C6C-F14BDA3FF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AC04DC-A622-0D49-45A5-B4A5A5213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658B3-0604-441A-AF89-5B7A79610D56}" type="datetimeFigureOut">
              <a:rPr lang="en-IN" smtClean="0"/>
              <a:t>27-09-2023</a:t>
            </a:fld>
            <a:endParaRPr lang="en-IN" dirty="0"/>
          </a:p>
        </p:txBody>
      </p:sp>
      <p:sp>
        <p:nvSpPr>
          <p:cNvPr id="5" name="Footer Placeholder 4">
            <a:extLst>
              <a:ext uri="{FF2B5EF4-FFF2-40B4-BE49-F238E27FC236}">
                <a16:creationId xmlns:a16="http://schemas.microsoft.com/office/drawing/2014/main" id="{DB39A487-3E62-8ACE-7524-05F7DDC612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B097217-0920-E99B-1616-5816DCF25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FDCE5-7739-40C5-9A61-63291BFD46FD}" type="slidenum">
              <a:rPr lang="en-IN" smtClean="0"/>
              <a:t>‹#›</a:t>
            </a:fld>
            <a:endParaRPr lang="en-IN" dirty="0"/>
          </a:p>
        </p:txBody>
      </p:sp>
    </p:spTree>
    <p:extLst>
      <p:ext uri="{BB962C8B-B14F-4D97-AF65-F5344CB8AC3E}">
        <p14:creationId xmlns:p14="http://schemas.microsoft.com/office/powerpoint/2010/main" val="3270026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e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jp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image" Target="../media/image6.jpeg"/><Relationship Id="rId7" Type="http://schemas.openxmlformats.org/officeDocument/2006/relationships/chart" Target="../charts/chart3.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image" Target="../media/image98.emf"/><Relationship Id="rId4" Type="http://schemas.openxmlformats.org/officeDocument/2006/relationships/package" Target="../embeddings/Microsoft_Excel_Worksheet2.xlsx"/><Relationship Id="rId9" Type="http://schemas.openxmlformats.org/officeDocument/2006/relationships/image" Target="../media/image99.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package" Target="../embeddings/Microsoft_Excel_Worksheet4.xlsx"/><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Layout" Target="../slideLayouts/slideLayout1.xml"/><Relationship Id="rId6" Type="http://schemas.openxmlformats.org/officeDocument/2006/relationships/chart" Target="../charts/chart9.xml"/><Relationship Id="rId11" Type="http://schemas.openxmlformats.org/officeDocument/2006/relationships/chart" Target="../charts/chart14.xml"/><Relationship Id="rId5" Type="http://schemas.openxmlformats.org/officeDocument/2006/relationships/chart" Target="../charts/chart8.xml"/><Relationship Id="rId10" Type="http://schemas.openxmlformats.org/officeDocument/2006/relationships/chart" Target="../charts/chart13.xml"/><Relationship Id="rId4" Type="http://schemas.openxmlformats.org/officeDocument/2006/relationships/chart" Target="../charts/chart7.xml"/><Relationship Id="rId9" Type="http://schemas.openxmlformats.org/officeDocument/2006/relationships/chart" Target="../charts/char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6.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hart" Target="../charts/chart1.xml"/><Relationship Id="rId3" Type="http://schemas.openxmlformats.org/officeDocument/2006/relationships/image" Target="../media/image44.jpeg"/><Relationship Id="rId7" Type="http://schemas.microsoft.com/office/2014/relationships/chartEx" Target="../charts/chartEx1.xml"/><Relationship Id="rId12" Type="http://schemas.openxmlformats.org/officeDocument/2006/relationships/image" Target="../media/image6.jpe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28.png"/><Relationship Id="rId5" Type="http://schemas.openxmlformats.org/officeDocument/2006/relationships/image" Target="../media/image46.png"/><Relationship Id="rId10" Type="http://schemas.openxmlformats.org/officeDocument/2006/relationships/image" Target="../media/image48.emf"/><Relationship Id="rId4" Type="http://schemas.openxmlformats.org/officeDocument/2006/relationships/image" Target="../media/image45.jpeg"/><Relationship Id="rId9" Type="http://schemas.openxmlformats.org/officeDocument/2006/relationships/package" Target="../embeddings/Microsoft_Excel_Worksheet.xlsx"/></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jpe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6.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28.png"/><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sv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hyperlink" Target="https://airmundo.com/en/airlines/indigo/" TargetMode="External"/><Relationship Id="rId13" Type="http://schemas.openxmlformats.org/officeDocument/2006/relationships/image" Target="../media/image72.png"/><Relationship Id="rId3" Type="http://schemas.openxmlformats.org/officeDocument/2006/relationships/image" Target="../media/image6.jpeg"/><Relationship Id="rId7" Type="http://schemas.openxmlformats.org/officeDocument/2006/relationships/image" Target="../media/image69.jpg"/><Relationship Id="rId12" Type="http://schemas.openxmlformats.org/officeDocument/2006/relationships/hyperlink" Target="https://www.adgully.com/save-big-with-bigbasket-s-15-day-annual-sale-79656.html" TargetMode="External"/><Relationship Id="rId2" Type="http://schemas.openxmlformats.org/officeDocument/2006/relationships/image" Target="../media/image28.png"/><Relationship Id="rId16"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1.jpg"/><Relationship Id="rId5" Type="http://schemas.openxmlformats.org/officeDocument/2006/relationships/hyperlink" Target="https://economictimes.indiatimes.com/industry/services/retail/retail-chain-dmart-owner-avenue-supermarts-shelves-cash-and-carry-plan/articleshow/77515784.cms" TargetMode="External"/><Relationship Id="rId15" Type="http://schemas.openxmlformats.org/officeDocument/2006/relationships/package" Target="../embeddings/Microsoft_Excel_Worksheet1.xlsx"/><Relationship Id="rId10" Type="http://schemas.openxmlformats.org/officeDocument/2006/relationships/hyperlink" Target="https://www.licensingcorner.com/food-drink/haldiram-countrys-largest-snack-company-beats-pepsico/" TargetMode="External"/><Relationship Id="rId4" Type="http://schemas.openxmlformats.org/officeDocument/2006/relationships/image" Target="../media/image67.jpg"/><Relationship Id="rId9" Type="http://schemas.openxmlformats.org/officeDocument/2006/relationships/image" Target="../media/image70.jpg"/><Relationship Id="rId14" Type="http://schemas.openxmlformats.org/officeDocument/2006/relationships/image" Target="../media/image73.jpe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jpe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svg"/><Relationship Id="rId4" Type="http://schemas.openxmlformats.org/officeDocument/2006/relationships/image" Target="../media/image75.jpe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eg"/><Relationship Id="rId7" Type="http://schemas.openxmlformats.org/officeDocument/2006/relationships/image" Target="../media/image87.jpeg"/><Relationship Id="rId12" Type="http://schemas.openxmlformats.org/officeDocument/2006/relationships/image" Target="../media/image92.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eg"/><Relationship Id="rId10" Type="http://schemas.openxmlformats.org/officeDocument/2006/relationships/image" Target="../media/image90.png"/><Relationship Id="rId4" Type="http://schemas.openxmlformats.org/officeDocument/2006/relationships/image" Target="../media/image63.png"/><Relationship Id="rId9" Type="http://schemas.openxmlformats.org/officeDocument/2006/relationships/image" Target="../media/image89.jpeg"/></Relationships>
</file>

<file path=ppt/slides/_rels/slide9.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6.jpeg"/><Relationship Id="rId7" Type="http://schemas.openxmlformats.org/officeDocument/2006/relationships/image" Target="../media/image96.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07D02-403E-0CE7-3332-4E8089ABFF7C}"/>
              </a:ext>
            </a:extLst>
          </p:cNvPr>
          <p:cNvPicPr>
            <a:picLocks noChangeAspect="1"/>
          </p:cNvPicPr>
          <p:nvPr/>
        </p:nvPicPr>
        <p:blipFill>
          <a:blip r:embed="rId2"/>
          <a:stretch>
            <a:fillRect/>
          </a:stretch>
        </p:blipFill>
        <p:spPr>
          <a:xfrm>
            <a:off x="10491564" y="16095"/>
            <a:ext cx="1628902" cy="852041"/>
          </a:xfrm>
          <a:prstGeom prst="rect">
            <a:avLst/>
          </a:prstGeom>
        </p:spPr>
      </p:pic>
      <p:pic>
        <p:nvPicPr>
          <p:cNvPr id="1026" name="Picture 2" descr="NMIMS Mumbai, School of Business Management - Business school rankings from  the Financial Times - FT.com">
            <a:extLst>
              <a:ext uri="{FF2B5EF4-FFF2-40B4-BE49-F238E27FC236}">
                <a16:creationId xmlns:a16="http://schemas.microsoft.com/office/drawing/2014/main" id="{58979B6B-1807-E172-6605-197F2084D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11" y="-133350"/>
            <a:ext cx="5096827" cy="119800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BFE7B46-F7C2-56E5-2DE1-3166D5099ACF}"/>
              </a:ext>
            </a:extLst>
          </p:cNvPr>
          <p:cNvGrpSpPr/>
          <p:nvPr/>
        </p:nvGrpSpPr>
        <p:grpSpPr>
          <a:xfrm>
            <a:off x="1594793" y="956639"/>
            <a:ext cx="2752436" cy="724586"/>
            <a:chOff x="322730" y="917310"/>
            <a:chExt cx="2689412" cy="612934"/>
          </a:xfrm>
        </p:grpSpPr>
        <p:sp>
          <p:nvSpPr>
            <p:cNvPr id="8" name="Rectangle 7">
              <a:extLst>
                <a:ext uri="{FF2B5EF4-FFF2-40B4-BE49-F238E27FC236}">
                  <a16:creationId xmlns:a16="http://schemas.microsoft.com/office/drawing/2014/main" id="{D218502D-4A86-521E-DE78-8783DAADB299}"/>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369C96C-1D2D-77CD-4F6E-7C7F33C993C5}"/>
                </a:ext>
              </a:extLst>
            </p:cNvPr>
            <p:cNvSpPr txBox="1"/>
            <p:nvPr/>
          </p:nvSpPr>
          <p:spPr>
            <a:xfrm>
              <a:off x="641877" y="917310"/>
              <a:ext cx="2241175" cy="612934"/>
            </a:xfrm>
            <a:prstGeom prst="roundRect">
              <a:avLst/>
            </a:prstGeom>
            <a:noFill/>
          </p:spPr>
          <p:txBody>
            <a:bodyPr wrap="square" rtlCol="0">
              <a:spAutoFit/>
            </a:bodyPr>
            <a:lstStyle/>
            <a:p>
              <a:r>
                <a:rPr lang="en-US" sz="3000" b="1" i="1" dirty="0">
                  <a:solidFill>
                    <a:schemeClr val="bg1"/>
                  </a:solidFill>
                </a:rPr>
                <a:t>Team Bingo</a:t>
              </a:r>
              <a:endParaRPr lang="en-IN" sz="3000" b="1" i="1" dirty="0">
                <a:solidFill>
                  <a:schemeClr val="bg1"/>
                </a:solidFill>
              </a:endParaRPr>
            </a:p>
          </p:txBody>
        </p:sp>
      </p:grpSp>
      <p:cxnSp>
        <p:nvCxnSpPr>
          <p:cNvPr id="22" name="Straight Connector 21">
            <a:extLst>
              <a:ext uri="{FF2B5EF4-FFF2-40B4-BE49-F238E27FC236}">
                <a16:creationId xmlns:a16="http://schemas.microsoft.com/office/drawing/2014/main" id="{60B88742-2F30-2541-A2DA-F9A242CBA152}"/>
              </a:ext>
            </a:extLst>
          </p:cNvPr>
          <p:cNvCxnSpPr>
            <a:cxnSpLocks/>
          </p:cNvCxnSpPr>
          <p:nvPr/>
        </p:nvCxnSpPr>
        <p:spPr>
          <a:xfrm>
            <a:off x="4462397" y="960297"/>
            <a:ext cx="0" cy="55445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6F32084-79AA-4F50-C1C4-E3C656A8AB9E}"/>
              </a:ext>
            </a:extLst>
          </p:cNvPr>
          <p:cNvSpPr txBox="1"/>
          <p:nvPr/>
        </p:nvSpPr>
        <p:spPr>
          <a:xfrm>
            <a:off x="1392891" y="1728942"/>
            <a:ext cx="3010050" cy="692497"/>
          </a:xfrm>
          <a:prstGeom prst="rect">
            <a:avLst/>
          </a:prstGeom>
          <a:noFill/>
        </p:spPr>
        <p:txBody>
          <a:bodyPr wrap="square" rtlCol="0">
            <a:spAutoFit/>
          </a:bodyPr>
          <a:lstStyle/>
          <a:p>
            <a:r>
              <a:rPr lang="en-US" sz="1300" dirty="0"/>
              <a:t>Name:- </a:t>
            </a:r>
            <a:r>
              <a:rPr lang="en-US" sz="1300" b="1" dirty="0"/>
              <a:t>Keshav Lahoti</a:t>
            </a:r>
          </a:p>
          <a:p>
            <a:r>
              <a:rPr lang="en-US" sz="1300" dirty="0"/>
              <a:t>SAP ID:- 80512200463</a:t>
            </a:r>
          </a:p>
          <a:p>
            <a:r>
              <a:rPr lang="en-US" sz="1300" dirty="0"/>
              <a:t>Email:- keshav.lahoti463@nmims.edu.in</a:t>
            </a:r>
            <a:endParaRPr lang="en-IN" sz="1300" dirty="0"/>
          </a:p>
        </p:txBody>
      </p:sp>
      <p:pic>
        <p:nvPicPr>
          <p:cNvPr id="4" name="Picture 3">
            <a:extLst>
              <a:ext uri="{FF2B5EF4-FFF2-40B4-BE49-F238E27FC236}">
                <a16:creationId xmlns:a16="http://schemas.microsoft.com/office/drawing/2014/main" id="{D50999FD-1A10-998A-6F70-60ED55386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33" y="2771272"/>
            <a:ext cx="1188000" cy="118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a:extLst>
              <a:ext uri="{FF2B5EF4-FFF2-40B4-BE49-F238E27FC236}">
                <a16:creationId xmlns:a16="http://schemas.microsoft.com/office/drawing/2014/main" id="{6CEAEAFC-A4E6-05C4-F7CD-21C270F6C215}"/>
              </a:ext>
            </a:extLst>
          </p:cNvPr>
          <p:cNvCxnSpPr>
            <a:cxnSpLocks/>
          </p:cNvCxnSpPr>
          <p:nvPr/>
        </p:nvCxnSpPr>
        <p:spPr>
          <a:xfrm>
            <a:off x="0" y="886414"/>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218" name="Picture 2" descr="Profile photo of Vinamra Khaitan">
            <a:extLst>
              <a:ext uri="{FF2B5EF4-FFF2-40B4-BE49-F238E27FC236}">
                <a16:creationId xmlns:a16="http://schemas.microsoft.com/office/drawing/2014/main" id="{F0461572-C427-D6D2-1F93-CF003823A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040" y="5274430"/>
            <a:ext cx="1188000" cy="118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9A798CB-3E19-4D88-4D13-3426F5FE22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98" y="1505384"/>
            <a:ext cx="1188000" cy="118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B23AEA0C-0CC8-ECDB-EF5F-E42B6C2F6431}"/>
              </a:ext>
            </a:extLst>
          </p:cNvPr>
          <p:cNvSpPr txBox="1"/>
          <p:nvPr/>
        </p:nvSpPr>
        <p:spPr>
          <a:xfrm>
            <a:off x="1438511" y="3002498"/>
            <a:ext cx="3010050" cy="692497"/>
          </a:xfrm>
          <a:prstGeom prst="rect">
            <a:avLst/>
          </a:prstGeom>
          <a:noFill/>
        </p:spPr>
        <p:txBody>
          <a:bodyPr wrap="square" rtlCol="0">
            <a:spAutoFit/>
          </a:bodyPr>
          <a:lstStyle/>
          <a:p>
            <a:r>
              <a:rPr lang="en-US" sz="1300" dirty="0"/>
              <a:t>Name:- </a:t>
            </a:r>
            <a:r>
              <a:rPr lang="en-US" sz="1300" b="1" dirty="0"/>
              <a:t>Bhagyesh Rajesh Jaju</a:t>
            </a:r>
          </a:p>
          <a:p>
            <a:r>
              <a:rPr lang="en-US" sz="1300" dirty="0"/>
              <a:t>SAP ID:- 80512200459</a:t>
            </a:r>
          </a:p>
          <a:p>
            <a:r>
              <a:rPr lang="en-US" sz="1300" dirty="0"/>
              <a:t>Email:- bhagyesh.jaju459@nmims.edu.in</a:t>
            </a:r>
            <a:endParaRPr lang="en-IN" sz="1300" dirty="0"/>
          </a:p>
        </p:txBody>
      </p:sp>
      <p:sp>
        <p:nvSpPr>
          <p:cNvPr id="16" name="TextBox 15">
            <a:extLst>
              <a:ext uri="{FF2B5EF4-FFF2-40B4-BE49-F238E27FC236}">
                <a16:creationId xmlns:a16="http://schemas.microsoft.com/office/drawing/2014/main" id="{D7F7DC65-CE94-C478-65FA-A3E34C0F2F5B}"/>
              </a:ext>
            </a:extLst>
          </p:cNvPr>
          <p:cNvSpPr txBox="1"/>
          <p:nvPr/>
        </p:nvSpPr>
        <p:spPr>
          <a:xfrm>
            <a:off x="1422075" y="4276054"/>
            <a:ext cx="3010050" cy="692497"/>
          </a:xfrm>
          <a:prstGeom prst="rect">
            <a:avLst/>
          </a:prstGeom>
          <a:noFill/>
        </p:spPr>
        <p:txBody>
          <a:bodyPr wrap="square" rtlCol="0">
            <a:spAutoFit/>
          </a:bodyPr>
          <a:lstStyle/>
          <a:p>
            <a:r>
              <a:rPr lang="en-US" sz="1300" dirty="0"/>
              <a:t>Name:- </a:t>
            </a:r>
            <a:r>
              <a:rPr lang="en-US" sz="1300" b="1" dirty="0"/>
              <a:t>Aditi Sharma</a:t>
            </a:r>
          </a:p>
          <a:p>
            <a:r>
              <a:rPr lang="en-US" sz="1300" dirty="0"/>
              <a:t>SAP ID:- 80512200511</a:t>
            </a:r>
          </a:p>
          <a:p>
            <a:r>
              <a:rPr lang="en-US" sz="1300" dirty="0"/>
              <a:t>Email:- aditi.sharma511@nmims.edu.in</a:t>
            </a:r>
            <a:endParaRPr lang="en-IN" sz="1300" dirty="0"/>
          </a:p>
        </p:txBody>
      </p:sp>
      <p:sp>
        <p:nvSpPr>
          <p:cNvPr id="17" name="TextBox 16">
            <a:extLst>
              <a:ext uri="{FF2B5EF4-FFF2-40B4-BE49-F238E27FC236}">
                <a16:creationId xmlns:a16="http://schemas.microsoft.com/office/drawing/2014/main" id="{F76589CA-BDD0-91A5-10C2-2D626EC397B6}"/>
              </a:ext>
            </a:extLst>
          </p:cNvPr>
          <p:cNvSpPr txBox="1"/>
          <p:nvPr/>
        </p:nvSpPr>
        <p:spPr>
          <a:xfrm>
            <a:off x="1410550" y="5549610"/>
            <a:ext cx="3304922" cy="692497"/>
          </a:xfrm>
          <a:prstGeom prst="rect">
            <a:avLst/>
          </a:prstGeom>
          <a:noFill/>
        </p:spPr>
        <p:txBody>
          <a:bodyPr wrap="square" rtlCol="0">
            <a:spAutoFit/>
          </a:bodyPr>
          <a:lstStyle/>
          <a:p>
            <a:r>
              <a:rPr lang="en-US" sz="1300" dirty="0"/>
              <a:t>Name:- </a:t>
            </a:r>
            <a:r>
              <a:rPr lang="en-US" sz="1300" b="1" dirty="0"/>
              <a:t>Vinamra Khaitan</a:t>
            </a:r>
          </a:p>
          <a:p>
            <a:r>
              <a:rPr lang="en-US" sz="1300" dirty="0"/>
              <a:t>SAP ID:- 80512200796</a:t>
            </a:r>
          </a:p>
          <a:p>
            <a:r>
              <a:rPr lang="en-US" sz="1300" dirty="0"/>
              <a:t>Email:- vinamra.khaitan796@nmims.edu.in</a:t>
            </a:r>
            <a:endParaRPr lang="en-IN" sz="1300" dirty="0"/>
          </a:p>
        </p:txBody>
      </p:sp>
      <p:pic>
        <p:nvPicPr>
          <p:cNvPr id="9220" name="Picture 4" descr="Pin on MY LIFE ❤">
            <a:extLst>
              <a:ext uri="{FF2B5EF4-FFF2-40B4-BE49-F238E27FC236}">
                <a16:creationId xmlns:a16="http://schemas.microsoft.com/office/drawing/2014/main" id="{F529D30A-1EAE-AD39-446A-3319DCC175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68" y="4085"/>
            <a:ext cx="854177" cy="85417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D8ACC9E-2012-5B04-A365-5737CB46E24D}"/>
              </a:ext>
            </a:extLst>
          </p:cNvPr>
          <p:cNvGrpSpPr/>
          <p:nvPr/>
        </p:nvGrpSpPr>
        <p:grpSpPr>
          <a:xfrm>
            <a:off x="4541929" y="989580"/>
            <a:ext cx="7776193" cy="2591255"/>
            <a:chOff x="4513903" y="1183089"/>
            <a:chExt cx="7776193" cy="2591255"/>
          </a:xfrm>
        </p:grpSpPr>
        <p:sp>
          <p:nvSpPr>
            <p:cNvPr id="6" name="Rectangle 5">
              <a:extLst>
                <a:ext uri="{FF2B5EF4-FFF2-40B4-BE49-F238E27FC236}">
                  <a16:creationId xmlns:a16="http://schemas.microsoft.com/office/drawing/2014/main" id="{DBCFD3ED-4534-2DAC-ADD7-B46D95A05FF5}"/>
                </a:ext>
              </a:extLst>
            </p:cNvPr>
            <p:cNvSpPr/>
            <p:nvPr/>
          </p:nvSpPr>
          <p:spPr>
            <a:xfrm>
              <a:off x="4513903" y="1410233"/>
              <a:ext cx="7606560" cy="2364111"/>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Carbonated Beverage Formulation &amp; Development | BevSource">
              <a:extLst>
                <a:ext uri="{FF2B5EF4-FFF2-40B4-BE49-F238E27FC236}">
                  <a16:creationId xmlns:a16="http://schemas.microsoft.com/office/drawing/2014/main" id="{4C491E6C-9F33-01CD-3721-70C023A578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3471" y="2020498"/>
              <a:ext cx="1237401" cy="87608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F89B6CA-2AD7-3DFD-52AD-91CC945D82C6}"/>
                </a:ext>
              </a:extLst>
            </p:cNvPr>
            <p:cNvSpPr txBox="1"/>
            <p:nvPr/>
          </p:nvSpPr>
          <p:spPr>
            <a:xfrm>
              <a:off x="4630515" y="1579972"/>
              <a:ext cx="1166629" cy="338554"/>
            </a:xfrm>
            <a:prstGeom prst="rect">
              <a:avLst/>
            </a:prstGeom>
            <a:noFill/>
          </p:spPr>
          <p:txBody>
            <a:bodyPr wrap="square" rtlCol="0">
              <a:spAutoFit/>
            </a:bodyPr>
            <a:lstStyle/>
            <a:p>
              <a:pPr algn="ctr"/>
              <a:r>
                <a:rPr lang="en-US" sz="1600" b="1" dirty="0">
                  <a:solidFill>
                    <a:srgbClr val="FF0000"/>
                  </a:solidFill>
                </a:rPr>
                <a:t>Missing</a:t>
              </a:r>
              <a:endParaRPr lang="en-IN" sz="1600" b="1" dirty="0">
                <a:solidFill>
                  <a:srgbClr val="FF0000"/>
                </a:solidFill>
              </a:endParaRPr>
            </a:p>
          </p:txBody>
        </p:sp>
        <p:sp>
          <p:nvSpPr>
            <p:cNvPr id="44" name="TextBox 43">
              <a:extLst>
                <a:ext uri="{FF2B5EF4-FFF2-40B4-BE49-F238E27FC236}">
                  <a16:creationId xmlns:a16="http://schemas.microsoft.com/office/drawing/2014/main" id="{8F1FE062-7B22-3EB4-3982-516B4E3C29A7}"/>
                </a:ext>
              </a:extLst>
            </p:cNvPr>
            <p:cNvSpPr txBox="1"/>
            <p:nvPr/>
          </p:nvSpPr>
          <p:spPr>
            <a:xfrm>
              <a:off x="5983615" y="1588596"/>
              <a:ext cx="2343178" cy="338554"/>
            </a:xfrm>
            <a:prstGeom prst="rect">
              <a:avLst/>
            </a:prstGeom>
            <a:noFill/>
          </p:spPr>
          <p:txBody>
            <a:bodyPr wrap="square" rtlCol="0">
              <a:spAutoFit/>
            </a:bodyPr>
            <a:lstStyle/>
            <a:p>
              <a:pPr algn="ctr"/>
              <a:r>
                <a:rPr lang="en-US" sz="1600" b="1" dirty="0">
                  <a:solidFill>
                    <a:srgbClr val="EE5600"/>
                  </a:solidFill>
                </a:rPr>
                <a:t>Differentiated Play</a:t>
              </a:r>
            </a:p>
          </p:txBody>
        </p:sp>
        <p:sp>
          <p:nvSpPr>
            <p:cNvPr id="45" name="TextBox 44">
              <a:extLst>
                <a:ext uri="{FF2B5EF4-FFF2-40B4-BE49-F238E27FC236}">
                  <a16:creationId xmlns:a16="http://schemas.microsoft.com/office/drawing/2014/main" id="{52B8182C-073D-721A-6ECE-4CD71AFD7501}"/>
                </a:ext>
              </a:extLst>
            </p:cNvPr>
            <p:cNvSpPr txBox="1"/>
            <p:nvPr/>
          </p:nvSpPr>
          <p:spPr>
            <a:xfrm>
              <a:off x="9946918" y="1588596"/>
              <a:ext cx="2343178" cy="338554"/>
            </a:xfrm>
            <a:prstGeom prst="rect">
              <a:avLst/>
            </a:prstGeom>
            <a:noFill/>
          </p:spPr>
          <p:txBody>
            <a:bodyPr wrap="square" rtlCol="0">
              <a:spAutoFit/>
            </a:bodyPr>
            <a:lstStyle/>
            <a:p>
              <a:pPr algn="ctr"/>
              <a:r>
                <a:rPr lang="en-US" sz="1600" b="1" dirty="0">
                  <a:solidFill>
                    <a:srgbClr val="EE5600"/>
                  </a:solidFill>
                </a:rPr>
                <a:t>Marketing Mix</a:t>
              </a:r>
            </a:p>
          </p:txBody>
        </p:sp>
        <p:sp>
          <p:nvSpPr>
            <p:cNvPr id="51" name="TextBox 50">
              <a:extLst>
                <a:ext uri="{FF2B5EF4-FFF2-40B4-BE49-F238E27FC236}">
                  <a16:creationId xmlns:a16="http://schemas.microsoft.com/office/drawing/2014/main" id="{17F86789-5DBF-20FA-59CB-A85FF585A66C}"/>
                </a:ext>
              </a:extLst>
            </p:cNvPr>
            <p:cNvSpPr txBox="1"/>
            <p:nvPr/>
          </p:nvSpPr>
          <p:spPr>
            <a:xfrm>
              <a:off x="8243945" y="1588596"/>
              <a:ext cx="1512369" cy="338554"/>
            </a:xfrm>
            <a:prstGeom prst="rect">
              <a:avLst/>
            </a:prstGeom>
            <a:noFill/>
          </p:spPr>
          <p:txBody>
            <a:bodyPr wrap="square" rtlCol="0">
              <a:spAutoFit/>
            </a:bodyPr>
            <a:lstStyle/>
            <a:p>
              <a:pPr algn="ctr"/>
              <a:r>
                <a:rPr lang="en-US" sz="1600" b="1" dirty="0">
                  <a:solidFill>
                    <a:srgbClr val="EE5600"/>
                  </a:solidFill>
                </a:rPr>
                <a:t>Feasibility</a:t>
              </a:r>
              <a:endParaRPr lang="en-IN" sz="1600" b="1" dirty="0">
                <a:solidFill>
                  <a:srgbClr val="EE5600"/>
                </a:solidFill>
              </a:endParaRPr>
            </a:p>
          </p:txBody>
        </p:sp>
        <p:grpSp>
          <p:nvGrpSpPr>
            <p:cNvPr id="59" name="Group 58">
              <a:extLst>
                <a:ext uri="{FF2B5EF4-FFF2-40B4-BE49-F238E27FC236}">
                  <a16:creationId xmlns:a16="http://schemas.microsoft.com/office/drawing/2014/main" id="{9401443D-0334-F358-2CF4-F95BA5C7D826}"/>
                </a:ext>
              </a:extLst>
            </p:cNvPr>
            <p:cNvGrpSpPr/>
            <p:nvPr/>
          </p:nvGrpSpPr>
          <p:grpSpPr>
            <a:xfrm>
              <a:off x="6509842" y="1884872"/>
              <a:ext cx="5265234" cy="1131217"/>
              <a:chOff x="6482005" y="2003896"/>
              <a:chExt cx="5265234" cy="1131217"/>
            </a:xfrm>
          </p:grpSpPr>
          <p:pic>
            <p:nvPicPr>
              <p:cNvPr id="1034" name="Picture 10" descr="Market Growth: Definition, Types, Calculation &amp; Examples | Marketing91">
                <a:extLst>
                  <a:ext uri="{FF2B5EF4-FFF2-40B4-BE49-F238E27FC236}">
                    <a16:creationId xmlns:a16="http://schemas.microsoft.com/office/drawing/2014/main" id="{DDCE8EB0-C41F-A675-2248-448B09F121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2005" y="2108884"/>
                <a:ext cx="1073641" cy="9212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rketing Mix - Definition, 4 P, 7 P of Marketing, Example, Elements">
                <a:extLst>
                  <a:ext uri="{FF2B5EF4-FFF2-40B4-BE49-F238E27FC236}">
                    <a16:creationId xmlns:a16="http://schemas.microsoft.com/office/drawing/2014/main" id="{FDB28F70-FCD2-8350-08D2-90E3EAED0C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8345" y="2003896"/>
                <a:ext cx="1198894" cy="11312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Feasibility Study - Understanding the &quot;Why&quot; and &quot;How&quot; of your Market |  SSWM - Find tools for sustainable sanitation and water management!">
                <a:extLst>
                  <a:ext uri="{FF2B5EF4-FFF2-40B4-BE49-F238E27FC236}">
                    <a16:creationId xmlns:a16="http://schemas.microsoft.com/office/drawing/2014/main" id="{BD182E00-EBA9-FF2A-35F9-A3F5364B7D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34841" y="2003896"/>
                <a:ext cx="1131217" cy="113121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Rounded Corners 18">
              <a:extLst>
                <a:ext uri="{FF2B5EF4-FFF2-40B4-BE49-F238E27FC236}">
                  <a16:creationId xmlns:a16="http://schemas.microsoft.com/office/drawing/2014/main" id="{96B0E694-354F-9B4F-4432-936232DDB75E}"/>
                </a:ext>
              </a:extLst>
            </p:cNvPr>
            <p:cNvSpPr/>
            <p:nvPr/>
          </p:nvSpPr>
          <p:spPr>
            <a:xfrm>
              <a:off x="7250615" y="1193281"/>
              <a:ext cx="2103958" cy="357754"/>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34" name="TextBox 33">
              <a:extLst>
                <a:ext uri="{FF2B5EF4-FFF2-40B4-BE49-F238E27FC236}">
                  <a16:creationId xmlns:a16="http://schemas.microsoft.com/office/drawing/2014/main" id="{C3D287C5-0479-66F0-0C9F-164F395BBFD3}"/>
                </a:ext>
              </a:extLst>
            </p:cNvPr>
            <p:cNvSpPr txBox="1"/>
            <p:nvPr/>
          </p:nvSpPr>
          <p:spPr>
            <a:xfrm>
              <a:off x="7328233" y="1183089"/>
              <a:ext cx="2140865" cy="369332"/>
            </a:xfrm>
            <a:prstGeom prst="rect">
              <a:avLst/>
            </a:prstGeom>
            <a:noFill/>
          </p:spPr>
          <p:txBody>
            <a:bodyPr wrap="square" rtlCol="0">
              <a:spAutoFit/>
            </a:bodyPr>
            <a:lstStyle/>
            <a:p>
              <a:r>
                <a:rPr lang="en-US" b="1" dirty="0"/>
                <a:t>Problem Statement</a:t>
              </a:r>
              <a:endParaRPr lang="en-IN" b="1" dirty="0"/>
            </a:p>
          </p:txBody>
        </p:sp>
        <p:sp>
          <p:nvSpPr>
            <p:cNvPr id="21" name="TextBox 20">
              <a:extLst>
                <a:ext uri="{FF2B5EF4-FFF2-40B4-BE49-F238E27FC236}">
                  <a16:creationId xmlns:a16="http://schemas.microsoft.com/office/drawing/2014/main" id="{0CA455D0-E1BB-59D1-FE51-B5C750C02FE2}"/>
                </a:ext>
              </a:extLst>
            </p:cNvPr>
            <p:cNvSpPr txBox="1"/>
            <p:nvPr/>
          </p:nvSpPr>
          <p:spPr>
            <a:xfrm>
              <a:off x="6364694" y="3133047"/>
              <a:ext cx="1399504" cy="577081"/>
            </a:xfrm>
            <a:prstGeom prst="rect">
              <a:avLst/>
            </a:prstGeom>
            <a:noFill/>
            <a:ln>
              <a:solidFill>
                <a:schemeClr val="tx1">
                  <a:lumMod val="65000"/>
                  <a:lumOff val="35000"/>
                </a:schemeClr>
              </a:solidFill>
              <a:prstDash val="sysDash"/>
            </a:ln>
          </p:spPr>
          <p:txBody>
            <a:bodyPr wrap="square" rtlCol="0">
              <a:spAutoFit/>
            </a:bodyPr>
            <a:lstStyle/>
            <a:p>
              <a:pPr algn="just"/>
              <a:r>
                <a:rPr lang="en-US" sz="1050" dirty="0"/>
                <a:t>In the Carbonated beverages industry to unlock the growth</a:t>
              </a:r>
            </a:p>
          </p:txBody>
        </p:sp>
        <p:cxnSp>
          <p:nvCxnSpPr>
            <p:cNvPr id="46" name="Straight Connector 45">
              <a:extLst>
                <a:ext uri="{FF2B5EF4-FFF2-40B4-BE49-F238E27FC236}">
                  <a16:creationId xmlns:a16="http://schemas.microsoft.com/office/drawing/2014/main" id="{73CB6B22-D6FB-84A3-236B-6E56ACC17B7D}"/>
                </a:ext>
              </a:extLst>
            </p:cNvPr>
            <p:cNvCxnSpPr>
              <a:cxnSpLocks/>
            </p:cNvCxnSpPr>
            <p:nvPr/>
          </p:nvCxnSpPr>
          <p:spPr>
            <a:xfrm>
              <a:off x="6176933" y="1419564"/>
              <a:ext cx="0" cy="2328260"/>
            </a:xfrm>
            <a:prstGeom prst="line">
              <a:avLst/>
            </a:prstGeom>
            <a:ln w="12700">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E99E896C-6D6A-7194-7E42-C7429F2C8789}"/>
                </a:ext>
              </a:extLst>
            </p:cNvPr>
            <p:cNvSpPr txBox="1"/>
            <p:nvPr/>
          </p:nvSpPr>
          <p:spPr>
            <a:xfrm>
              <a:off x="10370967" y="3144588"/>
              <a:ext cx="1661846" cy="553998"/>
            </a:xfrm>
            <a:prstGeom prst="rect">
              <a:avLst/>
            </a:prstGeom>
            <a:noFill/>
            <a:ln>
              <a:solidFill>
                <a:schemeClr val="tx1">
                  <a:lumMod val="65000"/>
                  <a:lumOff val="35000"/>
                </a:schemeClr>
              </a:solidFill>
              <a:prstDash val="sysDash"/>
            </a:ln>
          </p:spPr>
          <p:txBody>
            <a:bodyPr wrap="square" rtlCol="0">
              <a:spAutoFit/>
            </a:bodyPr>
            <a:lstStyle/>
            <a:p>
              <a:r>
                <a:rPr lang="en-US" sz="1000" dirty="0"/>
                <a:t>Of the sub-category based on actionable consumer insights</a:t>
              </a:r>
            </a:p>
          </p:txBody>
        </p:sp>
        <p:sp>
          <p:nvSpPr>
            <p:cNvPr id="57" name="TextBox 56">
              <a:extLst>
                <a:ext uri="{FF2B5EF4-FFF2-40B4-BE49-F238E27FC236}">
                  <a16:creationId xmlns:a16="http://schemas.microsoft.com/office/drawing/2014/main" id="{F22C98A8-CA55-8C59-44DB-94F2C140E8D8}"/>
                </a:ext>
              </a:extLst>
            </p:cNvPr>
            <p:cNvSpPr txBox="1"/>
            <p:nvPr/>
          </p:nvSpPr>
          <p:spPr>
            <a:xfrm>
              <a:off x="8317183" y="3144588"/>
              <a:ext cx="1477746" cy="553998"/>
            </a:xfrm>
            <a:prstGeom prst="rect">
              <a:avLst/>
            </a:prstGeom>
            <a:noFill/>
            <a:ln>
              <a:solidFill>
                <a:schemeClr val="tx1">
                  <a:lumMod val="65000"/>
                  <a:lumOff val="35000"/>
                </a:schemeClr>
              </a:solidFill>
              <a:prstDash val="sysDash"/>
            </a:ln>
          </p:spPr>
          <p:txBody>
            <a:bodyPr wrap="square" rtlCol="0">
              <a:spAutoFit/>
            </a:bodyPr>
            <a:lstStyle/>
            <a:p>
              <a:pPr algn="just"/>
              <a:r>
                <a:rPr lang="en-US" sz="1000" dirty="0"/>
                <a:t>Future of the sub-category and consumer acceptance </a:t>
              </a:r>
            </a:p>
          </p:txBody>
        </p:sp>
        <p:sp>
          <p:nvSpPr>
            <p:cNvPr id="58" name="TextBox 57">
              <a:extLst>
                <a:ext uri="{FF2B5EF4-FFF2-40B4-BE49-F238E27FC236}">
                  <a16:creationId xmlns:a16="http://schemas.microsoft.com/office/drawing/2014/main" id="{763562FD-2883-A788-F1EA-3DA8F6BA793D}"/>
                </a:ext>
              </a:extLst>
            </p:cNvPr>
            <p:cNvSpPr txBox="1"/>
            <p:nvPr/>
          </p:nvSpPr>
          <p:spPr>
            <a:xfrm>
              <a:off x="4570780" y="3144588"/>
              <a:ext cx="1482288" cy="553998"/>
            </a:xfrm>
            <a:prstGeom prst="rect">
              <a:avLst/>
            </a:prstGeom>
            <a:noFill/>
            <a:ln>
              <a:solidFill>
                <a:schemeClr val="tx1">
                  <a:lumMod val="65000"/>
                  <a:lumOff val="35000"/>
                </a:schemeClr>
              </a:solidFill>
              <a:prstDash val="sysDash"/>
            </a:ln>
          </p:spPr>
          <p:txBody>
            <a:bodyPr wrap="square" rtlCol="0">
              <a:spAutoFit/>
            </a:bodyPr>
            <a:lstStyle/>
            <a:p>
              <a:pPr algn="just"/>
              <a:r>
                <a:rPr lang="en-US" sz="1000" dirty="0"/>
                <a:t>Water and carbonation based beverage in ITC’s portfolio</a:t>
              </a:r>
            </a:p>
          </p:txBody>
        </p:sp>
      </p:grpSp>
      <p:sp>
        <p:nvSpPr>
          <p:cNvPr id="62" name="Rectangle 61">
            <a:extLst>
              <a:ext uri="{FF2B5EF4-FFF2-40B4-BE49-F238E27FC236}">
                <a16:creationId xmlns:a16="http://schemas.microsoft.com/office/drawing/2014/main" id="{08200E98-A2F5-A6BD-4F91-8D2CD57560B1}"/>
              </a:ext>
            </a:extLst>
          </p:cNvPr>
          <p:cNvSpPr/>
          <p:nvPr/>
        </p:nvSpPr>
        <p:spPr>
          <a:xfrm>
            <a:off x="4521854" y="3749867"/>
            <a:ext cx="7606560" cy="270200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2" name="Rectangle: Rounded Corners 1031">
            <a:extLst>
              <a:ext uri="{FF2B5EF4-FFF2-40B4-BE49-F238E27FC236}">
                <a16:creationId xmlns:a16="http://schemas.microsoft.com/office/drawing/2014/main" id="{253A638B-55EB-E817-9398-6B12630E7602}"/>
              </a:ext>
            </a:extLst>
          </p:cNvPr>
          <p:cNvSpPr/>
          <p:nvPr/>
        </p:nvSpPr>
        <p:spPr>
          <a:xfrm>
            <a:off x="7356258" y="3628163"/>
            <a:ext cx="1857447" cy="36890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033" name="TextBox 1032">
            <a:extLst>
              <a:ext uri="{FF2B5EF4-FFF2-40B4-BE49-F238E27FC236}">
                <a16:creationId xmlns:a16="http://schemas.microsoft.com/office/drawing/2014/main" id="{760C1E0A-89D0-A693-9C5F-DCD46F199AEC}"/>
              </a:ext>
            </a:extLst>
          </p:cNvPr>
          <p:cNvSpPr txBox="1"/>
          <p:nvPr/>
        </p:nvSpPr>
        <p:spPr>
          <a:xfrm>
            <a:off x="7550674" y="3612048"/>
            <a:ext cx="2140865" cy="402439"/>
          </a:xfrm>
          <a:prstGeom prst="rect">
            <a:avLst/>
          </a:prstGeom>
          <a:noFill/>
        </p:spPr>
        <p:txBody>
          <a:bodyPr wrap="square" rtlCol="0">
            <a:spAutoFit/>
          </a:bodyPr>
          <a:lstStyle/>
          <a:p>
            <a:r>
              <a:rPr lang="en-US" b="1" dirty="0"/>
              <a:t>Our Approach</a:t>
            </a:r>
            <a:endParaRPr lang="en-IN" b="1" dirty="0"/>
          </a:p>
        </p:txBody>
      </p:sp>
      <p:cxnSp>
        <p:nvCxnSpPr>
          <p:cNvPr id="1045" name="Straight Connector 1044">
            <a:extLst>
              <a:ext uri="{FF2B5EF4-FFF2-40B4-BE49-F238E27FC236}">
                <a16:creationId xmlns:a16="http://schemas.microsoft.com/office/drawing/2014/main" id="{57A3DE2B-F4E7-A118-BCA4-80A3EE65388B}"/>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BF1D5B11-73CB-3364-87B3-4B9646C5F5A6}"/>
              </a:ext>
            </a:extLst>
          </p:cNvPr>
          <p:cNvCxnSpPr>
            <a:cxnSpLocks/>
          </p:cNvCxnSpPr>
          <p:nvPr/>
        </p:nvCxnSpPr>
        <p:spPr>
          <a:xfrm>
            <a:off x="4621497" y="5219928"/>
            <a:ext cx="7439342" cy="0"/>
          </a:xfrm>
          <a:prstGeom prst="line">
            <a:avLst/>
          </a:prstGeom>
          <a:ln w="19050" cap="rnd">
            <a:solidFill>
              <a:schemeClr val="tx1"/>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050" name="Group 1049">
            <a:extLst>
              <a:ext uri="{FF2B5EF4-FFF2-40B4-BE49-F238E27FC236}">
                <a16:creationId xmlns:a16="http://schemas.microsoft.com/office/drawing/2014/main" id="{1CF77523-2395-7977-0EF6-0C8398B88C64}"/>
              </a:ext>
            </a:extLst>
          </p:cNvPr>
          <p:cNvGrpSpPr/>
          <p:nvPr/>
        </p:nvGrpSpPr>
        <p:grpSpPr>
          <a:xfrm>
            <a:off x="5367950" y="4752477"/>
            <a:ext cx="93600" cy="447987"/>
            <a:chOff x="7742636" y="4099481"/>
            <a:chExt cx="93600" cy="447987"/>
          </a:xfrm>
        </p:grpSpPr>
        <p:sp>
          <p:nvSpPr>
            <p:cNvPr id="1051" name="Oval 1050">
              <a:extLst>
                <a:ext uri="{FF2B5EF4-FFF2-40B4-BE49-F238E27FC236}">
                  <a16:creationId xmlns:a16="http://schemas.microsoft.com/office/drawing/2014/main" id="{ABACA9F5-E742-A1B3-1DB2-67894D5D2BCE}"/>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52" name="Straight Connector 1051">
              <a:extLst>
                <a:ext uri="{FF2B5EF4-FFF2-40B4-BE49-F238E27FC236}">
                  <a16:creationId xmlns:a16="http://schemas.microsoft.com/office/drawing/2014/main" id="{FBAB3886-7F69-BA4D-2277-A1DF2516F569}"/>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57" name="Group 1056">
            <a:extLst>
              <a:ext uri="{FF2B5EF4-FFF2-40B4-BE49-F238E27FC236}">
                <a16:creationId xmlns:a16="http://schemas.microsoft.com/office/drawing/2014/main" id="{085D7522-716B-3D30-3A03-8C8A476D922E}"/>
              </a:ext>
            </a:extLst>
          </p:cNvPr>
          <p:cNvGrpSpPr/>
          <p:nvPr/>
        </p:nvGrpSpPr>
        <p:grpSpPr>
          <a:xfrm rot="10800000">
            <a:off x="6232259" y="5221603"/>
            <a:ext cx="93600" cy="447987"/>
            <a:chOff x="7742636" y="4099481"/>
            <a:chExt cx="93600" cy="447987"/>
          </a:xfrm>
        </p:grpSpPr>
        <p:sp>
          <p:nvSpPr>
            <p:cNvPr id="1058" name="Oval 1057">
              <a:extLst>
                <a:ext uri="{FF2B5EF4-FFF2-40B4-BE49-F238E27FC236}">
                  <a16:creationId xmlns:a16="http://schemas.microsoft.com/office/drawing/2014/main" id="{0AFEF1CF-A386-7E91-20DF-54F53C55D1AA}"/>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59" name="Straight Connector 1058">
              <a:extLst>
                <a:ext uri="{FF2B5EF4-FFF2-40B4-BE49-F238E27FC236}">
                  <a16:creationId xmlns:a16="http://schemas.microsoft.com/office/drawing/2014/main" id="{DFD37182-C25A-47C3-D324-2625FD650597}"/>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60" name="Group 1059">
            <a:extLst>
              <a:ext uri="{FF2B5EF4-FFF2-40B4-BE49-F238E27FC236}">
                <a16:creationId xmlns:a16="http://schemas.microsoft.com/office/drawing/2014/main" id="{43E2F80F-6066-8E81-87C8-053B83F33C5A}"/>
              </a:ext>
            </a:extLst>
          </p:cNvPr>
          <p:cNvGrpSpPr/>
          <p:nvPr/>
        </p:nvGrpSpPr>
        <p:grpSpPr>
          <a:xfrm rot="10800000">
            <a:off x="7960877" y="5207499"/>
            <a:ext cx="93600" cy="447987"/>
            <a:chOff x="7742636" y="4099481"/>
            <a:chExt cx="93600" cy="447987"/>
          </a:xfrm>
        </p:grpSpPr>
        <p:sp>
          <p:nvSpPr>
            <p:cNvPr id="1061" name="Oval 1060">
              <a:extLst>
                <a:ext uri="{FF2B5EF4-FFF2-40B4-BE49-F238E27FC236}">
                  <a16:creationId xmlns:a16="http://schemas.microsoft.com/office/drawing/2014/main" id="{5EB9EEB6-6A50-7A03-5C71-580B7D669CFC}"/>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62" name="Straight Connector 1061">
              <a:extLst>
                <a:ext uri="{FF2B5EF4-FFF2-40B4-BE49-F238E27FC236}">
                  <a16:creationId xmlns:a16="http://schemas.microsoft.com/office/drawing/2014/main" id="{6BF3D593-1322-60AB-0086-1EEB9AAD046A}"/>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63" name="Group 1062">
            <a:extLst>
              <a:ext uri="{FF2B5EF4-FFF2-40B4-BE49-F238E27FC236}">
                <a16:creationId xmlns:a16="http://schemas.microsoft.com/office/drawing/2014/main" id="{E57A7AEB-620B-E00D-C054-8D25EA3BCE8E}"/>
              </a:ext>
            </a:extLst>
          </p:cNvPr>
          <p:cNvGrpSpPr/>
          <p:nvPr/>
        </p:nvGrpSpPr>
        <p:grpSpPr>
          <a:xfrm rot="10800000">
            <a:off x="9689495" y="5210527"/>
            <a:ext cx="93600" cy="447987"/>
            <a:chOff x="7742636" y="4099481"/>
            <a:chExt cx="93600" cy="447987"/>
          </a:xfrm>
        </p:grpSpPr>
        <p:sp>
          <p:nvSpPr>
            <p:cNvPr id="1064" name="Oval 1063">
              <a:extLst>
                <a:ext uri="{FF2B5EF4-FFF2-40B4-BE49-F238E27FC236}">
                  <a16:creationId xmlns:a16="http://schemas.microsoft.com/office/drawing/2014/main" id="{870D66B0-B4F1-30E6-8EAB-F849DFC83D4B}"/>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65" name="Straight Connector 1064">
              <a:extLst>
                <a:ext uri="{FF2B5EF4-FFF2-40B4-BE49-F238E27FC236}">
                  <a16:creationId xmlns:a16="http://schemas.microsoft.com/office/drawing/2014/main" id="{F438CC5F-FBE3-0E82-9423-B4CB936F99B6}"/>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66" name="Group 1065">
            <a:extLst>
              <a:ext uri="{FF2B5EF4-FFF2-40B4-BE49-F238E27FC236}">
                <a16:creationId xmlns:a16="http://schemas.microsoft.com/office/drawing/2014/main" id="{B11C5927-C3CE-FE5E-21E4-E35AE045F3EF}"/>
              </a:ext>
            </a:extLst>
          </p:cNvPr>
          <p:cNvGrpSpPr/>
          <p:nvPr/>
        </p:nvGrpSpPr>
        <p:grpSpPr>
          <a:xfrm rot="10800000">
            <a:off x="11672157" y="5200464"/>
            <a:ext cx="93600" cy="447987"/>
            <a:chOff x="7742636" y="4099481"/>
            <a:chExt cx="93600" cy="447987"/>
          </a:xfrm>
        </p:grpSpPr>
        <p:sp>
          <p:nvSpPr>
            <p:cNvPr id="1067" name="Oval 1066">
              <a:extLst>
                <a:ext uri="{FF2B5EF4-FFF2-40B4-BE49-F238E27FC236}">
                  <a16:creationId xmlns:a16="http://schemas.microsoft.com/office/drawing/2014/main" id="{8B71E27A-C1B7-5A56-E8B0-763386990D6A}"/>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68" name="Straight Connector 1067">
              <a:extLst>
                <a:ext uri="{FF2B5EF4-FFF2-40B4-BE49-F238E27FC236}">
                  <a16:creationId xmlns:a16="http://schemas.microsoft.com/office/drawing/2014/main" id="{725E62B5-B97B-A9A4-B192-07B233623F54}"/>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69" name="Group 1068">
            <a:extLst>
              <a:ext uri="{FF2B5EF4-FFF2-40B4-BE49-F238E27FC236}">
                <a16:creationId xmlns:a16="http://schemas.microsoft.com/office/drawing/2014/main" id="{D2673FD8-AFE7-8DB3-2202-06C264D80FFE}"/>
              </a:ext>
            </a:extLst>
          </p:cNvPr>
          <p:cNvGrpSpPr/>
          <p:nvPr/>
        </p:nvGrpSpPr>
        <p:grpSpPr>
          <a:xfrm>
            <a:off x="7096568" y="4744557"/>
            <a:ext cx="93600" cy="447987"/>
            <a:chOff x="7742636" y="4099481"/>
            <a:chExt cx="93600" cy="447987"/>
          </a:xfrm>
        </p:grpSpPr>
        <p:sp>
          <p:nvSpPr>
            <p:cNvPr id="1070" name="Oval 1069">
              <a:extLst>
                <a:ext uri="{FF2B5EF4-FFF2-40B4-BE49-F238E27FC236}">
                  <a16:creationId xmlns:a16="http://schemas.microsoft.com/office/drawing/2014/main" id="{B6E65CCE-1C6F-CD67-CD59-79383FF49F0B}"/>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71" name="Straight Connector 1070">
              <a:extLst>
                <a:ext uri="{FF2B5EF4-FFF2-40B4-BE49-F238E27FC236}">
                  <a16:creationId xmlns:a16="http://schemas.microsoft.com/office/drawing/2014/main" id="{D9728A7A-25A9-22F1-1C14-BC4DDC65455B}"/>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641D295F-2408-5444-F1AB-58F197C10FD9}"/>
              </a:ext>
            </a:extLst>
          </p:cNvPr>
          <p:cNvGrpSpPr/>
          <p:nvPr/>
        </p:nvGrpSpPr>
        <p:grpSpPr>
          <a:xfrm>
            <a:off x="8825186" y="4759512"/>
            <a:ext cx="93600" cy="447987"/>
            <a:chOff x="7742636" y="4099481"/>
            <a:chExt cx="93600" cy="447987"/>
          </a:xfrm>
        </p:grpSpPr>
        <p:sp>
          <p:nvSpPr>
            <p:cNvPr id="1073" name="Oval 1072">
              <a:extLst>
                <a:ext uri="{FF2B5EF4-FFF2-40B4-BE49-F238E27FC236}">
                  <a16:creationId xmlns:a16="http://schemas.microsoft.com/office/drawing/2014/main" id="{57B13785-2AC9-40F1-2C1A-AB5D3019A7F6}"/>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74" name="Straight Connector 1073">
              <a:extLst>
                <a:ext uri="{FF2B5EF4-FFF2-40B4-BE49-F238E27FC236}">
                  <a16:creationId xmlns:a16="http://schemas.microsoft.com/office/drawing/2014/main" id="{952D176D-4C42-BACE-580F-A2F6AF408039}"/>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1075" name="Group 1074">
            <a:extLst>
              <a:ext uri="{FF2B5EF4-FFF2-40B4-BE49-F238E27FC236}">
                <a16:creationId xmlns:a16="http://schemas.microsoft.com/office/drawing/2014/main" id="{B21F2796-357F-1D4D-342D-42E61F02C5F3}"/>
              </a:ext>
            </a:extLst>
          </p:cNvPr>
          <p:cNvGrpSpPr/>
          <p:nvPr/>
        </p:nvGrpSpPr>
        <p:grpSpPr>
          <a:xfrm>
            <a:off x="10553804" y="4752477"/>
            <a:ext cx="93600" cy="447987"/>
            <a:chOff x="7742636" y="4099481"/>
            <a:chExt cx="93600" cy="447987"/>
          </a:xfrm>
        </p:grpSpPr>
        <p:sp>
          <p:nvSpPr>
            <p:cNvPr id="1076" name="Oval 1075">
              <a:extLst>
                <a:ext uri="{FF2B5EF4-FFF2-40B4-BE49-F238E27FC236}">
                  <a16:creationId xmlns:a16="http://schemas.microsoft.com/office/drawing/2014/main" id="{145354A9-7339-6232-28DC-05365CEC2066}"/>
                </a:ext>
              </a:extLst>
            </p:cNvPr>
            <p:cNvSpPr/>
            <p:nvPr/>
          </p:nvSpPr>
          <p:spPr>
            <a:xfrm rot="10800000">
              <a:off x="7742636" y="4099481"/>
              <a:ext cx="93600" cy="94854"/>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077" name="Straight Connector 1076">
              <a:extLst>
                <a:ext uri="{FF2B5EF4-FFF2-40B4-BE49-F238E27FC236}">
                  <a16:creationId xmlns:a16="http://schemas.microsoft.com/office/drawing/2014/main" id="{D827166D-3C61-BC5C-9330-318105B0F350}"/>
                </a:ext>
              </a:extLst>
            </p:cNvPr>
            <p:cNvCxnSpPr>
              <a:cxnSpLocks/>
            </p:cNvCxnSpPr>
            <p:nvPr/>
          </p:nvCxnSpPr>
          <p:spPr>
            <a:xfrm flipV="1">
              <a:off x="7789781" y="4167681"/>
              <a:ext cx="0" cy="379787"/>
            </a:xfrm>
            <a:prstGeom prst="line">
              <a:avLst/>
            </a:prstGeom>
            <a:solidFill>
              <a:srgbClr val="FF6600"/>
            </a:solidFill>
            <a:ln w="1905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9222" name="Group 9221">
            <a:extLst>
              <a:ext uri="{FF2B5EF4-FFF2-40B4-BE49-F238E27FC236}">
                <a16:creationId xmlns:a16="http://schemas.microsoft.com/office/drawing/2014/main" id="{FE872C17-9C75-A43C-3E0F-99D9ABE5B874}"/>
              </a:ext>
            </a:extLst>
          </p:cNvPr>
          <p:cNvGrpSpPr/>
          <p:nvPr/>
        </p:nvGrpSpPr>
        <p:grpSpPr>
          <a:xfrm>
            <a:off x="5031724" y="5342227"/>
            <a:ext cx="1376563" cy="461665"/>
            <a:chOff x="5546656" y="5741014"/>
            <a:chExt cx="1376563" cy="461665"/>
          </a:xfrm>
        </p:grpSpPr>
        <p:pic>
          <p:nvPicPr>
            <p:cNvPr id="1079" name="Graphic 1078" descr="Users">
              <a:extLst>
                <a:ext uri="{FF2B5EF4-FFF2-40B4-BE49-F238E27FC236}">
                  <a16:creationId xmlns:a16="http://schemas.microsoft.com/office/drawing/2014/main" id="{3D33BD26-D309-D2E8-DAA4-5DA1860108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46656" y="5764981"/>
              <a:ext cx="423557" cy="423557"/>
            </a:xfrm>
            <a:prstGeom prst="rect">
              <a:avLst/>
            </a:prstGeom>
          </p:spPr>
        </p:pic>
        <p:sp>
          <p:nvSpPr>
            <p:cNvPr id="1087" name="TextBox 1086">
              <a:extLst>
                <a:ext uri="{FF2B5EF4-FFF2-40B4-BE49-F238E27FC236}">
                  <a16:creationId xmlns:a16="http://schemas.microsoft.com/office/drawing/2014/main" id="{C3401978-FF0F-CC6B-6EBD-AF5181C210F6}"/>
                </a:ext>
              </a:extLst>
            </p:cNvPr>
            <p:cNvSpPr txBox="1"/>
            <p:nvPr/>
          </p:nvSpPr>
          <p:spPr>
            <a:xfrm>
              <a:off x="5735778" y="5741014"/>
              <a:ext cx="1187441" cy="461665"/>
            </a:xfrm>
            <a:prstGeom prst="rect">
              <a:avLst/>
            </a:prstGeom>
            <a:noFill/>
          </p:spPr>
          <p:txBody>
            <a:bodyPr wrap="square">
              <a:spAutoFit/>
            </a:bodyPr>
            <a:lstStyle/>
            <a:p>
              <a:pPr algn="ctr"/>
              <a:r>
                <a:rPr lang="en-IN" sz="1200" b="1" dirty="0">
                  <a:solidFill>
                    <a:srgbClr val="FF6600"/>
                  </a:solidFill>
                </a:rPr>
                <a:t>PRIMARY</a:t>
              </a:r>
            </a:p>
            <a:p>
              <a:pPr algn="ctr"/>
              <a:r>
                <a:rPr lang="en-IN" sz="1200" b="1" dirty="0">
                  <a:solidFill>
                    <a:srgbClr val="FF6600"/>
                  </a:solidFill>
                </a:rPr>
                <a:t>RESEARCH</a:t>
              </a:r>
            </a:p>
          </p:txBody>
        </p:sp>
      </p:grpSp>
      <p:grpSp>
        <p:nvGrpSpPr>
          <p:cNvPr id="9217" name="Group 9216">
            <a:extLst>
              <a:ext uri="{FF2B5EF4-FFF2-40B4-BE49-F238E27FC236}">
                <a16:creationId xmlns:a16="http://schemas.microsoft.com/office/drawing/2014/main" id="{2C324675-09BB-D602-8676-9FB09FE0B140}"/>
              </a:ext>
            </a:extLst>
          </p:cNvPr>
          <p:cNvGrpSpPr/>
          <p:nvPr/>
        </p:nvGrpSpPr>
        <p:grpSpPr>
          <a:xfrm>
            <a:off x="5499815" y="4573770"/>
            <a:ext cx="1348020" cy="461665"/>
            <a:chOff x="4676398" y="3916303"/>
            <a:chExt cx="1348020" cy="461665"/>
          </a:xfrm>
        </p:grpSpPr>
        <p:pic>
          <p:nvPicPr>
            <p:cNvPr id="9219" name="Graphic 9218" descr="Research">
              <a:extLst>
                <a:ext uri="{FF2B5EF4-FFF2-40B4-BE49-F238E27FC236}">
                  <a16:creationId xmlns:a16="http://schemas.microsoft.com/office/drawing/2014/main" id="{BDC8611D-6FC7-EB3A-E90A-B941D0CA3C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6398" y="3961351"/>
              <a:ext cx="375016" cy="375016"/>
            </a:xfrm>
            <a:prstGeom prst="rect">
              <a:avLst/>
            </a:prstGeom>
          </p:spPr>
        </p:pic>
        <p:sp>
          <p:nvSpPr>
            <p:cNvPr id="9221" name="TextBox 9220">
              <a:extLst>
                <a:ext uri="{FF2B5EF4-FFF2-40B4-BE49-F238E27FC236}">
                  <a16:creationId xmlns:a16="http://schemas.microsoft.com/office/drawing/2014/main" id="{A9E52DBB-B700-AC36-A466-7D17A16153CB}"/>
                </a:ext>
              </a:extLst>
            </p:cNvPr>
            <p:cNvSpPr txBox="1"/>
            <p:nvPr/>
          </p:nvSpPr>
          <p:spPr>
            <a:xfrm>
              <a:off x="4836977" y="3916303"/>
              <a:ext cx="1187441" cy="461665"/>
            </a:xfrm>
            <a:prstGeom prst="rect">
              <a:avLst/>
            </a:prstGeom>
            <a:noFill/>
          </p:spPr>
          <p:txBody>
            <a:bodyPr wrap="square">
              <a:spAutoFit/>
            </a:bodyPr>
            <a:lstStyle/>
            <a:p>
              <a:pPr algn="ctr"/>
              <a:r>
                <a:rPr lang="en-IN" sz="1200" b="1" dirty="0">
                  <a:solidFill>
                    <a:srgbClr val="FF6600"/>
                  </a:solidFill>
                </a:rPr>
                <a:t>SECONDARY</a:t>
              </a:r>
            </a:p>
            <a:p>
              <a:pPr algn="ctr"/>
              <a:r>
                <a:rPr lang="en-IN" sz="1200" b="1" dirty="0">
                  <a:solidFill>
                    <a:srgbClr val="FF6600"/>
                  </a:solidFill>
                </a:rPr>
                <a:t>RESEARCH</a:t>
              </a:r>
            </a:p>
          </p:txBody>
        </p:sp>
      </p:grpSp>
      <p:grpSp>
        <p:nvGrpSpPr>
          <p:cNvPr id="9224" name="Group 9223">
            <a:extLst>
              <a:ext uri="{FF2B5EF4-FFF2-40B4-BE49-F238E27FC236}">
                <a16:creationId xmlns:a16="http://schemas.microsoft.com/office/drawing/2014/main" id="{8D35D6B0-65D0-D55F-C9E6-21A142D4F26C}"/>
              </a:ext>
            </a:extLst>
          </p:cNvPr>
          <p:cNvGrpSpPr/>
          <p:nvPr/>
        </p:nvGrpSpPr>
        <p:grpSpPr>
          <a:xfrm>
            <a:off x="7152200" y="4609911"/>
            <a:ext cx="1323676" cy="474841"/>
            <a:chOff x="6980926" y="4114010"/>
            <a:chExt cx="1323676" cy="474841"/>
          </a:xfrm>
        </p:grpSpPr>
        <p:pic>
          <p:nvPicPr>
            <p:cNvPr id="1080" name="Graphic 1079" descr="Bottle">
              <a:extLst>
                <a:ext uri="{FF2B5EF4-FFF2-40B4-BE49-F238E27FC236}">
                  <a16:creationId xmlns:a16="http://schemas.microsoft.com/office/drawing/2014/main" id="{D6BEF084-6BB0-F3E6-C831-1A077E1098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80926" y="4114010"/>
              <a:ext cx="474841" cy="474841"/>
            </a:xfrm>
            <a:prstGeom prst="rect">
              <a:avLst/>
            </a:prstGeom>
          </p:spPr>
        </p:pic>
        <p:sp>
          <p:nvSpPr>
            <p:cNvPr id="9223" name="TextBox 9222">
              <a:extLst>
                <a:ext uri="{FF2B5EF4-FFF2-40B4-BE49-F238E27FC236}">
                  <a16:creationId xmlns:a16="http://schemas.microsoft.com/office/drawing/2014/main" id="{A04313AF-E728-D9DD-CEC8-A09A47FCEF88}"/>
                </a:ext>
              </a:extLst>
            </p:cNvPr>
            <p:cNvSpPr txBox="1"/>
            <p:nvPr/>
          </p:nvSpPr>
          <p:spPr>
            <a:xfrm>
              <a:off x="7117161" y="4174930"/>
              <a:ext cx="1187441" cy="292388"/>
            </a:xfrm>
            <a:prstGeom prst="rect">
              <a:avLst/>
            </a:prstGeom>
            <a:noFill/>
          </p:spPr>
          <p:txBody>
            <a:bodyPr wrap="square">
              <a:spAutoFit/>
            </a:bodyPr>
            <a:lstStyle/>
            <a:p>
              <a:pPr algn="ctr"/>
              <a:r>
                <a:rPr lang="en-IN" sz="1300" b="1" dirty="0">
                  <a:solidFill>
                    <a:srgbClr val="FF6600"/>
                  </a:solidFill>
                </a:rPr>
                <a:t>PRODUCT</a:t>
              </a:r>
            </a:p>
          </p:txBody>
        </p:sp>
      </p:grpSp>
      <p:grpSp>
        <p:nvGrpSpPr>
          <p:cNvPr id="9229" name="Group 9228">
            <a:extLst>
              <a:ext uri="{FF2B5EF4-FFF2-40B4-BE49-F238E27FC236}">
                <a16:creationId xmlns:a16="http://schemas.microsoft.com/office/drawing/2014/main" id="{7F224AF0-432F-A595-DCA2-5D998235ABAD}"/>
              </a:ext>
            </a:extLst>
          </p:cNvPr>
          <p:cNvGrpSpPr/>
          <p:nvPr/>
        </p:nvGrpSpPr>
        <p:grpSpPr>
          <a:xfrm>
            <a:off x="7190168" y="5342227"/>
            <a:ext cx="866674" cy="292388"/>
            <a:chOff x="7511608" y="5890084"/>
            <a:chExt cx="866674" cy="292388"/>
          </a:xfrm>
        </p:grpSpPr>
        <p:pic>
          <p:nvPicPr>
            <p:cNvPr id="1081" name="Graphic 1080" descr="Rupee">
              <a:extLst>
                <a:ext uri="{FF2B5EF4-FFF2-40B4-BE49-F238E27FC236}">
                  <a16:creationId xmlns:a16="http://schemas.microsoft.com/office/drawing/2014/main" id="{69031721-A2A1-20FF-60E9-A929FF5F664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11608" y="5931193"/>
              <a:ext cx="237196" cy="237196"/>
            </a:xfrm>
            <a:prstGeom prst="rect">
              <a:avLst/>
            </a:prstGeom>
          </p:spPr>
        </p:pic>
        <p:sp>
          <p:nvSpPr>
            <p:cNvPr id="9228" name="TextBox 9227">
              <a:extLst>
                <a:ext uri="{FF2B5EF4-FFF2-40B4-BE49-F238E27FC236}">
                  <a16:creationId xmlns:a16="http://schemas.microsoft.com/office/drawing/2014/main" id="{4F967908-35C7-AD4C-B9B0-53A088B2F0C0}"/>
                </a:ext>
              </a:extLst>
            </p:cNvPr>
            <p:cNvSpPr txBox="1"/>
            <p:nvPr/>
          </p:nvSpPr>
          <p:spPr>
            <a:xfrm>
              <a:off x="7733148" y="5890084"/>
              <a:ext cx="645134" cy="292388"/>
            </a:xfrm>
            <a:prstGeom prst="rect">
              <a:avLst/>
            </a:prstGeom>
            <a:noFill/>
          </p:spPr>
          <p:txBody>
            <a:bodyPr wrap="square">
              <a:spAutoFit/>
            </a:bodyPr>
            <a:lstStyle/>
            <a:p>
              <a:pPr algn="ctr"/>
              <a:r>
                <a:rPr lang="en-IN" sz="1300" b="1" dirty="0">
                  <a:solidFill>
                    <a:srgbClr val="FF6600"/>
                  </a:solidFill>
                </a:rPr>
                <a:t>PRICE</a:t>
              </a:r>
            </a:p>
          </p:txBody>
        </p:sp>
      </p:grpSp>
      <p:grpSp>
        <p:nvGrpSpPr>
          <p:cNvPr id="9231" name="Group 9230">
            <a:extLst>
              <a:ext uri="{FF2B5EF4-FFF2-40B4-BE49-F238E27FC236}">
                <a16:creationId xmlns:a16="http://schemas.microsoft.com/office/drawing/2014/main" id="{E3208DDD-43C2-DB19-29A5-7E685941C4F0}"/>
              </a:ext>
            </a:extLst>
          </p:cNvPr>
          <p:cNvGrpSpPr/>
          <p:nvPr/>
        </p:nvGrpSpPr>
        <p:grpSpPr>
          <a:xfrm>
            <a:off x="9071074" y="4623949"/>
            <a:ext cx="974610" cy="377615"/>
            <a:chOff x="9106033" y="4231162"/>
            <a:chExt cx="974610" cy="377615"/>
          </a:xfrm>
        </p:grpSpPr>
        <p:pic>
          <p:nvPicPr>
            <p:cNvPr id="1082" name="Graphic 1081" descr="Store">
              <a:extLst>
                <a:ext uri="{FF2B5EF4-FFF2-40B4-BE49-F238E27FC236}">
                  <a16:creationId xmlns:a16="http://schemas.microsoft.com/office/drawing/2014/main" id="{5D64F926-2069-D9CD-BBD4-BE9891C2D9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106033" y="4231162"/>
              <a:ext cx="377615" cy="377615"/>
            </a:xfrm>
            <a:prstGeom prst="rect">
              <a:avLst/>
            </a:prstGeom>
          </p:spPr>
        </p:pic>
        <p:sp>
          <p:nvSpPr>
            <p:cNvPr id="9230" name="TextBox 9229">
              <a:extLst>
                <a:ext uri="{FF2B5EF4-FFF2-40B4-BE49-F238E27FC236}">
                  <a16:creationId xmlns:a16="http://schemas.microsoft.com/office/drawing/2014/main" id="{C4592BEB-15CE-4466-7C02-EA0719484E1D}"/>
                </a:ext>
              </a:extLst>
            </p:cNvPr>
            <p:cNvSpPr txBox="1"/>
            <p:nvPr/>
          </p:nvSpPr>
          <p:spPr>
            <a:xfrm>
              <a:off x="9466884" y="4277598"/>
              <a:ext cx="613759" cy="292388"/>
            </a:xfrm>
            <a:prstGeom prst="rect">
              <a:avLst/>
            </a:prstGeom>
            <a:noFill/>
          </p:spPr>
          <p:txBody>
            <a:bodyPr wrap="square">
              <a:spAutoFit/>
            </a:bodyPr>
            <a:lstStyle/>
            <a:p>
              <a:pPr algn="ctr"/>
              <a:r>
                <a:rPr lang="en-IN" sz="1300" b="1" dirty="0">
                  <a:solidFill>
                    <a:srgbClr val="FF6600"/>
                  </a:solidFill>
                </a:rPr>
                <a:t>PLACE</a:t>
              </a:r>
            </a:p>
          </p:txBody>
        </p:sp>
      </p:grpSp>
      <p:grpSp>
        <p:nvGrpSpPr>
          <p:cNvPr id="9235" name="Group 9234">
            <a:extLst>
              <a:ext uri="{FF2B5EF4-FFF2-40B4-BE49-F238E27FC236}">
                <a16:creationId xmlns:a16="http://schemas.microsoft.com/office/drawing/2014/main" id="{3A695822-F60F-E0EF-B8B9-097362FE16E7}"/>
              </a:ext>
            </a:extLst>
          </p:cNvPr>
          <p:cNvGrpSpPr/>
          <p:nvPr/>
        </p:nvGrpSpPr>
        <p:grpSpPr>
          <a:xfrm>
            <a:off x="8366773" y="5281389"/>
            <a:ext cx="1445680" cy="414064"/>
            <a:chOff x="9357955" y="5842759"/>
            <a:chExt cx="1445680" cy="414064"/>
          </a:xfrm>
        </p:grpSpPr>
        <p:pic>
          <p:nvPicPr>
            <p:cNvPr id="1083" name="Graphic 1082" descr="Marketing">
              <a:extLst>
                <a:ext uri="{FF2B5EF4-FFF2-40B4-BE49-F238E27FC236}">
                  <a16:creationId xmlns:a16="http://schemas.microsoft.com/office/drawing/2014/main" id="{791AA491-DAD0-430A-2380-6CD8407F93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57955" y="5842759"/>
              <a:ext cx="414064" cy="414064"/>
            </a:xfrm>
            <a:prstGeom prst="rect">
              <a:avLst/>
            </a:prstGeom>
          </p:spPr>
        </p:pic>
        <p:sp>
          <p:nvSpPr>
            <p:cNvPr id="9234" name="TextBox 9233">
              <a:extLst>
                <a:ext uri="{FF2B5EF4-FFF2-40B4-BE49-F238E27FC236}">
                  <a16:creationId xmlns:a16="http://schemas.microsoft.com/office/drawing/2014/main" id="{8AF9C45F-3679-B248-7004-279ACC11FCE9}"/>
                </a:ext>
              </a:extLst>
            </p:cNvPr>
            <p:cNvSpPr txBox="1"/>
            <p:nvPr/>
          </p:nvSpPr>
          <p:spPr>
            <a:xfrm>
              <a:off x="9667594" y="5903597"/>
              <a:ext cx="1136041" cy="292388"/>
            </a:xfrm>
            <a:prstGeom prst="rect">
              <a:avLst/>
            </a:prstGeom>
            <a:noFill/>
          </p:spPr>
          <p:txBody>
            <a:bodyPr wrap="square">
              <a:spAutoFit/>
            </a:bodyPr>
            <a:lstStyle/>
            <a:p>
              <a:pPr algn="ctr"/>
              <a:r>
                <a:rPr lang="en-IN" sz="1300" b="1" dirty="0">
                  <a:solidFill>
                    <a:srgbClr val="FF6600"/>
                  </a:solidFill>
                </a:rPr>
                <a:t>PROMOTION</a:t>
              </a:r>
            </a:p>
          </p:txBody>
        </p:sp>
      </p:grpSp>
      <p:grpSp>
        <p:nvGrpSpPr>
          <p:cNvPr id="9237" name="Group 9236">
            <a:extLst>
              <a:ext uri="{FF2B5EF4-FFF2-40B4-BE49-F238E27FC236}">
                <a16:creationId xmlns:a16="http://schemas.microsoft.com/office/drawing/2014/main" id="{0CBAC7DA-B1B9-2575-AF7C-A16819D38A73}"/>
              </a:ext>
            </a:extLst>
          </p:cNvPr>
          <p:cNvGrpSpPr/>
          <p:nvPr/>
        </p:nvGrpSpPr>
        <p:grpSpPr>
          <a:xfrm>
            <a:off x="10791545" y="4669861"/>
            <a:ext cx="1459518" cy="369589"/>
            <a:chOff x="10555403" y="3999269"/>
            <a:chExt cx="1459518" cy="369589"/>
          </a:xfrm>
        </p:grpSpPr>
        <p:pic>
          <p:nvPicPr>
            <p:cNvPr id="1084" name="Graphic 1083" descr="Money">
              <a:extLst>
                <a:ext uri="{FF2B5EF4-FFF2-40B4-BE49-F238E27FC236}">
                  <a16:creationId xmlns:a16="http://schemas.microsoft.com/office/drawing/2014/main" id="{D35EEDCF-0C04-D2DA-2964-4867869AC01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555403" y="3999269"/>
              <a:ext cx="369589" cy="369589"/>
            </a:xfrm>
            <a:prstGeom prst="rect">
              <a:avLst/>
            </a:prstGeom>
          </p:spPr>
        </p:pic>
        <p:sp>
          <p:nvSpPr>
            <p:cNvPr id="9236" name="TextBox 9235">
              <a:extLst>
                <a:ext uri="{FF2B5EF4-FFF2-40B4-BE49-F238E27FC236}">
                  <a16:creationId xmlns:a16="http://schemas.microsoft.com/office/drawing/2014/main" id="{A4460DE4-E670-B553-0E3C-28A43C027C10}"/>
                </a:ext>
              </a:extLst>
            </p:cNvPr>
            <p:cNvSpPr txBox="1"/>
            <p:nvPr/>
          </p:nvSpPr>
          <p:spPr>
            <a:xfrm>
              <a:off x="10769925" y="4010095"/>
              <a:ext cx="1244996" cy="292388"/>
            </a:xfrm>
            <a:prstGeom prst="rect">
              <a:avLst/>
            </a:prstGeom>
            <a:noFill/>
          </p:spPr>
          <p:txBody>
            <a:bodyPr wrap="square">
              <a:spAutoFit/>
            </a:bodyPr>
            <a:lstStyle/>
            <a:p>
              <a:pPr algn="ctr"/>
              <a:r>
                <a:rPr lang="en-IN" sz="1300" b="1" dirty="0">
                  <a:solidFill>
                    <a:srgbClr val="FF6600"/>
                  </a:solidFill>
                </a:rPr>
                <a:t>FINANCIALS</a:t>
              </a:r>
            </a:p>
          </p:txBody>
        </p:sp>
      </p:grpSp>
      <p:grpSp>
        <p:nvGrpSpPr>
          <p:cNvPr id="9239" name="Group 9238">
            <a:extLst>
              <a:ext uri="{FF2B5EF4-FFF2-40B4-BE49-F238E27FC236}">
                <a16:creationId xmlns:a16="http://schemas.microsoft.com/office/drawing/2014/main" id="{A1F590D6-BE5B-8ECE-9FC4-FB4A40C1B3FB}"/>
              </a:ext>
            </a:extLst>
          </p:cNvPr>
          <p:cNvGrpSpPr/>
          <p:nvPr/>
        </p:nvGrpSpPr>
        <p:grpSpPr>
          <a:xfrm>
            <a:off x="10019853" y="5283426"/>
            <a:ext cx="1722332" cy="461665"/>
            <a:chOff x="10501855" y="5871063"/>
            <a:chExt cx="1722332" cy="461665"/>
          </a:xfrm>
        </p:grpSpPr>
        <p:pic>
          <p:nvPicPr>
            <p:cNvPr id="1085" name="Graphic 1084" descr="Daily calendar">
              <a:extLst>
                <a:ext uri="{FF2B5EF4-FFF2-40B4-BE49-F238E27FC236}">
                  <a16:creationId xmlns:a16="http://schemas.microsoft.com/office/drawing/2014/main" id="{3A8B15EC-23A8-DDEF-9083-840307D1D2E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501855" y="5886488"/>
              <a:ext cx="379140" cy="379140"/>
            </a:xfrm>
            <a:prstGeom prst="rect">
              <a:avLst/>
            </a:prstGeom>
          </p:spPr>
        </p:pic>
        <p:sp>
          <p:nvSpPr>
            <p:cNvPr id="9238" name="TextBox 9237">
              <a:extLst>
                <a:ext uri="{FF2B5EF4-FFF2-40B4-BE49-F238E27FC236}">
                  <a16:creationId xmlns:a16="http://schemas.microsoft.com/office/drawing/2014/main" id="{EC32018B-943A-5B25-BD2B-36150254008B}"/>
                </a:ext>
              </a:extLst>
            </p:cNvPr>
            <p:cNvSpPr txBox="1"/>
            <p:nvPr/>
          </p:nvSpPr>
          <p:spPr>
            <a:xfrm>
              <a:off x="10809388" y="5871063"/>
              <a:ext cx="1414799" cy="461665"/>
            </a:xfrm>
            <a:prstGeom prst="rect">
              <a:avLst/>
            </a:prstGeom>
            <a:noFill/>
          </p:spPr>
          <p:txBody>
            <a:bodyPr wrap="square">
              <a:spAutoFit/>
            </a:bodyPr>
            <a:lstStyle/>
            <a:p>
              <a:pPr algn="ctr"/>
              <a:r>
                <a:rPr lang="en-IN" sz="1200" b="1" dirty="0">
                  <a:solidFill>
                    <a:srgbClr val="FF6600"/>
                  </a:solidFill>
                </a:rPr>
                <a:t>TIMELINE &amp;</a:t>
              </a:r>
            </a:p>
            <a:p>
              <a:pPr algn="ctr"/>
              <a:r>
                <a:rPr lang="en-IN" sz="1200" b="1" dirty="0">
                  <a:solidFill>
                    <a:srgbClr val="FF6600"/>
                  </a:solidFill>
                </a:rPr>
                <a:t>MITIGATING RISKS</a:t>
              </a:r>
            </a:p>
          </p:txBody>
        </p:sp>
      </p:grpSp>
      <p:sp>
        <p:nvSpPr>
          <p:cNvPr id="9240" name="TextBox 9239">
            <a:extLst>
              <a:ext uri="{FF2B5EF4-FFF2-40B4-BE49-F238E27FC236}">
                <a16:creationId xmlns:a16="http://schemas.microsoft.com/office/drawing/2014/main" id="{3323167A-BCDA-B4DB-527B-1D4649EC5802}"/>
              </a:ext>
            </a:extLst>
          </p:cNvPr>
          <p:cNvSpPr txBox="1"/>
          <p:nvPr/>
        </p:nvSpPr>
        <p:spPr>
          <a:xfrm>
            <a:off x="4613020" y="4045330"/>
            <a:ext cx="1634711"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Evaluated 8+2 categories on various parameters, focused on differentiation.</a:t>
            </a:r>
          </a:p>
        </p:txBody>
      </p:sp>
      <p:sp>
        <p:nvSpPr>
          <p:cNvPr id="9241" name="TextBox 9240">
            <a:extLst>
              <a:ext uri="{FF2B5EF4-FFF2-40B4-BE49-F238E27FC236}">
                <a16:creationId xmlns:a16="http://schemas.microsoft.com/office/drawing/2014/main" id="{6325DE27-5221-B4B4-C9BC-B469BAE2E4EF}"/>
              </a:ext>
            </a:extLst>
          </p:cNvPr>
          <p:cNvSpPr txBox="1"/>
          <p:nvPr/>
        </p:nvSpPr>
        <p:spPr>
          <a:xfrm>
            <a:off x="4633744" y="5814081"/>
            <a:ext cx="1459215"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Estimated consumer preference and demand for identified category</a:t>
            </a:r>
          </a:p>
        </p:txBody>
      </p:sp>
      <p:sp>
        <p:nvSpPr>
          <p:cNvPr id="9242" name="TextBox 9241">
            <a:extLst>
              <a:ext uri="{FF2B5EF4-FFF2-40B4-BE49-F238E27FC236}">
                <a16:creationId xmlns:a16="http://schemas.microsoft.com/office/drawing/2014/main" id="{B5D38BCF-2CB8-B44C-9DAB-90F5E81200CD}"/>
              </a:ext>
            </a:extLst>
          </p:cNvPr>
          <p:cNvSpPr txBox="1"/>
          <p:nvPr/>
        </p:nvSpPr>
        <p:spPr>
          <a:xfrm>
            <a:off x="6301310" y="5814081"/>
            <a:ext cx="1685197"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Pricing strategy for different SKUs based on competitive landscape</a:t>
            </a:r>
          </a:p>
        </p:txBody>
      </p:sp>
      <p:sp>
        <p:nvSpPr>
          <p:cNvPr id="9243" name="TextBox 9242">
            <a:extLst>
              <a:ext uri="{FF2B5EF4-FFF2-40B4-BE49-F238E27FC236}">
                <a16:creationId xmlns:a16="http://schemas.microsoft.com/office/drawing/2014/main" id="{6E3C88ED-B7CF-CB13-233D-16805E549FBB}"/>
              </a:ext>
            </a:extLst>
          </p:cNvPr>
          <p:cNvSpPr txBox="1"/>
          <p:nvPr/>
        </p:nvSpPr>
        <p:spPr>
          <a:xfrm>
            <a:off x="8194858" y="5814081"/>
            <a:ext cx="1830692"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Pre-launch buzz activities along with proposed campaign ideas for the main launch</a:t>
            </a:r>
          </a:p>
        </p:txBody>
      </p:sp>
      <p:sp>
        <p:nvSpPr>
          <p:cNvPr id="9244" name="TextBox 9243">
            <a:extLst>
              <a:ext uri="{FF2B5EF4-FFF2-40B4-BE49-F238E27FC236}">
                <a16:creationId xmlns:a16="http://schemas.microsoft.com/office/drawing/2014/main" id="{B2C0E9F7-C37B-8D93-CF36-FBD1F0AF97C9}"/>
              </a:ext>
            </a:extLst>
          </p:cNvPr>
          <p:cNvSpPr txBox="1"/>
          <p:nvPr/>
        </p:nvSpPr>
        <p:spPr>
          <a:xfrm>
            <a:off x="10233900" y="5814081"/>
            <a:ext cx="1777499"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Proposed timeline for final launch, possible risks and ways to mitigate</a:t>
            </a:r>
          </a:p>
        </p:txBody>
      </p:sp>
      <p:sp>
        <p:nvSpPr>
          <p:cNvPr id="9245" name="TextBox 9244">
            <a:extLst>
              <a:ext uri="{FF2B5EF4-FFF2-40B4-BE49-F238E27FC236}">
                <a16:creationId xmlns:a16="http://schemas.microsoft.com/office/drawing/2014/main" id="{FE57B39B-5A91-C5DD-3A7C-3006F3E3BBFE}"/>
              </a:ext>
            </a:extLst>
          </p:cNvPr>
          <p:cNvSpPr txBox="1"/>
          <p:nvPr/>
        </p:nvSpPr>
        <p:spPr>
          <a:xfrm>
            <a:off x="6526267" y="4045330"/>
            <a:ext cx="1791508"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Recommendation for product variants, value propositions, USP, ESP and packaging</a:t>
            </a:r>
          </a:p>
        </p:txBody>
      </p:sp>
      <p:sp>
        <p:nvSpPr>
          <p:cNvPr id="9246" name="TextBox 9245">
            <a:extLst>
              <a:ext uri="{FF2B5EF4-FFF2-40B4-BE49-F238E27FC236}">
                <a16:creationId xmlns:a16="http://schemas.microsoft.com/office/drawing/2014/main" id="{1192C573-1316-E6A6-EAB6-248CC45CC4F3}"/>
              </a:ext>
            </a:extLst>
          </p:cNvPr>
          <p:cNvSpPr txBox="1"/>
          <p:nvPr/>
        </p:nvSpPr>
        <p:spPr>
          <a:xfrm>
            <a:off x="8751083" y="4045330"/>
            <a:ext cx="1791508" cy="553998"/>
          </a:xfrm>
          <a:prstGeom prst="rect">
            <a:avLst/>
          </a:prstGeom>
          <a:noFill/>
          <a:ln>
            <a:solidFill>
              <a:schemeClr val="tx1">
                <a:lumMod val="65000"/>
                <a:lumOff val="35000"/>
              </a:schemeClr>
            </a:solidFill>
            <a:prstDash val="sysDash"/>
          </a:ln>
        </p:spPr>
        <p:txBody>
          <a:bodyPr wrap="square" rtlCol="0">
            <a:spAutoFit/>
          </a:bodyPr>
          <a:lstStyle/>
          <a:p>
            <a:pPr algn="just"/>
            <a:r>
              <a:rPr lang="en-IN" sz="1000" dirty="0">
                <a:solidFill>
                  <a:schemeClr val="tx1"/>
                </a:solidFill>
              </a:rPr>
              <a:t>Proposed strategy for different distribution channels and geographic regions</a:t>
            </a:r>
          </a:p>
        </p:txBody>
      </p:sp>
      <p:sp>
        <p:nvSpPr>
          <p:cNvPr id="9247" name="TextBox 9246">
            <a:extLst>
              <a:ext uri="{FF2B5EF4-FFF2-40B4-BE49-F238E27FC236}">
                <a16:creationId xmlns:a16="http://schemas.microsoft.com/office/drawing/2014/main" id="{261C27CB-E59F-2BDA-2DCA-AC7C1C0EB7DC}"/>
              </a:ext>
            </a:extLst>
          </p:cNvPr>
          <p:cNvSpPr txBox="1"/>
          <p:nvPr/>
        </p:nvSpPr>
        <p:spPr>
          <a:xfrm>
            <a:off x="10975900" y="4045330"/>
            <a:ext cx="995832" cy="553998"/>
          </a:xfrm>
          <a:prstGeom prst="rect">
            <a:avLst/>
          </a:prstGeom>
          <a:noFill/>
          <a:ln>
            <a:solidFill>
              <a:schemeClr val="tx1">
                <a:lumMod val="65000"/>
                <a:lumOff val="35000"/>
              </a:schemeClr>
            </a:solidFill>
            <a:prstDash val="sysDash"/>
          </a:ln>
        </p:spPr>
        <p:txBody>
          <a:bodyPr wrap="square" rtlCol="0">
            <a:spAutoFit/>
          </a:bodyPr>
          <a:lstStyle/>
          <a:p>
            <a:pPr algn="ctr"/>
            <a:r>
              <a:rPr lang="en-IN" sz="1000" dirty="0">
                <a:solidFill>
                  <a:schemeClr val="tx1"/>
                </a:solidFill>
              </a:rPr>
              <a:t>Cost structure and Revenue projection</a:t>
            </a:r>
          </a:p>
        </p:txBody>
      </p:sp>
      <p:pic>
        <p:nvPicPr>
          <p:cNvPr id="3" name="Picture 2">
            <a:extLst>
              <a:ext uri="{FF2B5EF4-FFF2-40B4-BE49-F238E27FC236}">
                <a16:creationId xmlns:a16="http://schemas.microsoft.com/office/drawing/2014/main" id="{A09C8157-B1B8-F56D-F7A3-706176F08E0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4752" y="4037160"/>
            <a:ext cx="1177033" cy="118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7729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85E26EF7-3129-0120-7B8A-BF39C5092BB5}"/>
              </a:ext>
            </a:extLst>
          </p:cNvPr>
          <p:cNvGrpSpPr/>
          <p:nvPr/>
        </p:nvGrpSpPr>
        <p:grpSpPr>
          <a:xfrm>
            <a:off x="-9412" y="-30694"/>
            <a:ext cx="12198081" cy="422778"/>
            <a:chOff x="28636" y="3897295"/>
            <a:chExt cx="11989254" cy="502781"/>
          </a:xfrm>
        </p:grpSpPr>
        <p:pic>
          <p:nvPicPr>
            <p:cNvPr id="111" name="Picture 2" descr="SVKM's NMIMS - Wikipedia">
              <a:extLst>
                <a:ext uri="{FF2B5EF4-FFF2-40B4-BE49-F238E27FC236}">
                  <a16:creationId xmlns:a16="http://schemas.microsoft.com/office/drawing/2014/main" id="{5DED9D90-C98B-0EA9-DBE7-01B758600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Pin on MY LIFE ❤">
              <a:extLst>
                <a:ext uri="{FF2B5EF4-FFF2-40B4-BE49-F238E27FC236}">
                  <a16:creationId xmlns:a16="http://schemas.microsoft.com/office/drawing/2014/main" id="{84E73F4D-60A7-44D8-C640-02DDB92E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E8710A20-723E-B343-2B6B-FDE588BC6023}"/>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41" name="Arrow: Chevron 140">
                <a:extLst>
                  <a:ext uri="{FF2B5EF4-FFF2-40B4-BE49-F238E27FC236}">
                    <a16:creationId xmlns:a16="http://schemas.microsoft.com/office/drawing/2014/main" id="{635420B5-6F8F-CF63-0985-1350704CA061}"/>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2" name="TextBox 141">
                <a:extLst>
                  <a:ext uri="{FF2B5EF4-FFF2-40B4-BE49-F238E27FC236}">
                    <a16:creationId xmlns:a16="http://schemas.microsoft.com/office/drawing/2014/main" id="{B15F50C3-3C35-9E88-68A7-E156C6E03C4C}"/>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14" name="Group 113">
              <a:extLst>
                <a:ext uri="{FF2B5EF4-FFF2-40B4-BE49-F238E27FC236}">
                  <a16:creationId xmlns:a16="http://schemas.microsoft.com/office/drawing/2014/main" id="{6255F5F4-72BB-5F5F-5B5A-6518AE2A23BF}"/>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39" name="Arrow: Chevron 138">
                <a:extLst>
                  <a:ext uri="{FF2B5EF4-FFF2-40B4-BE49-F238E27FC236}">
                    <a16:creationId xmlns:a16="http://schemas.microsoft.com/office/drawing/2014/main" id="{75485936-73C9-5791-FDA3-4E0AD75BFB34}"/>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0" name="TextBox 139">
                <a:extLst>
                  <a:ext uri="{FF2B5EF4-FFF2-40B4-BE49-F238E27FC236}">
                    <a16:creationId xmlns:a16="http://schemas.microsoft.com/office/drawing/2014/main" id="{A4BD3537-C63B-184C-BFC5-FB21262D6A9A}"/>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16" name="Group 115">
              <a:extLst>
                <a:ext uri="{FF2B5EF4-FFF2-40B4-BE49-F238E27FC236}">
                  <a16:creationId xmlns:a16="http://schemas.microsoft.com/office/drawing/2014/main" id="{6BB55C2A-F90D-77D9-8819-9DD8D56A0922}"/>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37" name="Arrow: Chevron 136">
                <a:extLst>
                  <a:ext uri="{FF2B5EF4-FFF2-40B4-BE49-F238E27FC236}">
                    <a16:creationId xmlns:a16="http://schemas.microsoft.com/office/drawing/2014/main" id="{3E5E9D5C-E591-6145-E3CA-5F11D353CE10}"/>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38" name="TextBox 137">
                <a:extLst>
                  <a:ext uri="{FF2B5EF4-FFF2-40B4-BE49-F238E27FC236}">
                    <a16:creationId xmlns:a16="http://schemas.microsoft.com/office/drawing/2014/main" id="{6D1163BD-215E-9A2D-AB0F-48A1A34583EE}"/>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22" name="Group 121">
              <a:extLst>
                <a:ext uri="{FF2B5EF4-FFF2-40B4-BE49-F238E27FC236}">
                  <a16:creationId xmlns:a16="http://schemas.microsoft.com/office/drawing/2014/main" id="{19A828E1-AB83-8B6E-68B1-E3A7AB26D511}"/>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35" name="Arrow: Chevron 134">
                <a:extLst>
                  <a:ext uri="{FF2B5EF4-FFF2-40B4-BE49-F238E27FC236}">
                    <a16:creationId xmlns:a16="http://schemas.microsoft.com/office/drawing/2014/main" id="{E5DC8C47-6A0F-F29D-A845-C7D6F36E7EEC}"/>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36" name="TextBox 135">
                <a:extLst>
                  <a:ext uri="{FF2B5EF4-FFF2-40B4-BE49-F238E27FC236}">
                    <a16:creationId xmlns:a16="http://schemas.microsoft.com/office/drawing/2014/main" id="{0329F2B8-A545-0764-3D50-56B97DE77CCD}"/>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23" name="Group 122">
              <a:extLst>
                <a:ext uri="{FF2B5EF4-FFF2-40B4-BE49-F238E27FC236}">
                  <a16:creationId xmlns:a16="http://schemas.microsoft.com/office/drawing/2014/main" id="{247EA829-6F2C-C389-0BEA-90EBE458971B}"/>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33" name="Arrow: Chevron 132">
                <a:extLst>
                  <a:ext uri="{FF2B5EF4-FFF2-40B4-BE49-F238E27FC236}">
                    <a16:creationId xmlns:a16="http://schemas.microsoft.com/office/drawing/2014/main" id="{8EE24CCB-D7EF-1D3F-C8AA-337E3AEC0D37}"/>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bg1"/>
                  </a:solidFill>
                </a:endParaRPr>
              </a:p>
            </p:txBody>
          </p:sp>
          <p:sp>
            <p:nvSpPr>
              <p:cNvPr id="134" name="TextBox 133">
                <a:extLst>
                  <a:ext uri="{FF2B5EF4-FFF2-40B4-BE49-F238E27FC236}">
                    <a16:creationId xmlns:a16="http://schemas.microsoft.com/office/drawing/2014/main" id="{3A40C83D-87A5-FE6A-0862-0E494690A23F}"/>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124" name="Group 123">
              <a:extLst>
                <a:ext uri="{FF2B5EF4-FFF2-40B4-BE49-F238E27FC236}">
                  <a16:creationId xmlns:a16="http://schemas.microsoft.com/office/drawing/2014/main" id="{6B6C52D7-2D6F-9CF8-1736-C822200350FA}"/>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31" name="Arrow: Chevron 130">
                <a:extLst>
                  <a:ext uri="{FF2B5EF4-FFF2-40B4-BE49-F238E27FC236}">
                    <a16:creationId xmlns:a16="http://schemas.microsoft.com/office/drawing/2014/main" id="{B1935050-CA02-03E7-7569-351F46981023}"/>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32" name="TextBox 131">
                <a:extLst>
                  <a:ext uri="{FF2B5EF4-FFF2-40B4-BE49-F238E27FC236}">
                    <a16:creationId xmlns:a16="http://schemas.microsoft.com/office/drawing/2014/main" id="{28C1541B-CB01-0828-F0F2-B0ECC4AB17E6}"/>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25" name="Group 124">
              <a:extLst>
                <a:ext uri="{FF2B5EF4-FFF2-40B4-BE49-F238E27FC236}">
                  <a16:creationId xmlns:a16="http://schemas.microsoft.com/office/drawing/2014/main" id="{B1D2FC61-28A0-F9CB-1827-797D1245B154}"/>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29" name="Arrow: Chevron 128">
                <a:extLst>
                  <a:ext uri="{FF2B5EF4-FFF2-40B4-BE49-F238E27FC236}">
                    <a16:creationId xmlns:a16="http://schemas.microsoft.com/office/drawing/2014/main" id="{375311C1-F96F-642F-57D7-880F1311C061}"/>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30" name="TextBox 129">
                <a:extLst>
                  <a:ext uri="{FF2B5EF4-FFF2-40B4-BE49-F238E27FC236}">
                    <a16:creationId xmlns:a16="http://schemas.microsoft.com/office/drawing/2014/main" id="{541B1D7D-AE49-D6D4-7017-B7E5145430BD}"/>
                  </a:ext>
                </a:extLst>
              </p:cNvPr>
              <p:cNvSpPr txBox="1"/>
              <p:nvPr/>
            </p:nvSpPr>
            <p:spPr>
              <a:xfrm>
                <a:off x="9716067" y="2150335"/>
                <a:ext cx="1449883" cy="224404"/>
              </a:xfrm>
              <a:prstGeom prst="rect">
                <a:avLst/>
              </a:prstGeom>
              <a:noFill/>
            </p:spPr>
            <p:txBody>
              <a:bodyPr wrap="square" lIns="0" tIns="0" rIns="0" bIns="0" rtlCol="0">
                <a:spAutoFit/>
              </a:bodyPr>
              <a:lstStyle/>
              <a:p>
                <a:pPr algn="l">
                  <a:spcAft>
                    <a:spcPts val="200"/>
                  </a:spcAft>
                </a:pPr>
                <a:r>
                  <a:rPr lang="en-US" sz="900" b="1" dirty="0">
                    <a:solidFill>
                      <a:schemeClr val="bg1"/>
                    </a:solidFill>
                  </a:rPr>
                  <a:t>Financials</a:t>
                </a:r>
                <a:endParaRPr lang="en-IN" sz="900" b="1" dirty="0">
                  <a:solidFill>
                    <a:schemeClr val="bg1"/>
                  </a:solidFill>
                </a:endParaRPr>
              </a:p>
            </p:txBody>
          </p:sp>
        </p:grpSp>
        <p:grpSp>
          <p:nvGrpSpPr>
            <p:cNvPr id="126" name="Group 125">
              <a:extLst>
                <a:ext uri="{FF2B5EF4-FFF2-40B4-BE49-F238E27FC236}">
                  <a16:creationId xmlns:a16="http://schemas.microsoft.com/office/drawing/2014/main" id="{66F009D2-275D-7A43-0FF6-56877AF56720}"/>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27" name="Arrow: Chevron 126">
                <a:extLst>
                  <a:ext uri="{FF2B5EF4-FFF2-40B4-BE49-F238E27FC236}">
                    <a16:creationId xmlns:a16="http://schemas.microsoft.com/office/drawing/2014/main" id="{ACDF5840-E8BC-BB48-2E41-99A2FA9C5182}"/>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28" name="TextBox 127">
                <a:extLst>
                  <a:ext uri="{FF2B5EF4-FFF2-40B4-BE49-F238E27FC236}">
                    <a16:creationId xmlns:a16="http://schemas.microsoft.com/office/drawing/2014/main" id="{9818DF8F-E1FE-A632-1BD1-724CD05CDD5F}"/>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15AA66F-F487-C302-45EE-7D9B51C21FBF}"/>
              </a:ext>
            </a:extLst>
          </p:cNvPr>
          <p:cNvGrpSpPr/>
          <p:nvPr/>
        </p:nvGrpSpPr>
        <p:grpSpPr>
          <a:xfrm>
            <a:off x="0" y="539838"/>
            <a:ext cx="1670112" cy="387983"/>
            <a:chOff x="906797" y="2044611"/>
            <a:chExt cx="980485"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0" name="Rectangle: Rounded Corners 1269">
              <a:extLst>
                <a:ext uri="{FF2B5EF4-FFF2-40B4-BE49-F238E27FC236}">
                  <a16:creationId xmlns:a16="http://schemas.microsoft.com/office/drawing/2014/main" id="{49FF6F1D-8CE6-E07A-D1E0-67A0CDD12F41}"/>
                </a:ext>
              </a:extLst>
            </p:cNvPr>
            <p:cNvSpPr/>
            <p:nvPr/>
          </p:nvSpPr>
          <p:spPr>
            <a:xfrm>
              <a:off x="989045" y="2044611"/>
              <a:ext cx="898237"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01" name="TextBox 100">
              <a:extLst>
                <a:ext uri="{FF2B5EF4-FFF2-40B4-BE49-F238E27FC236}">
                  <a16:creationId xmlns:a16="http://schemas.microsoft.com/office/drawing/2014/main" id="{25086A8E-FD97-089A-A138-6453EABB059B}"/>
                </a:ext>
              </a:extLst>
            </p:cNvPr>
            <p:cNvSpPr txBox="1"/>
            <p:nvPr/>
          </p:nvSpPr>
          <p:spPr>
            <a:xfrm>
              <a:off x="906797" y="2095546"/>
              <a:ext cx="917573" cy="313687"/>
            </a:xfrm>
            <a:prstGeom prst="homePlate">
              <a:avLst/>
            </a:prstGeom>
            <a:noFill/>
          </p:spPr>
          <p:txBody>
            <a:bodyPr wrap="square" rtlCol="0">
              <a:spAutoFit/>
            </a:bodyPr>
            <a:lstStyle/>
            <a:p>
              <a:pPr algn="ctr"/>
              <a:r>
                <a:rPr lang="en-IN" sz="1400" b="1" dirty="0">
                  <a:solidFill>
                    <a:schemeClr val="bg1"/>
                  </a:solidFill>
                </a:rPr>
                <a:t>FINANCIALS</a:t>
              </a:r>
            </a:p>
          </p:txBody>
        </p:sp>
      </p:grpSp>
      <p:sp>
        <p:nvSpPr>
          <p:cNvPr id="108" name="TextBox 107">
            <a:extLst>
              <a:ext uri="{FF2B5EF4-FFF2-40B4-BE49-F238E27FC236}">
                <a16:creationId xmlns:a16="http://schemas.microsoft.com/office/drawing/2014/main" id="{8D0CE7EC-5E8A-B566-BB0E-6E2B45D1C6E6}"/>
              </a:ext>
            </a:extLst>
          </p:cNvPr>
          <p:cNvSpPr txBox="1"/>
          <p:nvPr/>
        </p:nvSpPr>
        <p:spPr>
          <a:xfrm>
            <a:off x="9282436" y="654183"/>
            <a:ext cx="1739943" cy="504000"/>
          </a:xfrm>
          <a:prstGeom prst="rect">
            <a:avLst/>
          </a:prstGeom>
          <a:noFill/>
          <a:ln>
            <a:solidFill>
              <a:schemeClr val="tx1"/>
            </a:solidFill>
            <a:prstDash val="dash"/>
          </a:ln>
        </p:spPr>
        <p:txBody>
          <a:bodyPr wrap="square">
            <a:spAutoFit/>
          </a:bodyPr>
          <a:lstStyle/>
          <a:p>
            <a:pPr algn="ctr"/>
            <a:r>
              <a:rPr lang="en-US" sz="1200" i="1" dirty="0"/>
              <a:t>*</a:t>
            </a:r>
            <a:r>
              <a:rPr lang="en-US" sz="1100" i="1" dirty="0"/>
              <a:t>Note - Please refer attached file for Financials</a:t>
            </a:r>
          </a:p>
          <a:p>
            <a:endParaRPr lang="en-US" sz="1200" i="1" dirty="0"/>
          </a:p>
          <a:p>
            <a:endParaRPr lang="en-US" sz="1200" i="1" dirty="0"/>
          </a:p>
          <a:p>
            <a:endParaRPr lang="en-US" sz="1200" i="1" dirty="0"/>
          </a:p>
          <a:p>
            <a:endParaRPr lang="en-IN" sz="1200" i="1" dirty="0"/>
          </a:p>
        </p:txBody>
      </p:sp>
      <p:graphicFrame>
        <p:nvGraphicFramePr>
          <p:cNvPr id="117" name="Object 116">
            <a:extLst>
              <a:ext uri="{FF2B5EF4-FFF2-40B4-BE49-F238E27FC236}">
                <a16:creationId xmlns:a16="http://schemas.microsoft.com/office/drawing/2014/main" id="{AE1C17AE-C29A-3CA8-8139-C77A0B0C6F65}"/>
              </a:ext>
            </a:extLst>
          </p:cNvPr>
          <p:cNvGraphicFramePr>
            <a:graphicFrameLocks noChangeAspect="1"/>
          </p:cNvGraphicFramePr>
          <p:nvPr>
            <p:extLst>
              <p:ext uri="{D42A27DB-BD31-4B8C-83A1-F6EECF244321}">
                <p14:modId xmlns:p14="http://schemas.microsoft.com/office/powerpoint/2010/main" val="2955948874"/>
              </p:ext>
            </p:extLst>
          </p:nvPr>
        </p:nvGraphicFramePr>
        <p:xfrm>
          <a:off x="10973724" y="608009"/>
          <a:ext cx="1145174" cy="931216"/>
        </p:xfrm>
        <a:graphic>
          <a:graphicData uri="http://schemas.openxmlformats.org/presentationml/2006/ole">
            <mc:AlternateContent xmlns:mc="http://schemas.openxmlformats.org/markup-compatibility/2006">
              <mc:Choice xmlns:v="urn:schemas-microsoft-com:vml" Requires="v">
                <p:oleObj name="Worksheet" showAsIcon="1" r:id="rId4" imgW="914400" imgH="792685" progId="Excel.Sheet.12">
                  <p:embed/>
                </p:oleObj>
              </mc:Choice>
              <mc:Fallback>
                <p:oleObj name="Worksheet" showAsIcon="1" r:id="rId4" imgW="914400" imgH="792685" progId="Excel.Sheet.12">
                  <p:embed/>
                  <p:pic>
                    <p:nvPicPr>
                      <p:cNvPr id="117" name="Object 116">
                        <a:extLst>
                          <a:ext uri="{FF2B5EF4-FFF2-40B4-BE49-F238E27FC236}">
                            <a16:creationId xmlns:a16="http://schemas.microsoft.com/office/drawing/2014/main" id="{AE1C17AE-C29A-3CA8-8139-C77A0B0C6F65}"/>
                          </a:ext>
                        </a:extLst>
                      </p:cNvPr>
                      <p:cNvPicPr/>
                      <p:nvPr/>
                    </p:nvPicPr>
                    <p:blipFill>
                      <a:blip r:embed="rId5"/>
                      <a:stretch>
                        <a:fillRect/>
                      </a:stretch>
                    </p:blipFill>
                    <p:spPr>
                      <a:xfrm>
                        <a:off x="10973724" y="608009"/>
                        <a:ext cx="1145174" cy="931216"/>
                      </a:xfrm>
                      <a:prstGeom prst="rect">
                        <a:avLst/>
                      </a:prstGeom>
                    </p:spPr>
                  </p:pic>
                </p:oleObj>
              </mc:Fallback>
            </mc:AlternateContent>
          </a:graphicData>
        </a:graphic>
      </p:graphicFrame>
      <p:graphicFrame>
        <p:nvGraphicFramePr>
          <p:cNvPr id="119" name="Chart 118">
            <a:extLst>
              <a:ext uri="{FF2B5EF4-FFF2-40B4-BE49-F238E27FC236}">
                <a16:creationId xmlns:a16="http://schemas.microsoft.com/office/drawing/2014/main" id="{E0FE453F-D5F9-0175-6C14-4526D728C1CA}"/>
              </a:ext>
            </a:extLst>
          </p:cNvPr>
          <p:cNvGraphicFramePr>
            <a:graphicFrameLocks/>
          </p:cNvGraphicFramePr>
          <p:nvPr>
            <p:extLst>
              <p:ext uri="{D42A27DB-BD31-4B8C-83A1-F6EECF244321}">
                <p14:modId xmlns:p14="http://schemas.microsoft.com/office/powerpoint/2010/main" val="2619822456"/>
              </p:ext>
            </p:extLst>
          </p:nvPr>
        </p:nvGraphicFramePr>
        <p:xfrm>
          <a:off x="5129295" y="1315657"/>
          <a:ext cx="6873316" cy="3104109"/>
        </p:xfrm>
        <a:graphic>
          <a:graphicData uri="http://schemas.openxmlformats.org/drawingml/2006/chart">
            <c:chart xmlns:c="http://schemas.openxmlformats.org/drawingml/2006/chart" xmlns:r="http://schemas.openxmlformats.org/officeDocument/2006/relationships" r:id="rId6"/>
          </a:graphicData>
        </a:graphic>
      </p:graphicFrame>
      <p:sp>
        <p:nvSpPr>
          <p:cNvPr id="120" name="TextBox 119">
            <a:extLst>
              <a:ext uri="{FF2B5EF4-FFF2-40B4-BE49-F238E27FC236}">
                <a16:creationId xmlns:a16="http://schemas.microsoft.com/office/drawing/2014/main" id="{FDF35717-CB96-1698-5670-E32CB7F5A5D6}"/>
              </a:ext>
            </a:extLst>
          </p:cNvPr>
          <p:cNvSpPr txBox="1"/>
          <p:nvPr/>
        </p:nvSpPr>
        <p:spPr>
          <a:xfrm>
            <a:off x="6671955" y="1564618"/>
            <a:ext cx="1832550" cy="442674"/>
          </a:xfrm>
          <a:prstGeom prst="roundRect">
            <a:avLst/>
          </a:prstGeom>
          <a:solidFill>
            <a:srgbClr val="006666"/>
          </a:solidFill>
          <a:ln>
            <a:noFill/>
            <a:prstDash val="dash"/>
          </a:ln>
        </p:spPr>
        <p:txBody>
          <a:bodyPr wrap="square" rtlCol="0">
            <a:spAutoFit/>
          </a:bodyPr>
          <a:lstStyle/>
          <a:p>
            <a:pPr algn="just"/>
            <a:r>
              <a:rPr lang="en-US" sz="1000" b="1" i="1" dirty="0">
                <a:solidFill>
                  <a:schemeClr val="bg1"/>
                </a:solidFill>
              </a:rPr>
              <a:t>Break Even Point will be reached during October 2024</a:t>
            </a:r>
            <a:endParaRPr lang="en-IN" sz="1000" b="1" i="1" dirty="0">
              <a:solidFill>
                <a:schemeClr val="bg1"/>
              </a:solidFill>
            </a:endParaRPr>
          </a:p>
        </p:txBody>
      </p:sp>
      <p:cxnSp>
        <p:nvCxnSpPr>
          <p:cNvPr id="121" name="Straight Arrow Connector 120">
            <a:extLst>
              <a:ext uri="{FF2B5EF4-FFF2-40B4-BE49-F238E27FC236}">
                <a16:creationId xmlns:a16="http://schemas.microsoft.com/office/drawing/2014/main" id="{DF4C8933-13DE-028E-5B3A-D21425C9CDAF}"/>
              </a:ext>
            </a:extLst>
          </p:cNvPr>
          <p:cNvCxnSpPr>
            <a:cxnSpLocks/>
          </p:cNvCxnSpPr>
          <p:nvPr/>
        </p:nvCxnSpPr>
        <p:spPr>
          <a:xfrm>
            <a:off x="8504505" y="2145129"/>
            <a:ext cx="884899" cy="319703"/>
          </a:xfrm>
          <a:prstGeom prst="straightConnector1">
            <a:avLst/>
          </a:prstGeom>
          <a:ln w="19050">
            <a:solidFill>
              <a:schemeClr val="tx1"/>
            </a:solidFill>
            <a:prstDash val="sysDash"/>
            <a:tailEnd type="triangle" w="lg" len="med"/>
          </a:ln>
        </p:spPr>
        <p:style>
          <a:lnRef idx="1">
            <a:schemeClr val="accent2"/>
          </a:lnRef>
          <a:fillRef idx="0">
            <a:schemeClr val="accent2"/>
          </a:fillRef>
          <a:effectRef idx="0">
            <a:schemeClr val="accent2"/>
          </a:effectRef>
          <a:fontRef idx="minor">
            <a:schemeClr val="tx1"/>
          </a:fontRef>
        </p:style>
      </p:cxnSp>
      <p:graphicFrame>
        <p:nvGraphicFramePr>
          <p:cNvPr id="4" name="Chart 3">
            <a:extLst>
              <a:ext uri="{FF2B5EF4-FFF2-40B4-BE49-F238E27FC236}">
                <a16:creationId xmlns:a16="http://schemas.microsoft.com/office/drawing/2014/main" id="{9CD1D073-26B6-893C-64D5-C8CE6BC6DA24}"/>
              </a:ext>
            </a:extLst>
          </p:cNvPr>
          <p:cNvGraphicFramePr>
            <a:graphicFrameLocks/>
          </p:cNvGraphicFramePr>
          <p:nvPr>
            <p:extLst>
              <p:ext uri="{D42A27DB-BD31-4B8C-83A1-F6EECF244321}">
                <p14:modId xmlns:p14="http://schemas.microsoft.com/office/powerpoint/2010/main" val="2023083872"/>
              </p:ext>
            </p:extLst>
          </p:nvPr>
        </p:nvGraphicFramePr>
        <p:xfrm>
          <a:off x="137977" y="4019206"/>
          <a:ext cx="4885287" cy="2489132"/>
        </p:xfrm>
        <a:graphic>
          <a:graphicData uri="http://schemas.openxmlformats.org/drawingml/2006/chart">
            <c:chart xmlns:c="http://schemas.openxmlformats.org/drawingml/2006/chart" xmlns:r="http://schemas.openxmlformats.org/officeDocument/2006/relationships" r:id="rId7"/>
          </a:graphicData>
        </a:graphic>
      </p:graphicFrame>
      <p:sp>
        <p:nvSpPr>
          <p:cNvPr id="43" name="Rectangle: Rounded Corners 42">
            <a:extLst>
              <a:ext uri="{FF2B5EF4-FFF2-40B4-BE49-F238E27FC236}">
                <a16:creationId xmlns:a16="http://schemas.microsoft.com/office/drawing/2014/main" id="{8F6D12C5-EB23-FFE0-14C6-FDCB6652F6C1}"/>
              </a:ext>
            </a:extLst>
          </p:cNvPr>
          <p:cNvSpPr/>
          <p:nvPr/>
        </p:nvSpPr>
        <p:spPr>
          <a:xfrm>
            <a:off x="5181393" y="4281256"/>
            <a:ext cx="6636452" cy="2054230"/>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3DEE9185-90B8-A8C2-BF39-DC4F28199716}"/>
              </a:ext>
            </a:extLst>
          </p:cNvPr>
          <p:cNvGrpSpPr/>
          <p:nvPr/>
        </p:nvGrpSpPr>
        <p:grpSpPr>
          <a:xfrm>
            <a:off x="5181393" y="4585879"/>
            <a:ext cx="1654814" cy="522223"/>
            <a:chOff x="1978510" y="296265"/>
            <a:chExt cx="2071562" cy="559946"/>
          </a:xfrm>
          <a:solidFill>
            <a:schemeClr val="accent2">
              <a:lumMod val="20000"/>
              <a:lumOff val="80000"/>
            </a:schemeClr>
          </a:solidFill>
        </p:grpSpPr>
        <p:sp>
          <p:nvSpPr>
            <p:cNvPr id="6" name="Rectangle: Rounded Corners 5">
              <a:extLst>
                <a:ext uri="{FF2B5EF4-FFF2-40B4-BE49-F238E27FC236}">
                  <a16:creationId xmlns:a16="http://schemas.microsoft.com/office/drawing/2014/main" id="{EBF2C0E1-4C9C-2ED4-9E28-2C7346DF4211}"/>
                </a:ext>
              </a:extLst>
            </p:cNvPr>
            <p:cNvSpPr/>
            <p:nvPr/>
          </p:nvSpPr>
          <p:spPr>
            <a:xfrm>
              <a:off x="2215721" y="296265"/>
              <a:ext cx="1597140" cy="559946"/>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7" name="TextBox 6">
              <a:extLst>
                <a:ext uri="{FF2B5EF4-FFF2-40B4-BE49-F238E27FC236}">
                  <a16:creationId xmlns:a16="http://schemas.microsoft.com/office/drawing/2014/main" id="{18FDAF8E-76F7-8008-1D00-87D3A07879E3}"/>
                </a:ext>
              </a:extLst>
            </p:cNvPr>
            <p:cNvSpPr txBox="1"/>
            <p:nvPr/>
          </p:nvSpPr>
          <p:spPr>
            <a:xfrm>
              <a:off x="1978510" y="328730"/>
              <a:ext cx="2071562" cy="495014"/>
            </a:xfrm>
            <a:prstGeom prst="rect">
              <a:avLst/>
            </a:prstGeom>
            <a:noFill/>
          </p:spPr>
          <p:txBody>
            <a:bodyPr wrap="square" rtlCol="0">
              <a:spAutoFit/>
            </a:bodyPr>
            <a:lstStyle/>
            <a:p>
              <a:pPr algn="ctr"/>
              <a:r>
                <a:rPr lang="en-IN" sz="1200" b="1" dirty="0"/>
                <a:t>Traditional Media (35.6%)</a:t>
              </a:r>
            </a:p>
          </p:txBody>
        </p:sp>
      </p:grpSp>
      <p:grpSp>
        <p:nvGrpSpPr>
          <p:cNvPr id="11" name="Group 10">
            <a:extLst>
              <a:ext uri="{FF2B5EF4-FFF2-40B4-BE49-F238E27FC236}">
                <a16:creationId xmlns:a16="http://schemas.microsoft.com/office/drawing/2014/main" id="{BA0161B5-B5FE-B05E-B44F-74EA1C3D2B71}"/>
              </a:ext>
            </a:extLst>
          </p:cNvPr>
          <p:cNvGrpSpPr/>
          <p:nvPr/>
        </p:nvGrpSpPr>
        <p:grpSpPr>
          <a:xfrm>
            <a:off x="7423253" y="4108961"/>
            <a:ext cx="1757902" cy="398665"/>
            <a:chOff x="3135354" y="639357"/>
            <a:chExt cx="2032394" cy="42746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2" name="Rectangle: Rounded Corners 11">
              <a:extLst>
                <a:ext uri="{FF2B5EF4-FFF2-40B4-BE49-F238E27FC236}">
                  <a16:creationId xmlns:a16="http://schemas.microsoft.com/office/drawing/2014/main" id="{B7B94286-E56B-B0C4-06F1-B9F0B824E54E}"/>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6" name="TextBox 15">
              <a:extLst>
                <a:ext uri="{FF2B5EF4-FFF2-40B4-BE49-F238E27FC236}">
                  <a16:creationId xmlns:a16="http://schemas.microsoft.com/office/drawing/2014/main" id="{A2FC07D0-4293-3DB8-6FA9-4454A2489BC0}"/>
                </a:ext>
              </a:extLst>
            </p:cNvPr>
            <p:cNvSpPr txBox="1"/>
            <p:nvPr/>
          </p:nvSpPr>
          <p:spPr>
            <a:xfrm>
              <a:off x="3135354" y="682581"/>
              <a:ext cx="2032394" cy="330010"/>
            </a:xfrm>
            <a:prstGeom prst="rect">
              <a:avLst/>
            </a:prstGeom>
            <a:noFill/>
          </p:spPr>
          <p:txBody>
            <a:bodyPr wrap="square" rtlCol="0">
              <a:spAutoFit/>
            </a:bodyPr>
            <a:lstStyle/>
            <a:p>
              <a:pPr algn="ctr"/>
              <a:r>
                <a:rPr lang="en-IN" sz="1400" b="1" dirty="0">
                  <a:solidFill>
                    <a:schemeClr val="bg1"/>
                  </a:solidFill>
                </a:rPr>
                <a:t>Variable Cost</a:t>
              </a:r>
            </a:p>
          </p:txBody>
        </p:sp>
      </p:grpSp>
      <p:grpSp>
        <p:nvGrpSpPr>
          <p:cNvPr id="31" name="Group 30">
            <a:extLst>
              <a:ext uri="{FF2B5EF4-FFF2-40B4-BE49-F238E27FC236}">
                <a16:creationId xmlns:a16="http://schemas.microsoft.com/office/drawing/2014/main" id="{0B431840-A841-C929-5443-F1331106C831}"/>
              </a:ext>
            </a:extLst>
          </p:cNvPr>
          <p:cNvGrpSpPr/>
          <p:nvPr/>
        </p:nvGrpSpPr>
        <p:grpSpPr>
          <a:xfrm>
            <a:off x="6913290" y="4585879"/>
            <a:ext cx="1654814" cy="522223"/>
            <a:chOff x="1978510" y="296265"/>
            <a:chExt cx="2071562" cy="559946"/>
          </a:xfrm>
          <a:solidFill>
            <a:schemeClr val="accent2">
              <a:lumMod val="20000"/>
              <a:lumOff val="80000"/>
            </a:schemeClr>
          </a:solidFill>
        </p:grpSpPr>
        <p:sp>
          <p:nvSpPr>
            <p:cNvPr id="32" name="Rectangle: Rounded Corners 31">
              <a:extLst>
                <a:ext uri="{FF2B5EF4-FFF2-40B4-BE49-F238E27FC236}">
                  <a16:creationId xmlns:a16="http://schemas.microsoft.com/office/drawing/2014/main" id="{0C00D322-4294-2FCC-AA48-B1D199A7DE74}"/>
                </a:ext>
              </a:extLst>
            </p:cNvPr>
            <p:cNvSpPr/>
            <p:nvPr/>
          </p:nvSpPr>
          <p:spPr>
            <a:xfrm>
              <a:off x="2215721" y="296265"/>
              <a:ext cx="1597140" cy="559946"/>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33" name="TextBox 32">
              <a:extLst>
                <a:ext uri="{FF2B5EF4-FFF2-40B4-BE49-F238E27FC236}">
                  <a16:creationId xmlns:a16="http://schemas.microsoft.com/office/drawing/2014/main" id="{5C08F56F-1316-3177-D153-286C8AED1123}"/>
                </a:ext>
              </a:extLst>
            </p:cNvPr>
            <p:cNvSpPr txBox="1"/>
            <p:nvPr/>
          </p:nvSpPr>
          <p:spPr>
            <a:xfrm>
              <a:off x="1978510" y="328730"/>
              <a:ext cx="2071562" cy="495015"/>
            </a:xfrm>
            <a:prstGeom prst="rect">
              <a:avLst/>
            </a:prstGeom>
            <a:noFill/>
          </p:spPr>
          <p:txBody>
            <a:bodyPr wrap="square" rtlCol="0">
              <a:spAutoFit/>
            </a:bodyPr>
            <a:lstStyle/>
            <a:p>
              <a:pPr algn="ctr"/>
              <a:r>
                <a:rPr lang="en-IN" sz="1200" b="1" dirty="0"/>
                <a:t>Outdoor Media (31.6%)</a:t>
              </a:r>
            </a:p>
          </p:txBody>
        </p:sp>
      </p:grpSp>
      <p:grpSp>
        <p:nvGrpSpPr>
          <p:cNvPr id="34" name="Group 33">
            <a:extLst>
              <a:ext uri="{FF2B5EF4-FFF2-40B4-BE49-F238E27FC236}">
                <a16:creationId xmlns:a16="http://schemas.microsoft.com/office/drawing/2014/main" id="{4BBC4481-CE07-C9EE-48E7-4FB81D675889}"/>
              </a:ext>
            </a:extLst>
          </p:cNvPr>
          <p:cNvGrpSpPr/>
          <p:nvPr/>
        </p:nvGrpSpPr>
        <p:grpSpPr>
          <a:xfrm>
            <a:off x="8645187" y="4585879"/>
            <a:ext cx="1654814" cy="522223"/>
            <a:chOff x="1978510" y="296265"/>
            <a:chExt cx="2071562" cy="559946"/>
          </a:xfrm>
          <a:solidFill>
            <a:schemeClr val="accent2">
              <a:lumMod val="20000"/>
              <a:lumOff val="80000"/>
            </a:schemeClr>
          </a:solidFill>
        </p:grpSpPr>
        <p:sp>
          <p:nvSpPr>
            <p:cNvPr id="35" name="Rectangle: Rounded Corners 34">
              <a:extLst>
                <a:ext uri="{FF2B5EF4-FFF2-40B4-BE49-F238E27FC236}">
                  <a16:creationId xmlns:a16="http://schemas.microsoft.com/office/drawing/2014/main" id="{2D615B67-92B4-98A8-8F45-55DB56011EE5}"/>
                </a:ext>
              </a:extLst>
            </p:cNvPr>
            <p:cNvSpPr/>
            <p:nvPr/>
          </p:nvSpPr>
          <p:spPr>
            <a:xfrm>
              <a:off x="2215721" y="296265"/>
              <a:ext cx="1597140" cy="559946"/>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36" name="TextBox 35">
              <a:extLst>
                <a:ext uri="{FF2B5EF4-FFF2-40B4-BE49-F238E27FC236}">
                  <a16:creationId xmlns:a16="http://schemas.microsoft.com/office/drawing/2014/main" id="{C8854401-B6CA-F339-E17E-35EB31EE9BD6}"/>
                </a:ext>
              </a:extLst>
            </p:cNvPr>
            <p:cNvSpPr txBox="1"/>
            <p:nvPr/>
          </p:nvSpPr>
          <p:spPr>
            <a:xfrm>
              <a:off x="1978510" y="328730"/>
              <a:ext cx="2071562" cy="495014"/>
            </a:xfrm>
            <a:prstGeom prst="rect">
              <a:avLst/>
            </a:prstGeom>
            <a:noFill/>
          </p:spPr>
          <p:txBody>
            <a:bodyPr wrap="square" rtlCol="0">
              <a:spAutoFit/>
            </a:bodyPr>
            <a:lstStyle/>
            <a:p>
              <a:pPr algn="ctr"/>
              <a:r>
                <a:rPr lang="en-IN" sz="1200" b="1" dirty="0"/>
                <a:t>Print Media </a:t>
              </a:r>
            </a:p>
            <a:p>
              <a:pPr algn="ctr"/>
              <a:r>
                <a:rPr lang="en-IN" sz="1200" b="1" dirty="0"/>
                <a:t>(14.0%)</a:t>
              </a:r>
            </a:p>
          </p:txBody>
        </p:sp>
      </p:grpSp>
      <p:grpSp>
        <p:nvGrpSpPr>
          <p:cNvPr id="38" name="Group 37">
            <a:extLst>
              <a:ext uri="{FF2B5EF4-FFF2-40B4-BE49-F238E27FC236}">
                <a16:creationId xmlns:a16="http://schemas.microsoft.com/office/drawing/2014/main" id="{9479A567-6B62-28D8-A47A-1F426577F858}"/>
              </a:ext>
            </a:extLst>
          </p:cNvPr>
          <p:cNvGrpSpPr/>
          <p:nvPr/>
        </p:nvGrpSpPr>
        <p:grpSpPr>
          <a:xfrm>
            <a:off x="10377085" y="4585879"/>
            <a:ext cx="1440760" cy="522223"/>
            <a:chOff x="2103591" y="296265"/>
            <a:chExt cx="1845053" cy="559946"/>
          </a:xfrm>
          <a:solidFill>
            <a:schemeClr val="accent2">
              <a:lumMod val="20000"/>
              <a:lumOff val="80000"/>
            </a:schemeClr>
          </a:solidFill>
        </p:grpSpPr>
        <p:sp>
          <p:nvSpPr>
            <p:cNvPr id="40" name="Rectangle: Rounded Corners 39">
              <a:extLst>
                <a:ext uri="{FF2B5EF4-FFF2-40B4-BE49-F238E27FC236}">
                  <a16:creationId xmlns:a16="http://schemas.microsoft.com/office/drawing/2014/main" id="{560A6ABE-3CC8-1D16-B84E-D6A9A4031C60}"/>
                </a:ext>
              </a:extLst>
            </p:cNvPr>
            <p:cNvSpPr/>
            <p:nvPr/>
          </p:nvSpPr>
          <p:spPr>
            <a:xfrm>
              <a:off x="2215721" y="296265"/>
              <a:ext cx="1597140" cy="559946"/>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41" name="TextBox 40">
              <a:extLst>
                <a:ext uri="{FF2B5EF4-FFF2-40B4-BE49-F238E27FC236}">
                  <a16:creationId xmlns:a16="http://schemas.microsoft.com/office/drawing/2014/main" id="{3C91638F-6AC5-3DD7-207F-D0B8CF780180}"/>
                </a:ext>
              </a:extLst>
            </p:cNvPr>
            <p:cNvSpPr txBox="1"/>
            <p:nvPr/>
          </p:nvSpPr>
          <p:spPr>
            <a:xfrm>
              <a:off x="2103591" y="348814"/>
              <a:ext cx="1845053" cy="478513"/>
            </a:xfrm>
            <a:prstGeom prst="rect">
              <a:avLst/>
            </a:prstGeom>
            <a:noFill/>
          </p:spPr>
          <p:txBody>
            <a:bodyPr wrap="square" rtlCol="0">
              <a:spAutoFit/>
            </a:bodyPr>
            <a:lstStyle/>
            <a:p>
              <a:pPr algn="ctr"/>
              <a:r>
                <a:rPr lang="en-IN" sz="1100" b="1" dirty="0"/>
                <a:t>Total Other </a:t>
              </a:r>
            </a:p>
            <a:p>
              <a:pPr algn="ctr"/>
              <a:r>
                <a:rPr lang="en-IN" sz="1100" b="1" dirty="0"/>
                <a:t>Expenses </a:t>
              </a:r>
              <a:r>
                <a:rPr lang="en-IN" sz="1200" b="1" dirty="0"/>
                <a:t>(18.7%)</a:t>
              </a:r>
            </a:p>
          </p:txBody>
        </p:sp>
      </p:grpSp>
      <p:sp>
        <p:nvSpPr>
          <p:cNvPr id="52" name="TextBox 51">
            <a:extLst>
              <a:ext uri="{FF2B5EF4-FFF2-40B4-BE49-F238E27FC236}">
                <a16:creationId xmlns:a16="http://schemas.microsoft.com/office/drawing/2014/main" id="{A80EB6BF-3322-F0FF-E47E-0E56C7F365B2}"/>
              </a:ext>
            </a:extLst>
          </p:cNvPr>
          <p:cNvSpPr txBox="1"/>
          <p:nvPr/>
        </p:nvSpPr>
        <p:spPr>
          <a:xfrm>
            <a:off x="10057001" y="5170116"/>
            <a:ext cx="1654814" cy="923330"/>
          </a:xfrm>
          <a:prstGeom prst="rect">
            <a:avLst/>
          </a:prstGeom>
          <a:noFill/>
          <a:ln>
            <a:noFill/>
            <a:prstDash val="dash"/>
          </a:ln>
        </p:spPr>
        <p:txBody>
          <a:bodyPr wrap="square">
            <a:spAutoFit/>
          </a:bodyPr>
          <a:lstStyle/>
          <a:p>
            <a:pPr algn="r"/>
            <a:r>
              <a:rPr lang="en-IN" sz="900" i="1" dirty="0"/>
              <a:t>Other Expenses – 8.6%</a:t>
            </a:r>
          </a:p>
          <a:p>
            <a:pPr algn="r"/>
            <a:r>
              <a:rPr lang="en-IN" sz="900" i="1" dirty="0"/>
              <a:t>Influencer Partnerships – 4.9%</a:t>
            </a:r>
          </a:p>
          <a:p>
            <a:pPr algn="r"/>
            <a:r>
              <a:rPr lang="en-IN" sz="900" i="1" dirty="0"/>
              <a:t>Digital Marketing – 1.8%</a:t>
            </a:r>
          </a:p>
          <a:p>
            <a:pPr algn="r"/>
            <a:r>
              <a:rPr lang="en-IN" sz="900" i="1" dirty="0"/>
              <a:t>Point of Sales Costs – 1.3%</a:t>
            </a:r>
          </a:p>
          <a:p>
            <a:pPr algn="r"/>
            <a:r>
              <a:rPr lang="en-IN" sz="900" i="1" dirty="0"/>
              <a:t>Celebrity Partnerships – 1.3%</a:t>
            </a:r>
          </a:p>
          <a:p>
            <a:pPr algn="r"/>
            <a:r>
              <a:rPr lang="en-IN" sz="900" i="1" dirty="0"/>
              <a:t>Campaign Costs – 0.9%</a:t>
            </a:r>
          </a:p>
        </p:txBody>
      </p:sp>
      <p:graphicFrame>
        <p:nvGraphicFramePr>
          <p:cNvPr id="54" name="Object 53">
            <a:extLst>
              <a:ext uri="{FF2B5EF4-FFF2-40B4-BE49-F238E27FC236}">
                <a16:creationId xmlns:a16="http://schemas.microsoft.com/office/drawing/2014/main" id="{5A18B8DC-5464-A665-4ED3-780161F73E88}"/>
              </a:ext>
            </a:extLst>
          </p:cNvPr>
          <p:cNvGraphicFramePr>
            <a:graphicFrameLocks noChangeAspect="1"/>
          </p:cNvGraphicFramePr>
          <p:nvPr>
            <p:extLst>
              <p:ext uri="{D42A27DB-BD31-4B8C-83A1-F6EECF244321}">
                <p14:modId xmlns:p14="http://schemas.microsoft.com/office/powerpoint/2010/main" val="3065793993"/>
              </p:ext>
            </p:extLst>
          </p:nvPr>
        </p:nvGraphicFramePr>
        <p:xfrm>
          <a:off x="137978" y="1059572"/>
          <a:ext cx="4107451" cy="2859285"/>
        </p:xfrm>
        <a:graphic>
          <a:graphicData uri="http://schemas.openxmlformats.org/presentationml/2006/ole">
            <mc:AlternateContent xmlns:mc="http://schemas.openxmlformats.org/markup-compatibility/2006">
              <mc:Choice xmlns:v="urn:schemas-microsoft-com:vml" Requires="v">
                <p:oleObj name="Worksheet" r:id="rId8" imgW="3863446" imgH="3368166" progId="Excel.Sheet.12">
                  <p:embed/>
                </p:oleObj>
              </mc:Choice>
              <mc:Fallback>
                <p:oleObj name="Worksheet" r:id="rId8" imgW="3863446" imgH="3368166" progId="Excel.Sheet.12">
                  <p:embed/>
                  <p:pic>
                    <p:nvPicPr>
                      <p:cNvPr id="0" name=""/>
                      <p:cNvPicPr/>
                      <p:nvPr/>
                    </p:nvPicPr>
                    <p:blipFill>
                      <a:blip r:embed="rId9"/>
                      <a:stretch>
                        <a:fillRect/>
                      </a:stretch>
                    </p:blipFill>
                    <p:spPr>
                      <a:xfrm>
                        <a:off x="137978" y="1059572"/>
                        <a:ext cx="4107451" cy="2859285"/>
                      </a:xfrm>
                      <a:prstGeom prst="rect">
                        <a:avLst/>
                      </a:prstGeom>
                    </p:spPr>
                  </p:pic>
                </p:oleObj>
              </mc:Fallback>
            </mc:AlternateContent>
          </a:graphicData>
        </a:graphic>
      </p:graphicFrame>
      <p:sp>
        <p:nvSpPr>
          <p:cNvPr id="58" name="TextBox 57">
            <a:extLst>
              <a:ext uri="{FF2B5EF4-FFF2-40B4-BE49-F238E27FC236}">
                <a16:creationId xmlns:a16="http://schemas.microsoft.com/office/drawing/2014/main" id="{ADE61D37-653F-56EB-1783-3E2C1EF021AE}"/>
              </a:ext>
            </a:extLst>
          </p:cNvPr>
          <p:cNvSpPr txBox="1"/>
          <p:nvPr/>
        </p:nvSpPr>
        <p:spPr>
          <a:xfrm>
            <a:off x="5312354" y="5190010"/>
            <a:ext cx="1359601" cy="707886"/>
          </a:xfrm>
          <a:prstGeom prst="rect">
            <a:avLst/>
          </a:prstGeom>
          <a:noFill/>
          <a:ln>
            <a:noFill/>
            <a:prstDash val="dash"/>
          </a:ln>
        </p:spPr>
        <p:txBody>
          <a:bodyPr wrap="square">
            <a:spAutoFit/>
          </a:bodyPr>
          <a:lstStyle/>
          <a:p>
            <a:pPr algn="just"/>
            <a:r>
              <a:rPr lang="en-IN" sz="1000" i="1" dirty="0"/>
              <a:t>Expense incurred while advertising through Traditional Media Channels</a:t>
            </a:r>
          </a:p>
        </p:txBody>
      </p:sp>
      <p:sp>
        <p:nvSpPr>
          <p:cNvPr id="59" name="TextBox 58">
            <a:extLst>
              <a:ext uri="{FF2B5EF4-FFF2-40B4-BE49-F238E27FC236}">
                <a16:creationId xmlns:a16="http://schemas.microsoft.com/office/drawing/2014/main" id="{FAEB18F2-074C-05EC-0DD2-3698059CBA79}"/>
              </a:ext>
            </a:extLst>
          </p:cNvPr>
          <p:cNvSpPr txBox="1"/>
          <p:nvPr/>
        </p:nvSpPr>
        <p:spPr>
          <a:xfrm>
            <a:off x="7033171" y="5178907"/>
            <a:ext cx="1376583" cy="707886"/>
          </a:xfrm>
          <a:prstGeom prst="rect">
            <a:avLst/>
          </a:prstGeom>
          <a:noFill/>
          <a:ln>
            <a:noFill/>
            <a:prstDash val="dash"/>
          </a:ln>
        </p:spPr>
        <p:txBody>
          <a:bodyPr wrap="square">
            <a:spAutoFit/>
          </a:bodyPr>
          <a:lstStyle/>
          <a:p>
            <a:pPr algn="just"/>
            <a:r>
              <a:rPr lang="en-IN" sz="1000" i="1" dirty="0"/>
              <a:t>Expense incurred while advertising through Billboards &amp; Bus-stands</a:t>
            </a:r>
          </a:p>
        </p:txBody>
      </p:sp>
      <p:sp>
        <p:nvSpPr>
          <p:cNvPr id="60" name="TextBox 59">
            <a:extLst>
              <a:ext uri="{FF2B5EF4-FFF2-40B4-BE49-F238E27FC236}">
                <a16:creationId xmlns:a16="http://schemas.microsoft.com/office/drawing/2014/main" id="{78F6D493-3D84-0CA4-696A-52CB0D336DD0}"/>
              </a:ext>
            </a:extLst>
          </p:cNvPr>
          <p:cNvSpPr txBox="1"/>
          <p:nvPr/>
        </p:nvSpPr>
        <p:spPr>
          <a:xfrm>
            <a:off x="8722337" y="5172816"/>
            <a:ext cx="1376583" cy="707886"/>
          </a:xfrm>
          <a:prstGeom prst="rect">
            <a:avLst/>
          </a:prstGeom>
          <a:noFill/>
          <a:ln>
            <a:noFill/>
            <a:prstDash val="dash"/>
          </a:ln>
        </p:spPr>
        <p:txBody>
          <a:bodyPr wrap="square">
            <a:spAutoFit/>
          </a:bodyPr>
          <a:lstStyle/>
          <a:p>
            <a:pPr algn="just"/>
            <a:r>
              <a:rPr lang="en-IN" sz="1000" i="1" dirty="0"/>
              <a:t>Expense incurred while advertising through Newspapers, Pamphlets &amp; Flyers</a:t>
            </a:r>
          </a:p>
        </p:txBody>
      </p:sp>
      <p:cxnSp>
        <p:nvCxnSpPr>
          <p:cNvPr id="62" name="Straight Connector 61">
            <a:extLst>
              <a:ext uri="{FF2B5EF4-FFF2-40B4-BE49-F238E27FC236}">
                <a16:creationId xmlns:a16="http://schemas.microsoft.com/office/drawing/2014/main" id="{36B853E0-C4F8-1C24-FD23-093F4BD48CB2}"/>
              </a:ext>
            </a:extLst>
          </p:cNvPr>
          <p:cNvCxnSpPr>
            <a:cxnSpLocks/>
          </p:cNvCxnSpPr>
          <p:nvPr/>
        </p:nvCxnSpPr>
        <p:spPr>
          <a:xfrm>
            <a:off x="5014002" y="412234"/>
            <a:ext cx="0" cy="6074861"/>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4B02AC7B-1D62-03FB-E1B4-C64E66CAECDE}"/>
              </a:ext>
            </a:extLst>
          </p:cNvPr>
          <p:cNvGrpSpPr/>
          <p:nvPr/>
        </p:nvGrpSpPr>
        <p:grpSpPr>
          <a:xfrm>
            <a:off x="4888814" y="585306"/>
            <a:ext cx="2389064" cy="398665"/>
            <a:chOff x="3135354" y="639357"/>
            <a:chExt cx="2032394" cy="42746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64" name="Rectangle: Rounded Corners 63">
              <a:extLst>
                <a:ext uri="{FF2B5EF4-FFF2-40B4-BE49-F238E27FC236}">
                  <a16:creationId xmlns:a16="http://schemas.microsoft.com/office/drawing/2014/main" id="{DED38790-C375-28AE-2261-83922E065785}"/>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65" name="TextBox 64">
              <a:extLst>
                <a:ext uri="{FF2B5EF4-FFF2-40B4-BE49-F238E27FC236}">
                  <a16:creationId xmlns:a16="http://schemas.microsoft.com/office/drawing/2014/main" id="{6D8D813C-57DD-3262-2EDD-7C5E087F4452}"/>
                </a:ext>
              </a:extLst>
            </p:cNvPr>
            <p:cNvSpPr txBox="1"/>
            <p:nvPr/>
          </p:nvSpPr>
          <p:spPr>
            <a:xfrm>
              <a:off x="3135354" y="682581"/>
              <a:ext cx="2032394" cy="330010"/>
            </a:xfrm>
            <a:prstGeom prst="rect">
              <a:avLst/>
            </a:prstGeom>
            <a:noFill/>
          </p:spPr>
          <p:txBody>
            <a:bodyPr wrap="square" rtlCol="0">
              <a:spAutoFit/>
            </a:bodyPr>
            <a:lstStyle/>
            <a:p>
              <a:pPr algn="ctr"/>
              <a:r>
                <a:rPr lang="en-IN" sz="1400" b="1" dirty="0">
                  <a:solidFill>
                    <a:schemeClr val="bg1"/>
                  </a:solidFill>
                </a:rPr>
                <a:t>Break Even Analysis</a:t>
              </a:r>
            </a:p>
          </p:txBody>
        </p:sp>
      </p:grpSp>
      <p:sp>
        <p:nvSpPr>
          <p:cNvPr id="109" name="TextBox 108">
            <a:extLst>
              <a:ext uri="{FF2B5EF4-FFF2-40B4-BE49-F238E27FC236}">
                <a16:creationId xmlns:a16="http://schemas.microsoft.com/office/drawing/2014/main" id="{C36D555A-2C45-ABCA-48C2-FF6223150844}"/>
              </a:ext>
            </a:extLst>
          </p:cNvPr>
          <p:cNvSpPr txBox="1"/>
          <p:nvPr/>
        </p:nvSpPr>
        <p:spPr>
          <a:xfrm>
            <a:off x="50498" y="6567905"/>
            <a:ext cx="5645088" cy="246221"/>
          </a:xfrm>
          <a:prstGeom prst="rect">
            <a:avLst/>
          </a:prstGeom>
          <a:noFill/>
        </p:spPr>
        <p:txBody>
          <a:bodyPr wrap="square" rtlCol="0">
            <a:spAutoFit/>
          </a:bodyPr>
          <a:lstStyle/>
          <a:p>
            <a:r>
              <a:rPr lang="en-US" sz="1000" dirty="0"/>
              <a:t>Kindly refer attached sheet for detailed calculations</a:t>
            </a:r>
            <a:endParaRPr lang="en-IN" sz="1000" dirty="0"/>
          </a:p>
        </p:txBody>
      </p:sp>
    </p:spTree>
    <p:extLst>
      <p:ext uri="{BB962C8B-B14F-4D97-AF65-F5344CB8AC3E}">
        <p14:creationId xmlns:p14="http://schemas.microsoft.com/office/powerpoint/2010/main" val="142785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 name="Picture 1267">
            <a:extLst>
              <a:ext uri="{FF2B5EF4-FFF2-40B4-BE49-F238E27FC236}">
                <a16:creationId xmlns:a16="http://schemas.microsoft.com/office/drawing/2014/main" id="{9AE84D7F-47D3-A63D-AC51-F003EC5F7869}"/>
              </a:ext>
            </a:extLst>
          </p:cNvPr>
          <p:cNvPicPr>
            <a:picLocks noChangeAspect="1"/>
          </p:cNvPicPr>
          <p:nvPr/>
        </p:nvPicPr>
        <p:blipFill>
          <a:blip r:embed="rId2"/>
          <a:stretch>
            <a:fillRect/>
          </a:stretch>
        </p:blipFill>
        <p:spPr>
          <a:xfrm>
            <a:off x="8903162" y="1144321"/>
            <a:ext cx="3188735" cy="5285845"/>
          </a:xfrm>
          <a:prstGeom prst="rect">
            <a:avLst/>
          </a:prstGeom>
        </p:spPr>
      </p:pic>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00BEE1-A666-05F6-FA99-9DB2B3341AC6}"/>
              </a:ext>
            </a:extLst>
          </p:cNvPr>
          <p:cNvCxnSpPr>
            <a:cxnSpLocks/>
          </p:cNvCxnSpPr>
          <p:nvPr/>
        </p:nvCxnSpPr>
        <p:spPr>
          <a:xfrm>
            <a:off x="8238997" y="429955"/>
            <a:ext cx="0" cy="6074861"/>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1122" name="Group 1121">
            <a:extLst>
              <a:ext uri="{FF2B5EF4-FFF2-40B4-BE49-F238E27FC236}">
                <a16:creationId xmlns:a16="http://schemas.microsoft.com/office/drawing/2014/main" id="{268B45FF-73A3-E70F-2E9C-504D1B898D07}"/>
              </a:ext>
            </a:extLst>
          </p:cNvPr>
          <p:cNvGrpSpPr/>
          <p:nvPr/>
        </p:nvGrpSpPr>
        <p:grpSpPr>
          <a:xfrm>
            <a:off x="99225" y="1824439"/>
            <a:ext cx="3877095" cy="802877"/>
            <a:chOff x="111528" y="1478151"/>
            <a:chExt cx="3877095" cy="802877"/>
          </a:xfrm>
        </p:grpSpPr>
        <p:grpSp>
          <p:nvGrpSpPr>
            <p:cNvPr id="1123" name="Group 1122">
              <a:extLst>
                <a:ext uri="{FF2B5EF4-FFF2-40B4-BE49-F238E27FC236}">
                  <a16:creationId xmlns:a16="http://schemas.microsoft.com/office/drawing/2014/main" id="{493AB3A1-4F21-60F1-776A-FF5CAC6BC719}"/>
                </a:ext>
              </a:extLst>
            </p:cNvPr>
            <p:cNvGrpSpPr/>
            <p:nvPr/>
          </p:nvGrpSpPr>
          <p:grpSpPr>
            <a:xfrm>
              <a:off x="111528" y="1478151"/>
              <a:ext cx="3877095" cy="802877"/>
              <a:chOff x="111528" y="1478151"/>
              <a:chExt cx="3877095" cy="802877"/>
            </a:xfrm>
          </p:grpSpPr>
          <p:grpSp>
            <p:nvGrpSpPr>
              <p:cNvPr id="1125" name="Group 1124">
                <a:extLst>
                  <a:ext uri="{FF2B5EF4-FFF2-40B4-BE49-F238E27FC236}">
                    <a16:creationId xmlns:a16="http://schemas.microsoft.com/office/drawing/2014/main" id="{85583069-D639-35ED-F203-3ADD72986F0B}"/>
                  </a:ext>
                </a:extLst>
              </p:cNvPr>
              <p:cNvGrpSpPr/>
              <p:nvPr/>
            </p:nvGrpSpPr>
            <p:grpSpPr>
              <a:xfrm>
                <a:off x="111528" y="1478151"/>
                <a:ext cx="3877095" cy="802877"/>
                <a:chOff x="230827" y="2436094"/>
                <a:chExt cx="4432911" cy="802877"/>
              </a:xfrm>
            </p:grpSpPr>
            <p:grpSp>
              <p:nvGrpSpPr>
                <p:cNvPr id="1127" name="Group 1126">
                  <a:extLst>
                    <a:ext uri="{FF2B5EF4-FFF2-40B4-BE49-F238E27FC236}">
                      <a16:creationId xmlns:a16="http://schemas.microsoft.com/office/drawing/2014/main" id="{0E5CC585-E770-CD94-EEDE-7E0DFA1EA9E8}"/>
                    </a:ext>
                  </a:extLst>
                </p:cNvPr>
                <p:cNvGrpSpPr/>
                <p:nvPr/>
              </p:nvGrpSpPr>
              <p:grpSpPr>
                <a:xfrm>
                  <a:off x="1707245" y="2436094"/>
                  <a:ext cx="2956493" cy="802877"/>
                  <a:chOff x="1349806" y="3492636"/>
                  <a:chExt cx="2865246" cy="943032"/>
                </a:xfrm>
              </p:grpSpPr>
              <p:sp>
                <p:nvSpPr>
                  <p:cNvPr id="1129" name="Rectangle: Rounded Corners 1128">
                    <a:extLst>
                      <a:ext uri="{FF2B5EF4-FFF2-40B4-BE49-F238E27FC236}">
                        <a16:creationId xmlns:a16="http://schemas.microsoft.com/office/drawing/2014/main" id="{BD3CBD4F-D2F8-5842-2EE0-F104D6826A2A}"/>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0" name="Rectangle 1129">
                    <a:extLst>
                      <a:ext uri="{FF2B5EF4-FFF2-40B4-BE49-F238E27FC236}">
                        <a16:creationId xmlns:a16="http://schemas.microsoft.com/office/drawing/2014/main" id="{5F1F8A62-D51F-E0F6-EAE5-19CFFA969CFF}"/>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28" name="Arrow: Pentagon 1127">
                  <a:extLst>
                    <a:ext uri="{FF2B5EF4-FFF2-40B4-BE49-F238E27FC236}">
                      <a16:creationId xmlns:a16="http://schemas.microsoft.com/office/drawing/2014/main" id="{193CF378-6A53-B8D7-BD55-F9B1262DE1A2}"/>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126" name="TextBox 1125">
                <a:extLst>
                  <a:ext uri="{FF2B5EF4-FFF2-40B4-BE49-F238E27FC236}">
                    <a16:creationId xmlns:a16="http://schemas.microsoft.com/office/drawing/2014/main" id="{F7148C87-71E9-2C03-CBAF-AB2F32486A75}"/>
                  </a:ext>
                </a:extLst>
              </p:cNvPr>
              <p:cNvSpPr txBox="1"/>
              <p:nvPr/>
            </p:nvSpPr>
            <p:spPr>
              <a:xfrm>
                <a:off x="139494" y="1723118"/>
                <a:ext cx="1754594" cy="276999"/>
              </a:xfrm>
              <a:prstGeom prst="rect">
                <a:avLst/>
              </a:prstGeom>
              <a:noFill/>
            </p:spPr>
            <p:txBody>
              <a:bodyPr wrap="square" rtlCol="0">
                <a:spAutoFit/>
              </a:bodyPr>
              <a:lstStyle/>
              <a:p>
                <a:r>
                  <a:rPr lang="en-IN" sz="1200" b="1" dirty="0"/>
                  <a:t>Consumer Awareness</a:t>
                </a:r>
              </a:p>
            </p:txBody>
          </p:sp>
        </p:grpSp>
        <p:sp>
          <p:nvSpPr>
            <p:cNvPr id="1124" name="TextBox 1123">
              <a:extLst>
                <a:ext uri="{FF2B5EF4-FFF2-40B4-BE49-F238E27FC236}">
                  <a16:creationId xmlns:a16="http://schemas.microsoft.com/office/drawing/2014/main" id="{F4F8A503-1E9A-D7F5-0E4E-539C60DB25F8}"/>
                </a:ext>
              </a:extLst>
            </p:cNvPr>
            <p:cNvSpPr txBox="1"/>
            <p:nvPr/>
          </p:nvSpPr>
          <p:spPr>
            <a:xfrm>
              <a:off x="2029157" y="1636967"/>
              <a:ext cx="1872151" cy="553998"/>
            </a:xfrm>
            <a:prstGeom prst="rect">
              <a:avLst/>
            </a:prstGeom>
            <a:noFill/>
          </p:spPr>
          <p:txBody>
            <a:bodyPr wrap="square" rtlCol="0">
              <a:spAutoFit/>
            </a:bodyPr>
            <a:lstStyle/>
            <a:p>
              <a:pPr algn="just"/>
              <a:r>
                <a:rPr lang="en-US" sz="1000" i="1" dirty="0">
                  <a:effectLst/>
                </a:rPr>
                <a:t>Extensive </a:t>
              </a:r>
              <a:r>
                <a:rPr lang="en-US" sz="1000" b="1" i="1" dirty="0">
                  <a:effectLst/>
                </a:rPr>
                <a:t>marketing</a:t>
              </a:r>
              <a:r>
                <a:rPr lang="en-US" sz="1000" i="1" dirty="0">
                  <a:effectLst/>
                </a:rPr>
                <a:t> and </a:t>
              </a:r>
              <a:r>
                <a:rPr lang="en-US" sz="1000" b="1" i="1" dirty="0">
                  <a:effectLst/>
                </a:rPr>
                <a:t>sampling campaigns</a:t>
              </a:r>
              <a:r>
                <a:rPr lang="en-US" sz="1000" i="1" dirty="0">
                  <a:effectLst/>
                </a:rPr>
                <a:t> to educate and create awareness</a:t>
              </a:r>
              <a:endParaRPr lang="en-IN" sz="1000" i="1" dirty="0"/>
            </a:p>
          </p:txBody>
        </p:sp>
      </p:grpSp>
      <p:grpSp>
        <p:nvGrpSpPr>
          <p:cNvPr id="1233" name="Group 1232">
            <a:extLst>
              <a:ext uri="{FF2B5EF4-FFF2-40B4-BE49-F238E27FC236}">
                <a16:creationId xmlns:a16="http://schemas.microsoft.com/office/drawing/2014/main" id="{1337355B-3C89-310A-6F51-4AB1C1F9A64D}"/>
              </a:ext>
            </a:extLst>
          </p:cNvPr>
          <p:cNvGrpSpPr/>
          <p:nvPr/>
        </p:nvGrpSpPr>
        <p:grpSpPr>
          <a:xfrm>
            <a:off x="153640" y="368126"/>
            <a:ext cx="7921303" cy="847439"/>
            <a:chOff x="161811" y="546279"/>
            <a:chExt cx="7921303" cy="847439"/>
          </a:xfrm>
        </p:grpSpPr>
        <p:grpSp>
          <p:nvGrpSpPr>
            <p:cNvPr id="1193" name="Group 1192">
              <a:extLst>
                <a:ext uri="{FF2B5EF4-FFF2-40B4-BE49-F238E27FC236}">
                  <a16:creationId xmlns:a16="http://schemas.microsoft.com/office/drawing/2014/main" id="{9247EFFF-A6A8-EC7F-5636-9DA161875590}"/>
                </a:ext>
              </a:extLst>
            </p:cNvPr>
            <p:cNvGrpSpPr/>
            <p:nvPr/>
          </p:nvGrpSpPr>
          <p:grpSpPr>
            <a:xfrm>
              <a:off x="161811" y="741027"/>
              <a:ext cx="1309577" cy="652691"/>
              <a:chOff x="172301" y="643811"/>
              <a:chExt cx="1256173" cy="760690"/>
            </a:xfrm>
            <a:solidFill>
              <a:schemeClr val="accent2">
                <a:lumMod val="40000"/>
                <a:lumOff val="60000"/>
              </a:schemeClr>
            </a:solidFill>
          </p:grpSpPr>
          <p:sp>
            <p:nvSpPr>
              <p:cNvPr id="1191" name="Rectangle 1190">
                <a:extLst>
                  <a:ext uri="{FF2B5EF4-FFF2-40B4-BE49-F238E27FC236}">
                    <a16:creationId xmlns:a16="http://schemas.microsoft.com/office/drawing/2014/main" id="{BC7C6CF6-DAA6-34FB-C84B-BE68C1BDFF5B}"/>
                  </a:ext>
                </a:extLst>
              </p:cNvPr>
              <p:cNvSpPr/>
              <p:nvPr/>
            </p:nvSpPr>
            <p:spPr>
              <a:xfrm>
                <a:off x="172301" y="643811"/>
                <a:ext cx="1256173" cy="7606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2" name="TextBox 1191">
                <a:extLst>
                  <a:ext uri="{FF2B5EF4-FFF2-40B4-BE49-F238E27FC236}">
                    <a16:creationId xmlns:a16="http://schemas.microsoft.com/office/drawing/2014/main" id="{23F8E6C5-B832-458F-EEF3-C205D149C494}"/>
                  </a:ext>
                </a:extLst>
              </p:cNvPr>
              <p:cNvSpPr txBox="1"/>
              <p:nvPr/>
            </p:nvSpPr>
            <p:spPr>
              <a:xfrm>
                <a:off x="279688" y="754395"/>
                <a:ext cx="1063689" cy="461666"/>
              </a:xfrm>
              <a:prstGeom prst="rect">
                <a:avLst/>
              </a:prstGeom>
              <a:noFill/>
            </p:spPr>
            <p:txBody>
              <a:bodyPr wrap="square" rtlCol="0">
                <a:spAutoFit/>
              </a:bodyPr>
              <a:lstStyle/>
              <a:p>
                <a:pPr algn="ctr"/>
                <a:r>
                  <a:rPr lang="en-IN" sz="1200" b="1" dirty="0"/>
                  <a:t>Risk Handling</a:t>
                </a:r>
              </a:p>
              <a:p>
                <a:pPr algn="ctr"/>
                <a:r>
                  <a:rPr lang="en-IN" sz="1200" b="1" dirty="0"/>
                  <a:t>Process</a:t>
                </a:r>
              </a:p>
            </p:txBody>
          </p:sp>
        </p:grpSp>
        <p:grpSp>
          <p:nvGrpSpPr>
            <p:cNvPr id="1226" name="Group 1225">
              <a:extLst>
                <a:ext uri="{FF2B5EF4-FFF2-40B4-BE49-F238E27FC236}">
                  <a16:creationId xmlns:a16="http://schemas.microsoft.com/office/drawing/2014/main" id="{1AD9C9FD-C089-7C04-1875-DDB5B3ED10A1}"/>
                </a:ext>
              </a:extLst>
            </p:cNvPr>
            <p:cNvGrpSpPr/>
            <p:nvPr/>
          </p:nvGrpSpPr>
          <p:grpSpPr>
            <a:xfrm>
              <a:off x="1548176" y="546279"/>
              <a:ext cx="6534938" cy="839829"/>
              <a:chOff x="1548176" y="546279"/>
              <a:chExt cx="6534938" cy="839829"/>
            </a:xfrm>
          </p:grpSpPr>
          <p:grpSp>
            <p:nvGrpSpPr>
              <p:cNvPr id="1204" name="Group 1203">
                <a:extLst>
                  <a:ext uri="{FF2B5EF4-FFF2-40B4-BE49-F238E27FC236}">
                    <a16:creationId xmlns:a16="http://schemas.microsoft.com/office/drawing/2014/main" id="{2972E96A-AF25-49C3-6766-EAA5F49F9F56}"/>
                  </a:ext>
                </a:extLst>
              </p:cNvPr>
              <p:cNvGrpSpPr/>
              <p:nvPr/>
            </p:nvGrpSpPr>
            <p:grpSpPr>
              <a:xfrm>
                <a:off x="1548176" y="546279"/>
                <a:ext cx="1512882" cy="839829"/>
                <a:chOff x="1584882" y="491494"/>
                <a:chExt cx="1512882" cy="839829"/>
              </a:xfrm>
            </p:grpSpPr>
            <p:grpSp>
              <p:nvGrpSpPr>
                <p:cNvPr id="1201" name="Group 1200">
                  <a:extLst>
                    <a:ext uri="{FF2B5EF4-FFF2-40B4-BE49-F238E27FC236}">
                      <a16:creationId xmlns:a16="http://schemas.microsoft.com/office/drawing/2014/main" id="{6700EEA6-69BE-482C-84A3-81DB83DD2643}"/>
                    </a:ext>
                  </a:extLst>
                </p:cNvPr>
                <p:cNvGrpSpPr/>
                <p:nvPr/>
              </p:nvGrpSpPr>
              <p:grpSpPr>
                <a:xfrm>
                  <a:off x="1584882" y="491494"/>
                  <a:ext cx="1512882" cy="839829"/>
                  <a:chOff x="1656047" y="500549"/>
                  <a:chExt cx="1423051" cy="684881"/>
                </a:xfrm>
              </p:grpSpPr>
              <p:grpSp>
                <p:nvGrpSpPr>
                  <p:cNvPr id="1200" name="Group 1199">
                    <a:extLst>
                      <a:ext uri="{FF2B5EF4-FFF2-40B4-BE49-F238E27FC236}">
                        <a16:creationId xmlns:a16="http://schemas.microsoft.com/office/drawing/2014/main" id="{F0F72EE6-D702-C814-791B-0B412A4ED6CD}"/>
                      </a:ext>
                    </a:extLst>
                  </p:cNvPr>
                  <p:cNvGrpSpPr/>
                  <p:nvPr/>
                </p:nvGrpSpPr>
                <p:grpSpPr>
                  <a:xfrm>
                    <a:off x="1694043" y="691015"/>
                    <a:ext cx="1385055" cy="489209"/>
                    <a:chOff x="1694043" y="691015"/>
                    <a:chExt cx="1385055" cy="489209"/>
                  </a:xfrm>
                </p:grpSpPr>
                <p:sp>
                  <p:nvSpPr>
                    <p:cNvPr id="1194" name="Rectangle: Single Corner Snipped 1193">
                      <a:extLst>
                        <a:ext uri="{FF2B5EF4-FFF2-40B4-BE49-F238E27FC236}">
                          <a16:creationId xmlns:a16="http://schemas.microsoft.com/office/drawing/2014/main" id="{49D52879-7D55-4899-6BBD-619918950B2E}"/>
                        </a:ext>
                      </a:extLst>
                    </p:cNvPr>
                    <p:cNvSpPr/>
                    <p:nvPr/>
                  </p:nvSpPr>
                  <p:spPr>
                    <a:xfrm>
                      <a:off x="1707502" y="691015"/>
                      <a:ext cx="1371596" cy="489209"/>
                    </a:xfrm>
                    <a:prstGeom prst="snip1Rect">
                      <a:avLst>
                        <a:gd name="adj" fmla="val 33833"/>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5" name="Rectangle 1194">
                      <a:extLst>
                        <a:ext uri="{FF2B5EF4-FFF2-40B4-BE49-F238E27FC236}">
                          <a16:creationId xmlns:a16="http://schemas.microsoft.com/office/drawing/2014/main" id="{AD88C57C-809E-46A3-0C9D-4B7E668658F9}"/>
                        </a:ext>
                      </a:extLst>
                    </p:cNvPr>
                    <p:cNvSpPr/>
                    <p:nvPr/>
                  </p:nvSpPr>
                  <p:spPr>
                    <a:xfrm>
                      <a:off x="1694043" y="691015"/>
                      <a:ext cx="216397" cy="4892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96" name="TextBox 1195">
                    <a:extLst>
                      <a:ext uri="{FF2B5EF4-FFF2-40B4-BE49-F238E27FC236}">
                        <a16:creationId xmlns:a16="http://schemas.microsoft.com/office/drawing/2014/main" id="{60CF974A-9667-5533-4D0B-D7A0440C9CE0}"/>
                      </a:ext>
                    </a:extLst>
                  </p:cNvPr>
                  <p:cNvSpPr txBox="1"/>
                  <p:nvPr/>
                </p:nvSpPr>
                <p:spPr>
                  <a:xfrm rot="16200000">
                    <a:off x="1459800" y="696796"/>
                    <a:ext cx="684881" cy="292388"/>
                  </a:xfrm>
                  <a:prstGeom prst="rect">
                    <a:avLst/>
                  </a:prstGeom>
                  <a:noFill/>
                </p:spPr>
                <p:txBody>
                  <a:bodyPr wrap="square" rtlCol="0">
                    <a:spAutoFit/>
                  </a:bodyPr>
                  <a:lstStyle/>
                  <a:p>
                    <a:r>
                      <a:rPr lang="en-IN" sz="1300" b="1" dirty="0"/>
                      <a:t>STEP 1</a:t>
                    </a:r>
                  </a:p>
                </p:txBody>
              </p:sp>
            </p:grpSp>
            <p:sp>
              <p:nvSpPr>
                <p:cNvPr id="1203" name="TextBox 1202">
                  <a:extLst>
                    <a:ext uri="{FF2B5EF4-FFF2-40B4-BE49-F238E27FC236}">
                      <a16:creationId xmlns:a16="http://schemas.microsoft.com/office/drawing/2014/main" id="{AA80D38E-CD64-3993-85E7-BC0614CEE025}"/>
                    </a:ext>
                  </a:extLst>
                </p:cNvPr>
                <p:cNvSpPr txBox="1"/>
                <p:nvPr/>
              </p:nvSpPr>
              <p:spPr>
                <a:xfrm>
                  <a:off x="1869643" y="750515"/>
                  <a:ext cx="1200485" cy="553998"/>
                </a:xfrm>
                <a:prstGeom prst="rect">
                  <a:avLst/>
                </a:prstGeom>
                <a:noFill/>
              </p:spPr>
              <p:txBody>
                <a:bodyPr wrap="square">
                  <a:spAutoFit/>
                </a:bodyPr>
                <a:lstStyle/>
                <a:p>
                  <a:r>
                    <a:rPr lang="en-US" sz="1000" i="1" dirty="0">
                      <a:effectLst/>
                    </a:rPr>
                    <a:t>Identify all events in which risks are possible</a:t>
                  </a:r>
                  <a:endParaRPr lang="en-IN" sz="1000" dirty="0"/>
                </a:p>
              </p:txBody>
            </p:sp>
          </p:grpSp>
          <p:grpSp>
            <p:nvGrpSpPr>
              <p:cNvPr id="1205" name="Group 1204">
                <a:extLst>
                  <a:ext uri="{FF2B5EF4-FFF2-40B4-BE49-F238E27FC236}">
                    <a16:creationId xmlns:a16="http://schemas.microsoft.com/office/drawing/2014/main" id="{7C137278-2360-B65F-F4EA-8AB1B8BDCD8D}"/>
                  </a:ext>
                </a:extLst>
              </p:cNvPr>
              <p:cNvGrpSpPr/>
              <p:nvPr/>
            </p:nvGrpSpPr>
            <p:grpSpPr>
              <a:xfrm>
                <a:off x="3207575" y="546279"/>
                <a:ext cx="1503654" cy="839829"/>
                <a:chOff x="1594110" y="491495"/>
                <a:chExt cx="1503654" cy="839829"/>
              </a:xfrm>
            </p:grpSpPr>
            <p:grpSp>
              <p:nvGrpSpPr>
                <p:cNvPr id="1206" name="Group 1205">
                  <a:extLst>
                    <a:ext uri="{FF2B5EF4-FFF2-40B4-BE49-F238E27FC236}">
                      <a16:creationId xmlns:a16="http://schemas.microsoft.com/office/drawing/2014/main" id="{A9CE22EB-E5B5-E857-3D81-CB7B893F7FDF}"/>
                    </a:ext>
                  </a:extLst>
                </p:cNvPr>
                <p:cNvGrpSpPr/>
                <p:nvPr/>
              </p:nvGrpSpPr>
              <p:grpSpPr>
                <a:xfrm>
                  <a:off x="1594110" y="491495"/>
                  <a:ext cx="1503654" cy="839829"/>
                  <a:chOff x="1664727" y="500550"/>
                  <a:chExt cx="1414371" cy="684881"/>
                </a:xfrm>
              </p:grpSpPr>
              <p:grpSp>
                <p:nvGrpSpPr>
                  <p:cNvPr id="1208" name="Group 1207">
                    <a:extLst>
                      <a:ext uri="{FF2B5EF4-FFF2-40B4-BE49-F238E27FC236}">
                        <a16:creationId xmlns:a16="http://schemas.microsoft.com/office/drawing/2014/main" id="{2E983C33-F7CC-907E-4E3E-F736BA273B27}"/>
                      </a:ext>
                    </a:extLst>
                  </p:cNvPr>
                  <p:cNvGrpSpPr/>
                  <p:nvPr/>
                </p:nvGrpSpPr>
                <p:grpSpPr>
                  <a:xfrm>
                    <a:off x="1694043" y="691015"/>
                    <a:ext cx="1385055" cy="489209"/>
                    <a:chOff x="1694043" y="691015"/>
                    <a:chExt cx="1385055" cy="489209"/>
                  </a:xfrm>
                </p:grpSpPr>
                <p:sp>
                  <p:nvSpPr>
                    <p:cNvPr id="1210" name="Rectangle: Single Corner Snipped 1209">
                      <a:extLst>
                        <a:ext uri="{FF2B5EF4-FFF2-40B4-BE49-F238E27FC236}">
                          <a16:creationId xmlns:a16="http://schemas.microsoft.com/office/drawing/2014/main" id="{2E2990D0-F90D-570A-A1BB-0010721BF06B}"/>
                        </a:ext>
                      </a:extLst>
                    </p:cNvPr>
                    <p:cNvSpPr/>
                    <p:nvPr/>
                  </p:nvSpPr>
                  <p:spPr>
                    <a:xfrm>
                      <a:off x="1707502" y="691015"/>
                      <a:ext cx="1371596" cy="489209"/>
                    </a:xfrm>
                    <a:prstGeom prst="snip1Rect">
                      <a:avLst>
                        <a:gd name="adj" fmla="val 33833"/>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1" name="Rectangle 1210">
                      <a:extLst>
                        <a:ext uri="{FF2B5EF4-FFF2-40B4-BE49-F238E27FC236}">
                          <a16:creationId xmlns:a16="http://schemas.microsoft.com/office/drawing/2014/main" id="{31687D10-6087-E67C-A552-A42B3ECD95E7}"/>
                        </a:ext>
                      </a:extLst>
                    </p:cNvPr>
                    <p:cNvSpPr/>
                    <p:nvPr/>
                  </p:nvSpPr>
                  <p:spPr>
                    <a:xfrm>
                      <a:off x="1694043" y="691015"/>
                      <a:ext cx="216397" cy="4892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09" name="TextBox 1208">
                    <a:extLst>
                      <a:ext uri="{FF2B5EF4-FFF2-40B4-BE49-F238E27FC236}">
                        <a16:creationId xmlns:a16="http://schemas.microsoft.com/office/drawing/2014/main" id="{E63C6C8B-B7BA-F554-E086-81CDCE7A4988}"/>
                      </a:ext>
                    </a:extLst>
                  </p:cNvPr>
                  <p:cNvSpPr txBox="1"/>
                  <p:nvPr/>
                </p:nvSpPr>
                <p:spPr>
                  <a:xfrm rot="16200000">
                    <a:off x="1459800" y="705477"/>
                    <a:ext cx="684881" cy="275027"/>
                  </a:xfrm>
                  <a:prstGeom prst="rect">
                    <a:avLst/>
                  </a:prstGeom>
                  <a:noFill/>
                </p:spPr>
                <p:txBody>
                  <a:bodyPr wrap="square" rtlCol="0">
                    <a:spAutoFit/>
                  </a:bodyPr>
                  <a:lstStyle/>
                  <a:p>
                    <a:r>
                      <a:rPr lang="en-IN" sz="1300" b="1" dirty="0"/>
                      <a:t>STEP 2</a:t>
                    </a:r>
                  </a:p>
                </p:txBody>
              </p:sp>
            </p:grpSp>
            <p:sp>
              <p:nvSpPr>
                <p:cNvPr id="1207" name="TextBox 1206">
                  <a:extLst>
                    <a:ext uri="{FF2B5EF4-FFF2-40B4-BE49-F238E27FC236}">
                      <a16:creationId xmlns:a16="http://schemas.microsoft.com/office/drawing/2014/main" id="{FBC3A4E1-1002-27C8-C780-60BFB5569DDA}"/>
                    </a:ext>
                  </a:extLst>
                </p:cNvPr>
                <p:cNvSpPr txBox="1"/>
                <p:nvPr/>
              </p:nvSpPr>
              <p:spPr>
                <a:xfrm>
                  <a:off x="1869643" y="750515"/>
                  <a:ext cx="1200485" cy="553998"/>
                </a:xfrm>
                <a:prstGeom prst="rect">
                  <a:avLst/>
                </a:prstGeom>
                <a:noFill/>
              </p:spPr>
              <p:txBody>
                <a:bodyPr wrap="square">
                  <a:spAutoFit/>
                </a:bodyPr>
                <a:lstStyle/>
                <a:p>
                  <a:r>
                    <a:rPr lang="en-US" sz="1000" i="1" dirty="0">
                      <a:effectLst/>
                    </a:rPr>
                    <a:t>Risk assessments based on source, process &amp; controls</a:t>
                  </a:r>
                  <a:endParaRPr lang="en-IN" sz="1000" dirty="0"/>
                </a:p>
              </p:txBody>
            </p:sp>
          </p:grpSp>
          <p:grpSp>
            <p:nvGrpSpPr>
              <p:cNvPr id="1212" name="Group 1211">
                <a:extLst>
                  <a:ext uri="{FF2B5EF4-FFF2-40B4-BE49-F238E27FC236}">
                    <a16:creationId xmlns:a16="http://schemas.microsoft.com/office/drawing/2014/main" id="{E616F93C-4D32-2585-A10F-83AF3415C21B}"/>
                  </a:ext>
                </a:extLst>
              </p:cNvPr>
              <p:cNvGrpSpPr/>
              <p:nvPr/>
            </p:nvGrpSpPr>
            <p:grpSpPr>
              <a:xfrm>
                <a:off x="4857746" y="546279"/>
                <a:ext cx="1503654" cy="839829"/>
                <a:chOff x="1594110" y="491495"/>
                <a:chExt cx="1503654" cy="839829"/>
              </a:xfrm>
            </p:grpSpPr>
            <p:grpSp>
              <p:nvGrpSpPr>
                <p:cNvPr id="1213" name="Group 1212">
                  <a:extLst>
                    <a:ext uri="{FF2B5EF4-FFF2-40B4-BE49-F238E27FC236}">
                      <a16:creationId xmlns:a16="http://schemas.microsoft.com/office/drawing/2014/main" id="{F33E1A8E-9980-9B4A-3691-9ECBDA9EE840}"/>
                    </a:ext>
                  </a:extLst>
                </p:cNvPr>
                <p:cNvGrpSpPr/>
                <p:nvPr/>
              </p:nvGrpSpPr>
              <p:grpSpPr>
                <a:xfrm>
                  <a:off x="1594110" y="491495"/>
                  <a:ext cx="1503654" cy="839829"/>
                  <a:chOff x="1664727" y="500550"/>
                  <a:chExt cx="1414371" cy="684881"/>
                </a:xfrm>
              </p:grpSpPr>
              <p:grpSp>
                <p:nvGrpSpPr>
                  <p:cNvPr id="1215" name="Group 1214">
                    <a:extLst>
                      <a:ext uri="{FF2B5EF4-FFF2-40B4-BE49-F238E27FC236}">
                        <a16:creationId xmlns:a16="http://schemas.microsoft.com/office/drawing/2014/main" id="{627F1E8D-7888-5AB5-1643-F3578627ABA5}"/>
                      </a:ext>
                    </a:extLst>
                  </p:cNvPr>
                  <p:cNvGrpSpPr/>
                  <p:nvPr/>
                </p:nvGrpSpPr>
                <p:grpSpPr>
                  <a:xfrm>
                    <a:off x="1694043" y="691015"/>
                    <a:ext cx="1385055" cy="489209"/>
                    <a:chOff x="1694043" y="691015"/>
                    <a:chExt cx="1385055" cy="489209"/>
                  </a:xfrm>
                </p:grpSpPr>
                <p:sp>
                  <p:nvSpPr>
                    <p:cNvPr id="1217" name="Rectangle: Single Corner Snipped 1216">
                      <a:extLst>
                        <a:ext uri="{FF2B5EF4-FFF2-40B4-BE49-F238E27FC236}">
                          <a16:creationId xmlns:a16="http://schemas.microsoft.com/office/drawing/2014/main" id="{B6E5D47E-0473-C786-012C-4615B4D9CE96}"/>
                        </a:ext>
                      </a:extLst>
                    </p:cNvPr>
                    <p:cNvSpPr/>
                    <p:nvPr/>
                  </p:nvSpPr>
                  <p:spPr>
                    <a:xfrm>
                      <a:off x="1707502" y="691015"/>
                      <a:ext cx="1371596" cy="489209"/>
                    </a:xfrm>
                    <a:prstGeom prst="snip1Rect">
                      <a:avLst>
                        <a:gd name="adj" fmla="val 33833"/>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8" name="Rectangle 1217">
                      <a:extLst>
                        <a:ext uri="{FF2B5EF4-FFF2-40B4-BE49-F238E27FC236}">
                          <a16:creationId xmlns:a16="http://schemas.microsoft.com/office/drawing/2014/main" id="{9CB0C090-240D-C6B1-7ADC-1497B788BDD2}"/>
                        </a:ext>
                      </a:extLst>
                    </p:cNvPr>
                    <p:cNvSpPr/>
                    <p:nvPr/>
                  </p:nvSpPr>
                  <p:spPr>
                    <a:xfrm>
                      <a:off x="1694043" y="691015"/>
                      <a:ext cx="216397" cy="4892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16" name="TextBox 1215">
                    <a:extLst>
                      <a:ext uri="{FF2B5EF4-FFF2-40B4-BE49-F238E27FC236}">
                        <a16:creationId xmlns:a16="http://schemas.microsoft.com/office/drawing/2014/main" id="{E41096E9-D38E-4959-EFF8-87EE63BE662D}"/>
                      </a:ext>
                    </a:extLst>
                  </p:cNvPr>
                  <p:cNvSpPr txBox="1"/>
                  <p:nvPr/>
                </p:nvSpPr>
                <p:spPr>
                  <a:xfrm rot="16200000">
                    <a:off x="1459800" y="705477"/>
                    <a:ext cx="684881" cy="275027"/>
                  </a:xfrm>
                  <a:prstGeom prst="rect">
                    <a:avLst/>
                  </a:prstGeom>
                  <a:noFill/>
                </p:spPr>
                <p:txBody>
                  <a:bodyPr wrap="square" rtlCol="0">
                    <a:spAutoFit/>
                  </a:bodyPr>
                  <a:lstStyle/>
                  <a:p>
                    <a:r>
                      <a:rPr lang="en-IN" sz="1300" b="1" dirty="0"/>
                      <a:t>STEP 3</a:t>
                    </a:r>
                  </a:p>
                </p:txBody>
              </p:sp>
            </p:grpSp>
            <p:sp>
              <p:nvSpPr>
                <p:cNvPr id="1214" name="TextBox 1213">
                  <a:extLst>
                    <a:ext uri="{FF2B5EF4-FFF2-40B4-BE49-F238E27FC236}">
                      <a16:creationId xmlns:a16="http://schemas.microsoft.com/office/drawing/2014/main" id="{7AB0D13F-759C-9F28-63AA-E0DC5618DD14}"/>
                    </a:ext>
                  </a:extLst>
                </p:cNvPr>
                <p:cNvSpPr txBox="1"/>
                <p:nvPr/>
              </p:nvSpPr>
              <p:spPr>
                <a:xfrm>
                  <a:off x="1869643" y="750515"/>
                  <a:ext cx="1200485" cy="553998"/>
                </a:xfrm>
                <a:prstGeom prst="rect">
                  <a:avLst/>
                </a:prstGeom>
                <a:noFill/>
              </p:spPr>
              <p:txBody>
                <a:bodyPr wrap="square">
                  <a:spAutoFit/>
                </a:bodyPr>
                <a:lstStyle/>
                <a:p>
                  <a:r>
                    <a:rPr lang="en-US" sz="1000" b="0" i="1" dirty="0">
                      <a:effectLst/>
                    </a:rPr>
                    <a:t>Prioritized risk mitigation strategy formulation</a:t>
                  </a:r>
                  <a:endParaRPr lang="en-IN" sz="1000" i="1" dirty="0"/>
                </a:p>
              </p:txBody>
            </p:sp>
          </p:grpSp>
          <p:grpSp>
            <p:nvGrpSpPr>
              <p:cNvPr id="1219" name="Group 1218">
                <a:extLst>
                  <a:ext uri="{FF2B5EF4-FFF2-40B4-BE49-F238E27FC236}">
                    <a16:creationId xmlns:a16="http://schemas.microsoft.com/office/drawing/2014/main" id="{AA8AB3F7-4B7B-49AE-96F8-5145BE0F25A0}"/>
                  </a:ext>
                </a:extLst>
              </p:cNvPr>
              <p:cNvGrpSpPr/>
              <p:nvPr/>
            </p:nvGrpSpPr>
            <p:grpSpPr>
              <a:xfrm>
                <a:off x="6507917" y="546279"/>
                <a:ext cx="1575197" cy="839829"/>
                <a:chOff x="1594110" y="491495"/>
                <a:chExt cx="1575197" cy="839829"/>
              </a:xfrm>
            </p:grpSpPr>
            <p:grpSp>
              <p:nvGrpSpPr>
                <p:cNvPr id="1220" name="Group 1219">
                  <a:extLst>
                    <a:ext uri="{FF2B5EF4-FFF2-40B4-BE49-F238E27FC236}">
                      <a16:creationId xmlns:a16="http://schemas.microsoft.com/office/drawing/2014/main" id="{7C483178-84FD-237E-750D-897326F9EA7F}"/>
                    </a:ext>
                  </a:extLst>
                </p:cNvPr>
                <p:cNvGrpSpPr/>
                <p:nvPr/>
              </p:nvGrpSpPr>
              <p:grpSpPr>
                <a:xfrm>
                  <a:off x="1594110" y="491495"/>
                  <a:ext cx="1503654" cy="839829"/>
                  <a:chOff x="1664727" y="500550"/>
                  <a:chExt cx="1414371" cy="684881"/>
                </a:xfrm>
              </p:grpSpPr>
              <p:grpSp>
                <p:nvGrpSpPr>
                  <p:cNvPr id="1222" name="Group 1221">
                    <a:extLst>
                      <a:ext uri="{FF2B5EF4-FFF2-40B4-BE49-F238E27FC236}">
                        <a16:creationId xmlns:a16="http://schemas.microsoft.com/office/drawing/2014/main" id="{8DED3E36-B879-EFE2-4228-2FF8EFD4F2CD}"/>
                      </a:ext>
                    </a:extLst>
                  </p:cNvPr>
                  <p:cNvGrpSpPr/>
                  <p:nvPr/>
                </p:nvGrpSpPr>
                <p:grpSpPr>
                  <a:xfrm>
                    <a:off x="1694043" y="691015"/>
                    <a:ext cx="1385055" cy="489209"/>
                    <a:chOff x="1694043" y="691015"/>
                    <a:chExt cx="1385055" cy="489209"/>
                  </a:xfrm>
                </p:grpSpPr>
                <p:sp>
                  <p:nvSpPr>
                    <p:cNvPr id="1224" name="Rectangle: Single Corner Snipped 1223">
                      <a:extLst>
                        <a:ext uri="{FF2B5EF4-FFF2-40B4-BE49-F238E27FC236}">
                          <a16:creationId xmlns:a16="http://schemas.microsoft.com/office/drawing/2014/main" id="{54841CF4-53CF-5397-5F56-8B96AC013C25}"/>
                        </a:ext>
                      </a:extLst>
                    </p:cNvPr>
                    <p:cNvSpPr/>
                    <p:nvPr/>
                  </p:nvSpPr>
                  <p:spPr>
                    <a:xfrm>
                      <a:off x="1707502" y="691015"/>
                      <a:ext cx="1371596" cy="489209"/>
                    </a:xfrm>
                    <a:prstGeom prst="snip1Rect">
                      <a:avLst>
                        <a:gd name="adj" fmla="val 33833"/>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25" name="Rectangle 1224">
                      <a:extLst>
                        <a:ext uri="{FF2B5EF4-FFF2-40B4-BE49-F238E27FC236}">
                          <a16:creationId xmlns:a16="http://schemas.microsoft.com/office/drawing/2014/main" id="{C861D62D-7FAE-C24E-98C5-CCAD54F3B4E9}"/>
                        </a:ext>
                      </a:extLst>
                    </p:cNvPr>
                    <p:cNvSpPr/>
                    <p:nvPr/>
                  </p:nvSpPr>
                  <p:spPr>
                    <a:xfrm>
                      <a:off x="1694043" y="691015"/>
                      <a:ext cx="216397" cy="4892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23" name="TextBox 1222">
                    <a:extLst>
                      <a:ext uri="{FF2B5EF4-FFF2-40B4-BE49-F238E27FC236}">
                        <a16:creationId xmlns:a16="http://schemas.microsoft.com/office/drawing/2014/main" id="{74BA95D1-66E7-E0DD-BF1F-E9C0B2CD0AA9}"/>
                      </a:ext>
                    </a:extLst>
                  </p:cNvPr>
                  <p:cNvSpPr txBox="1"/>
                  <p:nvPr/>
                </p:nvSpPr>
                <p:spPr>
                  <a:xfrm rot="16200000">
                    <a:off x="1459800" y="705477"/>
                    <a:ext cx="684881" cy="275027"/>
                  </a:xfrm>
                  <a:prstGeom prst="rect">
                    <a:avLst/>
                  </a:prstGeom>
                  <a:noFill/>
                </p:spPr>
                <p:txBody>
                  <a:bodyPr wrap="square" rtlCol="0">
                    <a:spAutoFit/>
                  </a:bodyPr>
                  <a:lstStyle/>
                  <a:p>
                    <a:r>
                      <a:rPr lang="en-IN" sz="1300" b="1" dirty="0"/>
                      <a:t>STEP 4</a:t>
                    </a:r>
                  </a:p>
                </p:txBody>
              </p:sp>
            </p:grpSp>
            <p:sp>
              <p:nvSpPr>
                <p:cNvPr id="1221" name="TextBox 1220">
                  <a:extLst>
                    <a:ext uri="{FF2B5EF4-FFF2-40B4-BE49-F238E27FC236}">
                      <a16:creationId xmlns:a16="http://schemas.microsoft.com/office/drawing/2014/main" id="{FA20F09D-88A0-3081-17DE-D4A0CDCAEF41}"/>
                    </a:ext>
                  </a:extLst>
                </p:cNvPr>
                <p:cNvSpPr txBox="1"/>
                <p:nvPr/>
              </p:nvSpPr>
              <p:spPr>
                <a:xfrm>
                  <a:off x="1869643" y="750515"/>
                  <a:ext cx="1299664" cy="553998"/>
                </a:xfrm>
                <a:prstGeom prst="rect">
                  <a:avLst/>
                </a:prstGeom>
                <a:noFill/>
              </p:spPr>
              <p:txBody>
                <a:bodyPr wrap="square">
                  <a:spAutoFit/>
                </a:bodyPr>
                <a:lstStyle/>
                <a:p>
                  <a:r>
                    <a:rPr lang="en-US" sz="1000" b="0" i="1" dirty="0">
                      <a:effectLst/>
                    </a:rPr>
                    <a:t>Implementing strategy and monitoring progress</a:t>
                  </a:r>
                  <a:endParaRPr lang="en-IN" sz="1000" i="1" dirty="0"/>
                </a:p>
              </p:txBody>
            </p:sp>
          </p:grpSp>
        </p:grpSp>
      </p:grpSp>
      <p:grpSp>
        <p:nvGrpSpPr>
          <p:cNvPr id="1234" name="Group 1233">
            <a:extLst>
              <a:ext uri="{FF2B5EF4-FFF2-40B4-BE49-F238E27FC236}">
                <a16:creationId xmlns:a16="http://schemas.microsoft.com/office/drawing/2014/main" id="{80914937-6A31-1A60-D6CE-DC13FF5415D3}"/>
              </a:ext>
            </a:extLst>
          </p:cNvPr>
          <p:cNvGrpSpPr/>
          <p:nvPr/>
        </p:nvGrpSpPr>
        <p:grpSpPr>
          <a:xfrm>
            <a:off x="106872" y="1366771"/>
            <a:ext cx="7984739" cy="338554"/>
            <a:chOff x="135360" y="1480347"/>
            <a:chExt cx="7984739" cy="338554"/>
          </a:xfrm>
        </p:grpSpPr>
        <p:grpSp>
          <p:nvGrpSpPr>
            <p:cNvPr id="1228" name="Group 1227">
              <a:extLst>
                <a:ext uri="{FF2B5EF4-FFF2-40B4-BE49-F238E27FC236}">
                  <a16:creationId xmlns:a16="http://schemas.microsoft.com/office/drawing/2014/main" id="{18FB8BA7-198E-3721-5735-EAED135E70A1}"/>
                </a:ext>
              </a:extLst>
            </p:cNvPr>
            <p:cNvGrpSpPr/>
            <p:nvPr/>
          </p:nvGrpSpPr>
          <p:grpSpPr>
            <a:xfrm>
              <a:off x="135360" y="1480347"/>
              <a:ext cx="3866641" cy="338554"/>
              <a:chOff x="135360" y="1483831"/>
              <a:chExt cx="3866641" cy="338554"/>
            </a:xfrm>
          </p:grpSpPr>
          <p:sp>
            <p:nvSpPr>
              <p:cNvPr id="7" name="TextBox 6">
                <a:extLst>
                  <a:ext uri="{FF2B5EF4-FFF2-40B4-BE49-F238E27FC236}">
                    <a16:creationId xmlns:a16="http://schemas.microsoft.com/office/drawing/2014/main" id="{C23D0D10-0811-387C-6C01-31A0A5D4C201}"/>
                  </a:ext>
                </a:extLst>
              </p:cNvPr>
              <p:cNvSpPr txBox="1"/>
              <p:nvPr/>
            </p:nvSpPr>
            <p:spPr>
              <a:xfrm>
                <a:off x="135360" y="1483831"/>
                <a:ext cx="648000" cy="338554"/>
              </a:xfrm>
              <a:prstGeom prst="rect">
                <a:avLst/>
              </a:prstGeom>
              <a:noFill/>
              <a:effectLst/>
            </p:spPr>
            <p:txBody>
              <a:bodyPr wrap="square" rtlCol="0">
                <a:spAutoFit/>
              </a:bodyPr>
              <a:lstStyle/>
              <a:p>
                <a:r>
                  <a:rPr lang="en-IN" sz="1600" b="1" dirty="0">
                    <a:solidFill>
                      <a:srgbClr val="CC3300"/>
                    </a:solidFill>
                  </a:rPr>
                  <a:t>RISK</a:t>
                </a:r>
              </a:p>
            </p:txBody>
          </p:sp>
          <p:sp>
            <p:nvSpPr>
              <p:cNvPr id="8" name="TextBox 7">
                <a:extLst>
                  <a:ext uri="{FF2B5EF4-FFF2-40B4-BE49-F238E27FC236}">
                    <a16:creationId xmlns:a16="http://schemas.microsoft.com/office/drawing/2014/main" id="{AEE744B4-9404-BBB9-11D2-399C0E642EBF}"/>
                  </a:ext>
                </a:extLst>
              </p:cNvPr>
              <p:cNvSpPr txBox="1"/>
              <p:nvPr/>
            </p:nvSpPr>
            <p:spPr>
              <a:xfrm>
                <a:off x="2702337" y="1483831"/>
                <a:ext cx="1299664" cy="338554"/>
              </a:xfrm>
              <a:prstGeom prst="rect">
                <a:avLst/>
              </a:prstGeom>
              <a:noFill/>
              <a:effectLst/>
            </p:spPr>
            <p:txBody>
              <a:bodyPr wrap="square" rtlCol="0">
                <a:spAutoFit/>
              </a:bodyPr>
              <a:lstStyle/>
              <a:p>
                <a:r>
                  <a:rPr lang="en-IN" sz="1600" b="1" dirty="0">
                    <a:solidFill>
                      <a:srgbClr val="006666"/>
                    </a:solidFill>
                  </a:rPr>
                  <a:t>MITIGATION</a:t>
                </a:r>
              </a:p>
            </p:txBody>
          </p:sp>
          <p:sp>
            <p:nvSpPr>
              <p:cNvPr id="1227" name="Rectangle 1226">
                <a:extLst>
                  <a:ext uri="{FF2B5EF4-FFF2-40B4-BE49-F238E27FC236}">
                    <a16:creationId xmlns:a16="http://schemas.microsoft.com/office/drawing/2014/main" id="{9BA4CF4D-8742-E247-5EFD-E80AC5093426}"/>
                  </a:ext>
                </a:extLst>
              </p:cNvPr>
              <p:cNvSpPr/>
              <p:nvPr/>
            </p:nvSpPr>
            <p:spPr>
              <a:xfrm>
                <a:off x="840233" y="1564234"/>
                <a:ext cx="1834602" cy="177749"/>
              </a:xfrm>
              <a:prstGeom prst="rect">
                <a:avLst/>
              </a:prstGeom>
              <a:gradFill flip="none" rotWithShape="1">
                <a:gsLst>
                  <a:gs pos="50000">
                    <a:schemeClr val="bg1">
                      <a:lumMod val="95000"/>
                    </a:schemeClr>
                  </a:gs>
                  <a:gs pos="0">
                    <a:srgbClr val="00B050">
                      <a:alpha val="20000"/>
                      <a:lumMod val="50000"/>
                      <a:lumOff val="50000"/>
                    </a:srgbClr>
                  </a:gs>
                  <a:gs pos="100000">
                    <a:srgbClr val="FF00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29" name="Group 1228">
              <a:extLst>
                <a:ext uri="{FF2B5EF4-FFF2-40B4-BE49-F238E27FC236}">
                  <a16:creationId xmlns:a16="http://schemas.microsoft.com/office/drawing/2014/main" id="{08D5BC56-8F27-B431-A109-820FE79F70C4}"/>
                </a:ext>
              </a:extLst>
            </p:cNvPr>
            <p:cNvGrpSpPr/>
            <p:nvPr/>
          </p:nvGrpSpPr>
          <p:grpSpPr>
            <a:xfrm>
              <a:off x="4253458" y="1480347"/>
              <a:ext cx="3866641" cy="338554"/>
              <a:chOff x="135360" y="1483831"/>
              <a:chExt cx="3866641" cy="338554"/>
            </a:xfrm>
          </p:grpSpPr>
          <p:sp>
            <p:nvSpPr>
              <p:cNvPr id="1230" name="TextBox 1229">
                <a:extLst>
                  <a:ext uri="{FF2B5EF4-FFF2-40B4-BE49-F238E27FC236}">
                    <a16:creationId xmlns:a16="http://schemas.microsoft.com/office/drawing/2014/main" id="{331C9CC3-1041-7252-D5BE-75703643F13D}"/>
                  </a:ext>
                </a:extLst>
              </p:cNvPr>
              <p:cNvSpPr txBox="1"/>
              <p:nvPr/>
            </p:nvSpPr>
            <p:spPr>
              <a:xfrm>
                <a:off x="135360" y="1483831"/>
                <a:ext cx="648000" cy="338554"/>
              </a:xfrm>
              <a:prstGeom prst="rect">
                <a:avLst/>
              </a:prstGeom>
              <a:noFill/>
              <a:effectLst/>
            </p:spPr>
            <p:txBody>
              <a:bodyPr wrap="square" rtlCol="0">
                <a:spAutoFit/>
              </a:bodyPr>
              <a:lstStyle/>
              <a:p>
                <a:r>
                  <a:rPr lang="en-IN" sz="1600" b="1" dirty="0">
                    <a:solidFill>
                      <a:srgbClr val="CC3300"/>
                    </a:solidFill>
                  </a:rPr>
                  <a:t>RISK</a:t>
                </a:r>
              </a:p>
            </p:txBody>
          </p:sp>
          <p:sp>
            <p:nvSpPr>
              <p:cNvPr id="1231" name="TextBox 1230">
                <a:extLst>
                  <a:ext uri="{FF2B5EF4-FFF2-40B4-BE49-F238E27FC236}">
                    <a16:creationId xmlns:a16="http://schemas.microsoft.com/office/drawing/2014/main" id="{BBAEEAE8-1DFE-CEB1-9CD1-295FDFCD4CED}"/>
                  </a:ext>
                </a:extLst>
              </p:cNvPr>
              <p:cNvSpPr txBox="1"/>
              <p:nvPr/>
            </p:nvSpPr>
            <p:spPr>
              <a:xfrm>
                <a:off x="2702337" y="1483831"/>
                <a:ext cx="1299664" cy="338554"/>
              </a:xfrm>
              <a:prstGeom prst="rect">
                <a:avLst/>
              </a:prstGeom>
              <a:noFill/>
              <a:effectLst/>
            </p:spPr>
            <p:txBody>
              <a:bodyPr wrap="square" rtlCol="0">
                <a:spAutoFit/>
              </a:bodyPr>
              <a:lstStyle/>
              <a:p>
                <a:r>
                  <a:rPr lang="en-IN" sz="1600" b="1" dirty="0">
                    <a:solidFill>
                      <a:srgbClr val="006666"/>
                    </a:solidFill>
                  </a:rPr>
                  <a:t>MITIGATION</a:t>
                </a:r>
              </a:p>
            </p:txBody>
          </p:sp>
          <p:sp>
            <p:nvSpPr>
              <p:cNvPr id="1232" name="Rectangle 1231">
                <a:extLst>
                  <a:ext uri="{FF2B5EF4-FFF2-40B4-BE49-F238E27FC236}">
                    <a16:creationId xmlns:a16="http://schemas.microsoft.com/office/drawing/2014/main" id="{66FC2ACD-3F6F-8C8E-F45C-0267FA8D67DB}"/>
                  </a:ext>
                </a:extLst>
              </p:cNvPr>
              <p:cNvSpPr/>
              <p:nvPr/>
            </p:nvSpPr>
            <p:spPr>
              <a:xfrm>
                <a:off x="840233" y="1564234"/>
                <a:ext cx="1834602" cy="177749"/>
              </a:xfrm>
              <a:prstGeom prst="rect">
                <a:avLst/>
              </a:prstGeom>
              <a:gradFill flip="none" rotWithShape="1">
                <a:gsLst>
                  <a:gs pos="50000">
                    <a:schemeClr val="bg1">
                      <a:lumMod val="95000"/>
                    </a:schemeClr>
                  </a:gs>
                  <a:gs pos="0">
                    <a:srgbClr val="00B050">
                      <a:alpha val="20000"/>
                      <a:lumMod val="50000"/>
                      <a:lumOff val="50000"/>
                    </a:srgbClr>
                  </a:gs>
                  <a:gs pos="100000">
                    <a:srgbClr val="FF00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1269" name="Group 1268">
            <a:extLst>
              <a:ext uri="{FF2B5EF4-FFF2-40B4-BE49-F238E27FC236}">
                <a16:creationId xmlns:a16="http://schemas.microsoft.com/office/drawing/2014/main" id="{9BA580DF-6805-1BAA-C1CA-D00765880885}"/>
              </a:ext>
            </a:extLst>
          </p:cNvPr>
          <p:cNvGrpSpPr/>
          <p:nvPr/>
        </p:nvGrpSpPr>
        <p:grpSpPr>
          <a:xfrm>
            <a:off x="8507467" y="712550"/>
            <a:ext cx="1594724"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270" name="Rectangle: Rounded Corners 1269">
              <a:extLst>
                <a:ext uri="{FF2B5EF4-FFF2-40B4-BE49-F238E27FC236}">
                  <a16:creationId xmlns:a16="http://schemas.microsoft.com/office/drawing/2014/main" id="{F8F02200-B60F-07E8-A3AD-9517723FBA21}"/>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271" name="TextBox 1270">
              <a:extLst>
                <a:ext uri="{FF2B5EF4-FFF2-40B4-BE49-F238E27FC236}">
                  <a16:creationId xmlns:a16="http://schemas.microsoft.com/office/drawing/2014/main" id="{F0A7F779-D786-92BC-50CD-032BCAC695EB}"/>
                </a:ext>
              </a:extLst>
            </p:cNvPr>
            <p:cNvSpPr txBox="1"/>
            <p:nvPr/>
          </p:nvSpPr>
          <p:spPr>
            <a:xfrm>
              <a:off x="989045" y="2089241"/>
              <a:ext cx="975069" cy="313688"/>
            </a:xfrm>
            <a:prstGeom prst="homePlate">
              <a:avLst/>
            </a:prstGeom>
            <a:grpFill/>
          </p:spPr>
          <p:txBody>
            <a:bodyPr wrap="square" rtlCol="0">
              <a:spAutoFit/>
            </a:bodyPr>
            <a:lstStyle/>
            <a:p>
              <a:pPr algn="ctr"/>
              <a:r>
                <a:rPr lang="en-IN" sz="1400" b="1" dirty="0">
                  <a:solidFill>
                    <a:schemeClr val="bg1"/>
                  </a:solidFill>
                </a:rPr>
                <a:t>Future Roadmap</a:t>
              </a:r>
            </a:p>
          </p:txBody>
        </p:sp>
      </p:grpSp>
      <p:grpSp>
        <p:nvGrpSpPr>
          <p:cNvPr id="1286" name="Group 1285">
            <a:extLst>
              <a:ext uri="{FF2B5EF4-FFF2-40B4-BE49-F238E27FC236}">
                <a16:creationId xmlns:a16="http://schemas.microsoft.com/office/drawing/2014/main" id="{B627F37F-053B-75BB-C47D-443DF4570F81}"/>
              </a:ext>
            </a:extLst>
          </p:cNvPr>
          <p:cNvGrpSpPr/>
          <p:nvPr/>
        </p:nvGrpSpPr>
        <p:grpSpPr>
          <a:xfrm>
            <a:off x="9572267" y="2799364"/>
            <a:ext cx="1325888" cy="935696"/>
            <a:chOff x="8555061" y="2776390"/>
            <a:chExt cx="1325888" cy="935696"/>
          </a:xfrm>
        </p:grpSpPr>
        <p:sp>
          <p:nvSpPr>
            <p:cNvPr id="1277" name="Oval 1276">
              <a:extLst>
                <a:ext uri="{FF2B5EF4-FFF2-40B4-BE49-F238E27FC236}">
                  <a16:creationId xmlns:a16="http://schemas.microsoft.com/office/drawing/2014/main" id="{DDA4B0F8-12A9-0035-9BFA-2A47D19F69A3}"/>
                </a:ext>
              </a:extLst>
            </p:cNvPr>
            <p:cNvSpPr/>
            <p:nvPr/>
          </p:nvSpPr>
          <p:spPr>
            <a:xfrm>
              <a:off x="8555061" y="3568086"/>
              <a:ext cx="144000" cy="144000"/>
            </a:xfrm>
            <a:prstGeom prst="ellipse">
              <a:avLst/>
            </a:prstGeom>
            <a:solidFill>
              <a:srgbClr val="9AB9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282" name="Straight Connector 1281">
              <a:extLst>
                <a:ext uri="{FF2B5EF4-FFF2-40B4-BE49-F238E27FC236}">
                  <a16:creationId xmlns:a16="http://schemas.microsoft.com/office/drawing/2014/main" id="{4065505C-7109-7443-BEC9-30096B770D54}"/>
                </a:ext>
              </a:extLst>
            </p:cNvPr>
            <p:cNvCxnSpPr>
              <a:cxnSpLocks/>
            </p:cNvCxnSpPr>
            <p:nvPr/>
          </p:nvCxnSpPr>
          <p:spPr>
            <a:xfrm flipH="1">
              <a:off x="8617730" y="2876169"/>
              <a:ext cx="9331" cy="718571"/>
            </a:xfrm>
            <a:prstGeom prst="line">
              <a:avLst/>
            </a:prstGeom>
            <a:ln w="38100">
              <a:solidFill>
                <a:srgbClr val="9AB9D6"/>
              </a:solidFill>
            </a:ln>
          </p:spPr>
          <p:style>
            <a:lnRef idx="1">
              <a:schemeClr val="accent1"/>
            </a:lnRef>
            <a:fillRef idx="0">
              <a:schemeClr val="accent1"/>
            </a:fillRef>
            <a:effectRef idx="0">
              <a:schemeClr val="accent1"/>
            </a:effectRef>
            <a:fontRef idx="minor">
              <a:schemeClr val="tx1"/>
            </a:fontRef>
          </p:style>
        </p:cxnSp>
        <p:sp>
          <p:nvSpPr>
            <p:cNvPr id="1285" name="Rectangle 1284">
              <a:extLst>
                <a:ext uri="{FF2B5EF4-FFF2-40B4-BE49-F238E27FC236}">
                  <a16:creationId xmlns:a16="http://schemas.microsoft.com/office/drawing/2014/main" id="{B9B18983-AD09-5447-73E5-C253B278CDAF}"/>
                </a:ext>
              </a:extLst>
            </p:cNvPr>
            <p:cNvSpPr/>
            <p:nvPr/>
          </p:nvSpPr>
          <p:spPr>
            <a:xfrm>
              <a:off x="8627060" y="2776390"/>
              <a:ext cx="1253889" cy="309230"/>
            </a:xfrm>
            <a:prstGeom prst="rect">
              <a:avLst/>
            </a:prstGeom>
            <a:noFill/>
            <a:ln w="38100">
              <a:solidFill>
                <a:srgbClr val="9A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grpSp>
      <p:grpSp>
        <p:nvGrpSpPr>
          <p:cNvPr id="1304" name="Group 1303">
            <a:extLst>
              <a:ext uri="{FF2B5EF4-FFF2-40B4-BE49-F238E27FC236}">
                <a16:creationId xmlns:a16="http://schemas.microsoft.com/office/drawing/2014/main" id="{4495E39D-1176-BB18-F704-4CC28DA49C6B}"/>
              </a:ext>
            </a:extLst>
          </p:cNvPr>
          <p:cNvGrpSpPr/>
          <p:nvPr/>
        </p:nvGrpSpPr>
        <p:grpSpPr>
          <a:xfrm>
            <a:off x="8346091" y="4271605"/>
            <a:ext cx="1189102" cy="880401"/>
            <a:chOff x="7509959" y="2831685"/>
            <a:chExt cx="1189102" cy="880401"/>
          </a:xfrm>
        </p:grpSpPr>
        <p:sp>
          <p:nvSpPr>
            <p:cNvPr id="1305" name="Oval 1304">
              <a:extLst>
                <a:ext uri="{FF2B5EF4-FFF2-40B4-BE49-F238E27FC236}">
                  <a16:creationId xmlns:a16="http://schemas.microsoft.com/office/drawing/2014/main" id="{9D08494C-371F-8734-630C-3F8ACFD9B51B}"/>
                </a:ext>
              </a:extLst>
            </p:cNvPr>
            <p:cNvSpPr/>
            <p:nvPr/>
          </p:nvSpPr>
          <p:spPr>
            <a:xfrm>
              <a:off x="8555061" y="3568086"/>
              <a:ext cx="144000" cy="144000"/>
            </a:xfrm>
            <a:prstGeom prst="ellipse">
              <a:avLst/>
            </a:prstGeom>
            <a:solidFill>
              <a:srgbClr val="9AB9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306" name="Straight Connector 1305">
              <a:extLst>
                <a:ext uri="{FF2B5EF4-FFF2-40B4-BE49-F238E27FC236}">
                  <a16:creationId xmlns:a16="http://schemas.microsoft.com/office/drawing/2014/main" id="{487EE443-C0CF-09B6-6117-B3764000D435}"/>
                </a:ext>
              </a:extLst>
            </p:cNvPr>
            <p:cNvCxnSpPr>
              <a:cxnSpLocks/>
            </p:cNvCxnSpPr>
            <p:nvPr/>
          </p:nvCxnSpPr>
          <p:spPr>
            <a:xfrm flipH="1">
              <a:off x="8617730" y="2876169"/>
              <a:ext cx="9331" cy="718571"/>
            </a:xfrm>
            <a:prstGeom prst="line">
              <a:avLst/>
            </a:prstGeom>
            <a:ln w="38100">
              <a:solidFill>
                <a:srgbClr val="9AB9D6"/>
              </a:solidFill>
            </a:ln>
          </p:spPr>
          <p:style>
            <a:lnRef idx="1">
              <a:schemeClr val="accent1"/>
            </a:lnRef>
            <a:fillRef idx="0">
              <a:schemeClr val="accent1"/>
            </a:fillRef>
            <a:effectRef idx="0">
              <a:schemeClr val="accent1"/>
            </a:effectRef>
            <a:fontRef idx="minor">
              <a:schemeClr val="tx1"/>
            </a:fontRef>
          </p:style>
        </p:cxnSp>
        <p:sp>
          <p:nvSpPr>
            <p:cNvPr id="1307" name="Rectangle 1306">
              <a:extLst>
                <a:ext uri="{FF2B5EF4-FFF2-40B4-BE49-F238E27FC236}">
                  <a16:creationId xmlns:a16="http://schemas.microsoft.com/office/drawing/2014/main" id="{8EBDB09E-8341-62D9-F036-BEFA4EC3851E}"/>
                </a:ext>
              </a:extLst>
            </p:cNvPr>
            <p:cNvSpPr/>
            <p:nvPr/>
          </p:nvSpPr>
          <p:spPr>
            <a:xfrm>
              <a:off x="7509959" y="2831685"/>
              <a:ext cx="1118229" cy="387981"/>
            </a:xfrm>
            <a:prstGeom prst="rect">
              <a:avLst/>
            </a:prstGeom>
            <a:noFill/>
            <a:ln w="38100">
              <a:solidFill>
                <a:srgbClr val="9A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grpSp>
      <p:sp>
        <p:nvSpPr>
          <p:cNvPr id="1321" name="TextBox 1320">
            <a:extLst>
              <a:ext uri="{FF2B5EF4-FFF2-40B4-BE49-F238E27FC236}">
                <a16:creationId xmlns:a16="http://schemas.microsoft.com/office/drawing/2014/main" id="{5568CDED-50B5-206C-9B6D-94F3C4FC5445}"/>
              </a:ext>
            </a:extLst>
          </p:cNvPr>
          <p:cNvSpPr txBox="1"/>
          <p:nvPr/>
        </p:nvSpPr>
        <p:spPr>
          <a:xfrm>
            <a:off x="9587583" y="2743141"/>
            <a:ext cx="1368645" cy="400110"/>
          </a:xfrm>
          <a:prstGeom prst="rect">
            <a:avLst/>
          </a:prstGeom>
          <a:noFill/>
          <a:ln>
            <a:noFill/>
            <a:prstDash val="dash"/>
          </a:ln>
        </p:spPr>
        <p:txBody>
          <a:bodyPr wrap="square">
            <a:spAutoFit/>
          </a:bodyPr>
          <a:lstStyle/>
          <a:p>
            <a:pPr algn="ctr"/>
            <a:r>
              <a:rPr lang="en-IN" sz="1000" b="1" i="1" dirty="0"/>
              <a:t>New, seasonal and customisable flavours</a:t>
            </a:r>
          </a:p>
        </p:txBody>
      </p:sp>
      <p:grpSp>
        <p:nvGrpSpPr>
          <p:cNvPr id="1332" name="Group 1331">
            <a:extLst>
              <a:ext uri="{FF2B5EF4-FFF2-40B4-BE49-F238E27FC236}">
                <a16:creationId xmlns:a16="http://schemas.microsoft.com/office/drawing/2014/main" id="{FFDB9281-DEF3-F03D-7A10-E3174E320ECC}"/>
              </a:ext>
            </a:extLst>
          </p:cNvPr>
          <p:cNvGrpSpPr/>
          <p:nvPr/>
        </p:nvGrpSpPr>
        <p:grpSpPr>
          <a:xfrm>
            <a:off x="10325116" y="1033100"/>
            <a:ext cx="1556735" cy="997077"/>
            <a:chOff x="9889105" y="1315559"/>
            <a:chExt cx="1556735" cy="997077"/>
          </a:xfrm>
        </p:grpSpPr>
        <p:grpSp>
          <p:nvGrpSpPr>
            <p:cNvPr id="1308" name="Group 1307">
              <a:extLst>
                <a:ext uri="{FF2B5EF4-FFF2-40B4-BE49-F238E27FC236}">
                  <a16:creationId xmlns:a16="http://schemas.microsoft.com/office/drawing/2014/main" id="{5EE6FE3D-486D-857A-3A4F-518E8D52E949}"/>
                </a:ext>
              </a:extLst>
            </p:cNvPr>
            <p:cNvGrpSpPr/>
            <p:nvPr/>
          </p:nvGrpSpPr>
          <p:grpSpPr>
            <a:xfrm>
              <a:off x="10013646" y="1315559"/>
              <a:ext cx="1378527" cy="997077"/>
              <a:chOff x="7320534" y="2784598"/>
              <a:chExt cx="1378527" cy="927488"/>
            </a:xfrm>
          </p:grpSpPr>
          <p:sp>
            <p:nvSpPr>
              <p:cNvPr id="1309" name="Oval 1308">
                <a:extLst>
                  <a:ext uri="{FF2B5EF4-FFF2-40B4-BE49-F238E27FC236}">
                    <a16:creationId xmlns:a16="http://schemas.microsoft.com/office/drawing/2014/main" id="{B7F50554-5AE4-5E2B-9DB7-730522D4EA0E}"/>
                  </a:ext>
                </a:extLst>
              </p:cNvPr>
              <p:cNvSpPr/>
              <p:nvPr/>
            </p:nvSpPr>
            <p:spPr>
              <a:xfrm>
                <a:off x="8555061" y="3568086"/>
                <a:ext cx="144000" cy="144000"/>
              </a:xfrm>
              <a:prstGeom prst="ellipse">
                <a:avLst/>
              </a:prstGeom>
              <a:solidFill>
                <a:srgbClr val="9AB9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310" name="Straight Connector 1309">
                <a:extLst>
                  <a:ext uri="{FF2B5EF4-FFF2-40B4-BE49-F238E27FC236}">
                    <a16:creationId xmlns:a16="http://schemas.microsoft.com/office/drawing/2014/main" id="{6D6A13C8-97AE-5DF4-5C8C-7E2F2845B0C5}"/>
                  </a:ext>
                </a:extLst>
              </p:cNvPr>
              <p:cNvCxnSpPr>
                <a:cxnSpLocks/>
              </p:cNvCxnSpPr>
              <p:nvPr/>
            </p:nvCxnSpPr>
            <p:spPr>
              <a:xfrm flipH="1">
                <a:off x="8617730" y="2876169"/>
                <a:ext cx="9331" cy="718571"/>
              </a:xfrm>
              <a:prstGeom prst="line">
                <a:avLst/>
              </a:prstGeom>
              <a:ln w="38100">
                <a:solidFill>
                  <a:srgbClr val="9AB9D6"/>
                </a:solidFill>
              </a:ln>
            </p:spPr>
            <p:style>
              <a:lnRef idx="1">
                <a:schemeClr val="accent1"/>
              </a:lnRef>
              <a:fillRef idx="0">
                <a:schemeClr val="accent1"/>
              </a:fillRef>
              <a:effectRef idx="0">
                <a:schemeClr val="accent1"/>
              </a:effectRef>
              <a:fontRef idx="minor">
                <a:schemeClr val="tx1"/>
              </a:fontRef>
            </p:style>
          </p:cxnSp>
          <p:sp>
            <p:nvSpPr>
              <p:cNvPr id="1311" name="Rectangle 1310">
                <a:extLst>
                  <a:ext uri="{FF2B5EF4-FFF2-40B4-BE49-F238E27FC236}">
                    <a16:creationId xmlns:a16="http://schemas.microsoft.com/office/drawing/2014/main" id="{49D8FD8A-FFEA-4FE1-D286-64AA7B92B7D7}"/>
                  </a:ext>
                </a:extLst>
              </p:cNvPr>
              <p:cNvSpPr/>
              <p:nvPr/>
            </p:nvSpPr>
            <p:spPr>
              <a:xfrm>
                <a:off x="7320534" y="2784598"/>
                <a:ext cx="1307654" cy="395638"/>
              </a:xfrm>
              <a:prstGeom prst="rect">
                <a:avLst/>
              </a:prstGeom>
              <a:noFill/>
              <a:ln w="38100">
                <a:solidFill>
                  <a:srgbClr val="9A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dirty="0"/>
              </a:p>
            </p:txBody>
          </p:sp>
        </p:grpSp>
        <p:sp>
          <p:nvSpPr>
            <p:cNvPr id="1322" name="TextBox 1321">
              <a:extLst>
                <a:ext uri="{FF2B5EF4-FFF2-40B4-BE49-F238E27FC236}">
                  <a16:creationId xmlns:a16="http://schemas.microsoft.com/office/drawing/2014/main" id="{AB1F5FAC-703F-959C-0A68-EFAACDF3CE91}"/>
                </a:ext>
              </a:extLst>
            </p:cNvPr>
            <p:cNvSpPr txBox="1"/>
            <p:nvPr/>
          </p:nvSpPr>
          <p:spPr>
            <a:xfrm>
              <a:off x="9889105" y="1404855"/>
              <a:ext cx="1556735" cy="246221"/>
            </a:xfrm>
            <a:prstGeom prst="rect">
              <a:avLst/>
            </a:prstGeom>
            <a:noFill/>
            <a:ln>
              <a:noFill/>
              <a:prstDash val="dash"/>
            </a:ln>
          </p:spPr>
          <p:txBody>
            <a:bodyPr wrap="square">
              <a:spAutoFit/>
            </a:bodyPr>
            <a:lstStyle/>
            <a:p>
              <a:pPr algn="ctr"/>
              <a:r>
                <a:rPr lang="en-IN" sz="1000" b="1" i="1" dirty="0"/>
                <a:t>Collector Series</a:t>
              </a:r>
            </a:p>
          </p:txBody>
        </p:sp>
      </p:grpSp>
      <p:grpSp>
        <p:nvGrpSpPr>
          <p:cNvPr id="1333" name="Group 1332">
            <a:extLst>
              <a:ext uri="{FF2B5EF4-FFF2-40B4-BE49-F238E27FC236}">
                <a16:creationId xmlns:a16="http://schemas.microsoft.com/office/drawing/2014/main" id="{9DFAAFD4-0C22-249E-198E-4D61A4187863}"/>
              </a:ext>
            </a:extLst>
          </p:cNvPr>
          <p:cNvGrpSpPr/>
          <p:nvPr/>
        </p:nvGrpSpPr>
        <p:grpSpPr>
          <a:xfrm>
            <a:off x="10190906" y="4683734"/>
            <a:ext cx="1511939" cy="955075"/>
            <a:chOff x="10524178" y="5168193"/>
            <a:chExt cx="1511939" cy="955075"/>
          </a:xfrm>
        </p:grpSpPr>
        <p:grpSp>
          <p:nvGrpSpPr>
            <p:cNvPr id="1312" name="Group 1311">
              <a:extLst>
                <a:ext uri="{FF2B5EF4-FFF2-40B4-BE49-F238E27FC236}">
                  <a16:creationId xmlns:a16="http://schemas.microsoft.com/office/drawing/2014/main" id="{7463158B-E82D-4CE9-6AA5-97AC5E229C49}"/>
                </a:ext>
              </a:extLst>
            </p:cNvPr>
            <p:cNvGrpSpPr/>
            <p:nvPr/>
          </p:nvGrpSpPr>
          <p:grpSpPr>
            <a:xfrm>
              <a:off x="10524178" y="5187572"/>
              <a:ext cx="1440644" cy="935696"/>
              <a:chOff x="8555061" y="2776390"/>
              <a:chExt cx="1440644" cy="935696"/>
            </a:xfrm>
          </p:grpSpPr>
          <p:sp>
            <p:nvSpPr>
              <p:cNvPr id="1313" name="Oval 1312">
                <a:extLst>
                  <a:ext uri="{FF2B5EF4-FFF2-40B4-BE49-F238E27FC236}">
                    <a16:creationId xmlns:a16="http://schemas.microsoft.com/office/drawing/2014/main" id="{62A80F8D-0191-D8D6-2F81-1192B1770FD3}"/>
                  </a:ext>
                </a:extLst>
              </p:cNvPr>
              <p:cNvSpPr/>
              <p:nvPr/>
            </p:nvSpPr>
            <p:spPr>
              <a:xfrm>
                <a:off x="8555061" y="3568086"/>
                <a:ext cx="144000" cy="144000"/>
              </a:xfrm>
              <a:prstGeom prst="ellipse">
                <a:avLst/>
              </a:prstGeom>
              <a:solidFill>
                <a:srgbClr val="9AB9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cxnSp>
            <p:nvCxnSpPr>
              <p:cNvPr id="1314" name="Straight Connector 1313">
                <a:extLst>
                  <a:ext uri="{FF2B5EF4-FFF2-40B4-BE49-F238E27FC236}">
                    <a16:creationId xmlns:a16="http://schemas.microsoft.com/office/drawing/2014/main" id="{729DABB3-FCCE-F9F3-3E33-5FD6F6A54133}"/>
                  </a:ext>
                </a:extLst>
              </p:cNvPr>
              <p:cNvCxnSpPr>
                <a:cxnSpLocks/>
              </p:cNvCxnSpPr>
              <p:nvPr/>
            </p:nvCxnSpPr>
            <p:spPr>
              <a:xfrm flipH="1">
                <a:off x="8617730" y="2876169"/>
                <a:ext cx="9331" cy="718571"/>
              </a:xfrm>
              <a:prstGeom prst="line">
                <a:avLst/>
              </a:prstGeom>
              <a:ln w="38100">
                <a:solidFill>
                  <a:srgbClr val="9AB9D6"/>
                </a:solidFill>
              </a:ln>
            </p:spPr>
            <p:style>
              <a:lnRef idx="1">
                <a:schemeClr val="accent1"/>
              </a:lnRef>
              <a:fillRef idx="0">
                <a:schemeClr val="accent1"/>
              </a:fillRef>
              <a:effectRef idx="0">
                <a:schemeClr val="accent1"/>
              </a:effectRef>
              <a:fontRef idx="minor">
                <a:schemeClr val="tx1"/>
              </a:fontRef>
            </p:style>
          </p:cxnSp>
          <p:sp>
            <p:nvSpPr>
              <p:cNvPr id="1315" name="Rectangle 1314">
                <a:extLst>
                  <a:ext uri="{FF2B5EF4-FFF2-40B4-BE49-F238E27FC236}">
                    <a16:creationId xmlns:a16="http://schemas.microsoft.com/office/drawing/2014/main" id="{4EB5DDB6-DFB3-F1C1-1F2E-A063B8443434}"/>
                  </a:ext>
                </a:extLst>
              </p:cNvPr>
              <p:cNvSpPr/>
              <p:nvPr/>
            </p:nvSpPr>
            <p:spPr>
              <a:xfrm>
                <a:off x="8627061" y="2776390"/>
                <a:ext cx="1368644" cy="357391"/>
              </a:xfrm>
              <a:prstGeom prst="rect">
                <a:avLst/>
              </a:prstGeom>
              <a:noFill/>
              <a:ln w="38100">
                <a:solidFill>
                  <a:srgbClr val="9A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p>
            </p:txBody>
          </p:sp>
        </p:grpSp>
        <p:sp>
          <p:nvSpPr>
            <p:cNvPr id="1323" name="TextBox 1322">
              <a:extLst>
                <a:ext uri="{FF2B5EF4-FFF2-40B4-BE49-F238E27FC236}">
                  <a16:creationId xmlns:a16="http://schemas.microsoft.com/office/drawing/2014/main" id="{19278FE9-E1A0-2EFA-6795-E3E3804561BA}"/>
                </a:ext>
              </a:extLst>
            </p:cNvPr>
            <p:cNvSpPr txBox="1"/>
            <p:nvPr/>
          </p:nvSpPr>
          <p:spPr>
            <a:xfrm>
              <a:off x="10667472" y="5168193"/>
              <a:ext cx="1368645" cy="400110"/>
            </a:xfrm>
            <a:prstGeom prst="rect">
              <a:avLst/>
            </a:prstGeom>
            <a:noFill/>
            <a:ln>
              <a:noFill/>
              <a:prstDash val="dash"/>
            </a:ln>
          </p:spPr>
          <p:txBody>
            <a:bodyPr wrap="square">
              <a:spAutoFit/>
            </a:bodyPr>
            <a:lstStyle/>
            <a:p>
              <a:r>
                <a:rPr lang="en-IN" sz="1000" b="1" i="1" dirty="0"/>
                <a:t>Health Conscious Variants</a:t>
              </a:r>
            </a:p>
          </p:txBody>
        </p:sp>
      </p:grpSp>
      <p:sp>
        <p:nvSpPr>
          <p:cNvPr id="1324" name="TextBox 1323">
            <a:extLst>
              <a:ext uri="{FF2B5EF4-FFF2-40B4-BE49-F238E27FC236}">
                <a16:creationId xmlns:a16="http://schemas.microsoft.com/office/drawing/2014/main" id="{14AF0B3F-3B3C-84A0-A832-70A216B18F7C}"/>
              </a:ext>
            </a:extLst>
          </p:cNvPr>
          <p:cNvSpPr txBox="1"/>
          <p:nvPr/>
        </p:nvSpPr>
        <p:spPr>
          <a:xfrm>
            <a:off x="8121923" y="4265540"/>
            <a:ext cx="1368645" cy="400110"/>
          </a:xfrm>
          <a:prstGeom prst="rect">
            <a:avLst/>
          </a:prstGeom>
          <a:noFill/>
          <a:ln>
            <a:noFill/>
            <a:prstDash val="dash"/>
          </a:ln>
        </p:spPr>
        <p:txBody>
          <a:bodyPr wrap="square">
            <a:spAutoFit/>
          </a:bodyPr>
          <a:lstStyle/>
          <a:p>
            <a:pPr algn="ctr"/>
            <a:r>
              <a:rPr lang="en-IN" sz="1000" b="1" i="1" dirty="0"/>
              <a:t>100% Eco-</a:t>
            </a:r>
          </a:p>
          <a:p>
            <a:pPr algn="ctr"/>
            <a:r>
              <a:rPr lang="en-IN" sz="1000" b="1" i="1" dirty="0"/>
              <a:t>Friendly Packing</a:t>
            </a:r>
          </a:p>
        </p:txBody>
      </p:sp>
      <p:sp>
        <p:nvSpPr>
          <p:cNvPr id="1328" name="TextBox 1327">
            <a:extLst>
              <a:ext uri="{FF2B5EF4-FFF2-40B4-BE49-F238E27FC236}">
                <a16:creationId xmlns:a16="http://schemas.microsoft.com/office/drawing/2014/main" id="{82DC74DC-75F3-0010-CD12-4BD3CCC5052F}"/>
              </a:ext>
            </a:extLst>
          </p:cNvPr>
          <p:cNvSpPr txBox="1"/>
          <p:nvPr/>
        </p:nvSpPr>
        <p:spPr>
          <a:xfrm>
            <a:off x="8377499" y="2723953"/>
            <a:ext cx="1122768" cy="923330"/>
          </a:xfrm>
          <a:prstGeom prst="rect">
            <a:avLst/>
          </a:prstGeom>
          <a:noFill/>
          <a:ln>
            <a:solidFill>
              <a:schemeClr val="tx1"/>
            </a:solidFill>
            <a:prstDash val="dashDot"/>
          </a:ln>
        </p:spPr>
        <p:txBody>
          <a:bodyPr wrap="square">
            <a:spAutoFit/>
          </a:bodyPr>
          <a:lstStyle/>
          <a:p>
            <a:pPr algn="just"/>
            <a:r>
              <a:rPr lang="en-US" sz="900" b="0" i="0" dirty="0">
                <a:effectLst/>
              </a:rPr>
              <a:t>Offer personalized drink options with regional flavors, including seasonal choices for festivals and seasons</a:t>
            </a:r>
            <a:endParaRPr lang="en-IN" sz="900" dirty="0"/>
          </a:p>
        </p:txBody>
      </p:sp>
      <p:sp>
        <p:nvSpPr>
          <p:cNvPr id="1329" name="TextBox 1328">
            <a:extLst>
              <a:ext uri="{FF2B5EF4-FFF2-40B4-BE49-F238E27FC236}">
                <a16:creationId xmlns:a16="http://schemas.microsoft.com/office/drawing/2014/main" id="{9E0067D7-77CD-C86D-F796-377F9C1438DB}"/>
              </a:ext>
            </a:extLst>
          </p:cNvPr>
          <p:cNvSpPr txBox="1"/>
          <p:nvPr/>
        </p:nvSpPr>
        <p:spPr>
          <a:xfrm>
            <a:off x="10546219" y="5194490"/>
            <a:ext cx="1552191" cy="646331"/>
          </a:xfrm>
          <a:prstGeom prst="rect">
            <a:avLst/>
          </a:prstGeom>
          <a:noFill/>
          <a:ln>
            <a:solidFill>
              <a:schemeClr val="tx1"/>
            </a:solidFill>
            <a:prstDash val="dashDot"/>
          </a:ln>
        </p:spPr>
        <p:txBody>
          <a:bodyPr wrap="square">
            <a:spAutoFit/>
          </a:bodyPr>
          <a:lstStyle/>
          <a:p>
            <a:pPr algn="just"/>
            <a:r>
              <a:rPr lang="en-US" sz="900" b="0" i="0" dirty="0">
                <a:effectLst/>
              </a:rPr>
              <a:t>Develop low-sugar or sugar-free </a:t>
            </a:r>
            <a:r>
              <a:rPr lang="en-US" sz="900" dirty="0"/>
              <a:t>variants</a:t>
            </a:r>
            <a:r>
              <a:rPr lang="en-US" sz="900" b="0" i="0" dirty="0">
                <a:effectLst/>
              </a:rPr>
              <a:t> using natural sweeteners for health-conscious consumers</a:t>
            </a:r>
            <a:endParaRPr lang="en-IN" sz="900" dirty="0"/>
          </a:p>
        </p:txBody>
      </p:sp>
      <p:sp>
        <p:nvSpPr>
          <p:cNvPr id="1330" name="TextBox 1329">
            <a:extLst>
              <a:ext uri="{FF2B5EF4-FFF2-40B4-BE49-F238E27FC236}">
                <a16:creationId xmlns:a16="http://schemas.microsoft.com/office/drawing/2014/main" id="{8DB05ED5-AED8-D705-ACA9-D85E7FC20691}"/>
              </a:ext>
            </a:extLst>
          </p:cNvPr>
          <p:cNvSpPr txBox="1"/>
          <p:nvPr/>
        </p:nvSpPr>
        <p:spPr>
          <a:xfrm>
            <a:off x="8393612" y="4785930"/>
            <a:ext cx="872554" cy="1477328"/>
          </a:xfrm>
          <a:prstGeom prst="rect">
            <a:avLst/>
          </a:prstGeom>
          <a:noFill/>
          <a:ln>
            <a:solidFill>
              <a:schemeClr val="tx1"/>
            </a:solidFill>
            <a:prstDash val="dashDot"/>
          </a:ln>
        </p:spPr>
        <p:txBody>
          <a:bodyPr wrap="square">
            <a:spAutoFit/>
          </a:bodyPr>
          <a:lstStyle/>
          <a:p>
            <a:pPr algn="just"/>
            <a:r>
              <a:rPr lang="en-US" sz="900" b="0" i="0" dirty="0">
                <a:effectLst/>
              </a:rPr>
              <a:t>Choose eco-friendly packaging, such as biodegradable bottles, and showcase ITC's environmental commitment on labels</a:t>
            </a:r>
            <a:endParaRPr lang="en-IN" sz="900" dirty="0"/>
          </a:p>
        </p:txBody>
      </p:sp>
      <p:sp>
        <p:nvSpPr>
          <p:cNvPr id="1331" name="TextBox 1330">
            <a:extLst>
              <a:ext uri="{FF2B5EF4-FFF2-40B4-BE49-F238E27FC236}">
                <a16:creationId xmlns:a16="http://schemas.microsoft.com/office/drawing/2014/main" id="{C6DCF7A4-A86B-5879-5C39-77BA6496FBA1}"/>
              </a:ext>
            </a:extLst>
          </p:cNvPr>
          <p:cNvSpPr txBox="1"/>
          <p:nvPr/>
        </p:nvSpPr>
        <p:spPr>
          <a:xfrm>
            <a:off x="8533770" y="1519638"/>
            <a:ext cx="2209356" cy="646331"/>
          </a:xfrm>
          <a:prstGeom prst="rect">
            <a:avLst/>
          </a:prstGeom>
          <a:noFill/>
          <a:ln>
            <a:solidFill>
              <a:schemeClr val="tx1"/>
            </a:solidFill>
            <a:prstDash val="dashDot"/>
          </a:ln>
        </p:spPr>
        <p:txBody>
          <a:bodyPr wrap="square">
            <a:spAutoFit/>
          </a:bodyPr>
          <a:lstStyle/>
          <a:p>
            <a:pPr algn="just"/>
            <a:r>
              <a:rPr lang="en-US" sz="900" b="0" i="0" dirty="0">
                <a:effectLst/>
                <a:latin typeface="Söhne"/>
              </a:rPr>
              <a:t>Introduce limited-edition regional flavors with packaging inspired by renowned Indian artists and cultural icons. E.g. Rewards will be given on certain collections</a:t>
            </a:r>
            <a:endParaRPr lang="en-IN" sz="900" dirty="0"/>
          </a:p>
        </p:txBody>
      </p:sp>
      <p:grpSp>
        <p:nvGrpSpPr>
          <p:cNvPr id="1103" name="Group 1102">
            <a:extLst>
              <a:ext uri="{FF2B5EF4-FFF2-40B4-BE49-F238E27FC236}">
                <a16:creationId xmlns:a16="http://schemas.microsoft.com/office/drawing/2014/main" id="{37BAA777-B31B-D1E3-0C1F-9E2FEBD20CA4}"/>
              </a:ext>
            </a:extLst>
          </p:cNvPr>
          <p:cNvGrpSpPr/>
          <p:nvPr/>
        </p:nvGrpSpPr>
        <p:grpSpPr>
          <a:xfrm>
            <a:off x="4243549" y="1805777"/>
            <a:ext cx="3877095" cy="802877"/>
            <a:chOff x="111528" y="1478151"/>
            <a:chExt cx="3877095" cy="802877"/>
          </a:xfrm>
        </p:grpSpPr>
        <p:grpSp>
          <p:nvGrpSpPr>
            <p:cNvPr id="1149" name="Group 1148">
              <a:extLst>
                <a:ext uri="{FF2B5EF4-FFF2-40B4-BE49-F238E27FC236}">
                  <a16:creationId xmlns:a16="http://schemas.microsoft.com/office/drawing/2014/main" id="{0442ECC8-3E54-8024-D998-B423B3233D96}"/>
                </a:ext>
              </a:extLst>
            </p:cNvPr>
            <p:cNvGrpSpPr/>
            <p:nvPr/>
          </p:nvGrpSpPr>
          <p:grpSpPr>
            <a:xfrm>
              <a:off x="111528" y="1478151"/>
              <a:ext cx="3877095" cy="802877"/>
              <a:chOff x="111528" y="1478151"/>
              <a:chExt cx="3877095" cy="802877"/>
            </a:xfrm>
          </p:grpSpPr>
          <p:grpSp>
            <p:nvGrpSpPr>
              <p:cNvPr id="1151" name="Group 1150">
                <a:extLst>
                  <a:ext uri="{FF2B5EF4-FFF2-40B4-BE49-F238E27FC236}">
                    <a16:creationId xmlns:a16="http://schemas.microsoft.com/office/drawing/2014/main" id="{5153E288-08B2-756F-7424-17C754ACC0A8}"/>
                  </a:ext>
                </a:extLst>
              </p:cNvPr>
              <p:cNvGrpSpPr/>
              <p:nvPr/>
            </p:nvGrpSpPr>
            <p:grpSpPr>
              <a:xfrm>
                <a:off x="111528" y="1478151"/>
                <a:ext cx="3877095" cy="802877"/>
                <a:chOff x="230827" y="2436094"/>
                <a:chExt cx="4432911" cy="802877"/>
              </a:xfrm>
            </p:grpSpPr>
            <p:grpSp>
              <p:nvGrpSpPr>
                <p:cNvPr id="1153" name="Group 1152">
                  <a:extLst>
                    <a:ext uri="{FF2B5EF4-FFF2-40B4-BE49-F238E27FC236}">
                      <a16:creationId xmlns:a16="http://schemas.microsoft.com/office/drawing/2014/main" id="{825FF2D0-AEC8-B945-FF6D-88C5D3896461}"/>
                    </a:ext>
                  </a:extLst>
                </p:cNvPr>
                <p:cNvGrpSpPr/>
                <p:nvPr/>
              </p:nvGrpSpPr>
              <p:grpSpPr>
                <a:xfrm>
                  <a:off x="1707245" y="2436094"/>
                  <a:ext cx="2956493" cy="802877"/>
                  <a:chOff x="1349806" y="3492636"/>
                  <a:chExt cx="2865246" cy="943032"/>
                </a:xfrm>
              </p:grpSpPr>
              <p:sp>
                <p:nvSpPr>
                  <p:cNvPr id="1155" name="Rectangle: Rounded Corners 1154">
                    <a:extLst>
                      <a:ext uri="{FF2B5EF4-FFF2-40B4-BE49-F238E27FC236}">
                        <a16:creationId xmlns:a16="http://schemas.microsoft.com/office/drawing/2014/main" id="{46112846-24EE-2CD4-CF83-F2C88235D3D3}"/>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6" name="Rectangle 1155">
                    <a:extLst>
                      <a:ext uri="{FF2B5EF4-FFF2-40B4-BE49-F238E27FC236}">
                        <a16:creationId xmlns:a16="http://schemas.microsoft.com/office/drawing/2014/main" id="{6C3D4FDB-2838-DECF-C7A0-A8BFE092C331}"/>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54" name="Arrow: Pentagon 1153">
                  <a:extLst>
                    <a:ext uri="{FF2B5EF4-FFF2-40B4-BE49-F238E27FC236}">
                      <a16:creationId xmlns:a16="http://schemas.microsoft.com/office/drawing/2014/main" id="{108B8D47-32D4-9DA6-B696-D5C36ACED5A4}"/>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152" name="TextBox 1151">
                <a:extLst>
                  <a:ext uri="{FF2B5EF4-FFF2-40B4-BE49-F238E27FC236}">
                    <a16:creationId xmlns:a16="http://schemas.microsoft.com/office/drawing/2014/main" id="{ADD80F1F-845B-9F63-19B0-E76DE0B94D45}"/>
                  </a:ext>
                </a:extLst>
              </p:cNvPr>
              <p:cNvSpPr txBox="1"/>
              <p:nvPr/>
            </p:nvSpPr>
            <p:spPr>
              <a:xfrm>
                <a:off x="132241" y="1641218"/>
                <a:ext cx="1754594" cy="461665"/>
              </a:xfrm>
              <a:prstGeom prst="rect">
                <a:avLst/>
              </a:prstGeom>
              <a:noFill/>
            </p:spPr>
            <p:txBody>
              <a:bodyPr wrap="square" rtlCol="0">
                <a:spAutoFit/>
              </a:bodyPr>
              <a:lstStyle/>
              <a:p>
                <a:r>
                  <a:rPr lang="en-IN" sz="1200" b="1" dirty="0"/>
                  <a:t>Inconsistent Flavour Quality</a:t>
                </a:r>
              </a:p>
            </p:txBody>
          </p:sp>
        </p:grpSp>
        <p:sp>
          <p:nvSpPr>
            <p:cNvPr id="1150" name="TextBox 1149">
              <a:extLst>
                <a:ext uri="{FF2B5EF4-FFF2-40B4-BE49-F238E27FC236}">
                  <a16:creationId xmlns:a16="http://schemas.microsoft.com/office/drawing/2014/main" id="{8AFBC26E-739F-11A6-4C05-A560163904BE}"/>
                </a:ext>
              </a:extLst>
            </p:cNvPr>
            <p:cNvSpPr txBox="1"/>
            <p:nvPr/>
          </p:nvSpPr>
          <p:spPr>
            <a:xfrm>
              <a:off x="2029157" y="1583099"/>
              <a:ext cx="1872151" cy="553998"/>
            </a:xfrm>
            <a:prstGeom prst="rect">
              <a:avLst/>
            </a:prstGeom>
            <a:noFill/>
          </p:spPr>
          <p:txBody>
            <a:bodyPr wrap="square" rtlCol="0">
              <a:spAutoFit/>
            </a:bodyPr>
            <a:lstStyle/>
            <a:p>
              <a:r>
                <a:rPr lang="en-US" sz="1000" i="1" dirty="0">
                  <a:effectLst/>
                </a:rPr>
                <a:t>Implement stringent </a:t>
              </a:r>
              <a:r>
                <a:rPr lang="en-US" sz="1000" b="1" i="1" dirty="0">
                  <a:effectLst/>
                </a:rPr>
                <a:t>quality control</a:t>
              </a:r>
              <a:r>
                <a:rPr lang="en-US" sz="1000" i="1" dirty="0">
                  <a:effectLst/>
                </a:rPr>
                <a:t>, conduct </a:t>
              </a:r>
              <a:r>
                <a:rPr lang="en-US" sz="1000" b="1" i="1" dirty="0">
                  <a:effectLst/>
                </a:rPr>
                <a:t>regular product testing</a:t>
              </a:r>
              <a:r>
                <a:rPr lang="en-US" sz="1000" i="1" dirty="0">
                  <a:effectLst/>
                </a:rPr>
                <a:t> for consistency</a:t>
              </a:r>
              <a:endParaRPr lang="en-IN" sz="1000" i="1" dirty="0"/>
            </a:p>
          </p:txBody>
        </p:sp>
      </p:grpSp>
      <p:grpSp>
        <p:nvGrpSpPr>
          <p:cNvPr id="1199" name="Group 1198">
            <a:extLst>
              <a:ext uri="{FF2B5EF4-FFF2-40B4-BE49-F238E27FC236}">
                <a16:creationId xmlns:a16="http://schemas.microsoft.com/office/drawing/2014/main" id="{6FA1C195-4724-2E69-305A-34033B3AB4A5}"/>
              </a:ext>
            </a:extLst>
          </p:cNvPr>
          <p:cNvGrpSpPr/>
          <p:nvPr/>
        </p:nvGrpSpPr>
        <p:grpSpPr>
          <a:xfrm>
            <a:off x="122565" y="2738164"/>
            <a:ext cx="3897604" cy="861774"/>
            <a:chOff x="111528" y="1472111"/>
            <a:chExt cx="3923727" cy="861774"/>
          </a:xfrm>
        </p:grpSpPr>
        <p:grpSp>
          <p:nvGrpSpPr>
            <p:cNvPr id="1202" name="Group 1201">
              <a:extLst>
                <a:ext uri="{FF2B5EF4-FFF2-40B4-BE49-F238E27FC236}">
                  <a16:creationId xmlns:a16="http://schemas.microsoft.com/office/drawing/2014/main" id="{96BAB239-9366-BE4C-286C-720BA3BB5692}"/>
                </a:ext>
              </a:extLst>
            </p:cNvPr>
            <p:cNvGrpSpPr/>
            <p:nvPr/>
          </p:nvGrpSpPr>
          <p:grpSpPr>
            <a:xfrm>
              <a:off x="111528" y="1478151"/>
              <a:ext cx="3877095" cy="802877"/>
              <a:chOff x="111528" y="1478151"/>
              <a:chExt cx="3877095" cy="802877"/>
            </a:xfrm>
          </p:grpSpPr>
          <p:grpSp>
            <p:nvGrpSpPr>
              <p:cNvPr id="1236" name="Group 1235">
                <a:extLst>
                  <a:ext uri="{FF2B5EF4-FFF2-40B4-BE49-F238E27FC236}">
                    <a16:creationId xmlns:a16="http://schemas.microsoft.com/office/drawing/2014/main" id="{7F096D4F-77FD-5191-8114-CAE126E47CC8}"/>
                  </a:ext>
                </a:extLst>
              </p:cNvPr>
              <p:cNvGrpSpPr/>
              <p:nvPr/>
            </p:nvGrpSpPr>
            <p:grpSpPr>
              <a:xfrm>
                <a:off x="111528" y="1478151"/>
                <a:ext cx="3877095" cy="802877"/>
                <a:chOff x="230827" y="2436094"/>
                <a:chExt cx="4432911" cy="802877"/>
              </a:xfrm>
            </p:grpSpPr>
            <p:grpSp>
              <p:nvGrpSpPr>
                <p:cNvPr id="1238" name="Group 1237">
                  <a:extLst>
                    <a:ext uri="{FF2B5EF4-FFF2-40B4-BE49-F238E27FC236}">
                      <a16:creationId xmlns:a16="http://schemas.microsoft.com/office/drawing/2014/main" id="{62FBFA67-721C-DB6E-A2CC-577AEB3688AE}"/>
                    </a:ext>
                  </a:extLst>
                </p:cNvPr>
                <p:cNvGrpSpPr/>
                <p:nvPr/>
              </p:nvGrpSpPr>
              <p:grpSpPr>
                <a:xfrm>
                  <a:off x="1707245" y="2436094"/>
                  <a:ext cx="2956493" cy="802877"/>
                  <a:chOff x="1349806" y="3492636"/>
                  <a:chExt cx="2865246" cy="943032"/>
                </a:xfrm>
              </p:grpSpPr>
              <p:sp>
                <p:nvSpPr>
                  <p:cNvPr id="1240" name="Rectangle: Rounded Corners 1239">
                    <a:extLst>
                      <a:ext uri="{FF2B5EF4-FFF2-40B4-BE49-F238E27FC236}">
                        <a16:creationId xmlns:a16="http://schemas.microsoft.com/office/drawing/2014/main" id="{5FD4D5A0-3D95-1AFE-CBDE-22848E2BB869}"/>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1" name="Rectangle 1240">
                    <a:extLst>
                      <a:ext uri="{FF2B5EF4-FFF2-40B4-BE49-F238E27FC236}">
                        <a16:creationId xmlns:a16="http://schemas.microsoft.com/office/drawing/2014/main" id="{767B94BD-3AF3-87AA-E7E0-88354C35B0BB}"/>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39" name="Arrow: Pentagon 1238">
                  <a:extLst>
                    <a:ext uri="{FF2B5EF4-FFF2-40B4-BE49-F238E27FC236}">
                      <a16:creationId xmlns:a16="http://schemas.microsoft.com/office/drawing/2014/main" id="{241BE7EF-ADB1-8274-95CD-CAB9610C3694}"/>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37" name="TextBox 1236">
                <a:extLst>
                  <a:ext uri="{FF2B5EF4-FFF2-40B4-BE49-F238E27FC236}">
                    <a16:creationId xmlns:a16="http://schemas.microsoft.com/office/drawing/2014/main" id="{D271BE0B-EE41-3AB9-60AE-8B6800FB0CF1}"/>
                  </a:ext>
                </a:extLst>
              </p:cNvPr>
              <p:cNvSpPr txBox="1"/>
              <p:nvPr/>
            </p:nvSpPr>
            <p:spPr>
              <a:xfrm>
                <a:off x="130190" y="1653937"/>
                <a:ext cx="1754594" cy="461665"/>
              </a:xfrm>
              <a:prstGeom prst="rect">
                <a:avLst/>
              </a:prstGeom>
              <a:noFill/>
            </p:spPr>
            <p:txBody>
              <a:bodyPr wrap="square" rtlCol="0">
                <a:spAutoFit/>
              </a:bodyPr>
              <a:lstStyle/>
              <a:p>
                <a:r>
                  <a:rPr lang="en-IN" sz="1200" b="1" dirty="0"/>
                  <a:t>Regional Competition and Fragmentation</a:t>
                </a:r>
              </a:p>
            </p:txBody>
          </p:sp>
        </p:grpSp>
        <p:sp>
          <p:nvSpPr>
            <p:cNvPr id="1235" name="TextBox 1234">
              <a:extLst>
                <a:ext uri="{FF2B5EF4-FFF2-40B4-BE49-F238E27FC236}">
                  <a16:creationId xmlns:a16="http://schemas.microsoft.com/office/drawing/2014/main" id="{25346EF2-CD17-B9C1-84E7-752F782E0518}"/>
                </a:ext>
              </a:extLst>
            </p:cNvPr>
            <p:cNvSpPr txBox="1"/>
            <p:nvPr/>
          </p:nvSpPr>
          <p:spPr>
            <a:xfrm>
              <a:off x="2047927" y="1472111"/>
              <a:ext cx="1987328" cy="861774"/>
            </a:xfrm>
            <a:prstGeom prst="rect">
              <a:avLst/>
            </a:prstGeom>
            <a:noFill/>
          </p:spPr>
          <p:txBody>
            <a:bodyPr wrap="square" rtlCol="0">
              <a:spAutoFit/>
            </a:bodyPr>
            <a:lstStyle/>
            <a:p>
              <a:r>
                <a:rPr lang="en-US" sz="1000" b="0" i="1" dirty="0">
                  <a:effectLst/>
                </a:rPr>
                <a:t>Establish a strong regional presence by focusing on </a:t>
              </a:r>
              <a:r>
                <a:rPr lang="en-US" sz="1000" b="1" i="1" dirty="0">
                  <a:effectLst/>
                </a:rPr>
                <a:t>local flavors</a:t>
              </a:r>
              <a:r>
                <a:rPr lang="en-US" sz="1000" b="0" i="1" dirty="0">
                  <a:effectLst/>
                </a:rPr>
                <a:t>. Develop regional marketing strategies by </a:t>
              </a:r>
            </a:p>
            <a:p>
              <a:r>
                <a:rPr lang="en-US" sz="1000" i="1" dirty="0">
                  <a:effectLst/>
                </a:rPr>
                <a:t>leveraging </a:t>
              </a:r>
              <a:r>
                <a:rPr lang="en-US" sz="1000" b="1" i="1" dirty="0">
                  <a:effectLst/>
                </a:rPr>
                <a:t>distribution</a:t>
              </a:r>
              <a:r>
                <a:rPr lang="en-US" sz="1000" i="1" dirty="0">
                  <a:effectLst/>
                </a:rPr>
                <a:t> network</a:t>
              </a:r>
              <a:endParaRPr lang="en-IN" sz="1000" i="1" dirty="0"/>
            </a:p>
          </p:txBody>
        </p:sp>
      </p:grpSp>
      <p:grpSp>
        <p:nvGrpSpPr>
          <p:cNvPr id="1242" name="Group 1241">
            <a:extLst>
              <a:ext uri="{FF2B5EF4-FFF2-40B4-BE49-F238E27FC236}">
                <a16:creationId xmlns:a16="http://schemas.microsoft.com/office/drawing/2014/main" id="{838AE4B6-85C9-82C7-D586-819B0C56AF34}"/>
              </a:ext>
            </a:extLst>
          </p:cNvPr>
          <p:cNvGrpSpPr/>
          <p:nvPr/>
        </p:nvGrpSpPr>
        <p:grpSpPr>
          <a:xfrm>
            <a:off x="4225331" y="2713547"/>
            <a:ext cx="3950997" cy="862878"/>
            <a:chOff x="111528" y="1478151"/>
            <a:chExt cx="3932193" cy="862878"/>
          </a:xfrm>
        </p:grpSpPr>
        <p:grpSp>
          <p:nvGrpSpPr>
            <p:cNvPr id="1243" name="Group 1242">
              <a:extLst>
                <a:ext uri="{FF2B5EF4-FFF2-40B4-BE49-F238E27FC236}">
                  <a16:creationId xmlns:a16="http://schemas.microsoft.com/office/drawing/2014/main" id="{9A11BB9F-19FD-B5C0-F230-8483E5D3C639}"/>
                </a:ext>
              </a:extLst>
            </p:cNvPr>
            <p:cNvGrpSpPr/>
            <p:nvPr/>
          </p:nvGrpSpPr>
          <p:grpSpPr>
            <a:xfrm>
              <a:off x="111528" y="1478151"/>
              <a:ext cx="3877095" cy="802877"/>
              <a:chOff x="111528" y="1478151"/>
              <a:chExt cx="3877095" cy="802877"/>
            </a:xfrm>
          </p:grpSpPr>
          <p:grpSp>
            <p:nvGrpSpPr>
              <p:cNvPr id="1245" name="Group 1244">
                <a:extLst>
                  <a:ext uri="{FF2B5EF4-FFF2-40B4-BE49-F238E27FC236}">
                    <a16:creationId xmlns:a16="http://schemas.microsoft.com/office/drawing/2014/main" id="{50E7D7A2-636E-784A-55E7-85BB67F5C726}"/>
                  </a:ext>
                </a:extLst>
              </p:cNvPr>
              <p:cNvGrpSpPr/>
              <p:nvPr/>
            </p:nvGrpSpPr>
            <p:grpSpPr>
              <a:xfrm>
                <a:off x="111528" y="1478151"/>
                <a:ext cx="3877095" cy="802877"/>
                <a:chOff x="230827" y="2436094"/>
                <a:chExt cx="4432911" cy="802877"/>
              </a:xfrm>
            </p:grpSpPr>
            <p:grpSp>
              <p:nvGrpSpPr>
                <p:cNvPr id="1247" name="Group 1246">
                  <a:extLst>
                    <a:ext uri="{FF2B5EF4-FFF2-40B4-BE49-F238E27FC236}">
                      <a16:creationId xmlns:a16="http://schemas.microsoft.com/office/drawing/2014/main" id="{B83ED547-0F8F-C166-BE38-274B032A5069}"/>
                    </a:ext>
                  </a:extLst>
                </p:cNvPr>
                <p:cNvGrpSpPr/>
                <p:nvPr/>
              </p:nvGrpSpPr>
              <p:grpSpPr>
                <a:xfrm>
                  <a:off x="1707245" y="2436094"/>
                  <a:ext cx="2956493" cy="802877"/>
                  <a:chOff x="1349806" y="3492636"/>
                  <a:chExt cx="2865246" cy="943032"/>
                </a:xfrm>
              </p:grpSpPr>
              <p:sp>
                <p:nvSpPr>
                  <p:cNvPr id="1249" name="Rectangle: Rounded Corners 1248">
                    <a:extLst>
                      <a:ext uri="{FF2B5EF4-FFF2-40B4-BE49-F238E27FC236}">
                        <a16:creationId xmlns:a16="http://schemas.microsoft.com/office/drawing/2014/main" id="{BB68A9B3-EFC8-12B2-724B-36B4359BA1BD}"/>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0" name="Rectangle 1249">
                    <a:extLst>
                      <a:ext uri="{FF2B5EF4-FFF2-40B4-BE49-F238E27FC236}">
                        <a16:creationId xmlns:a16="http://schemas.microsoft.com/office/drawing/2014/main" id="{14C2AC4C-D58A-D3DB-A471-31547DC03982}"/>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48" name="Arrow: Pentagon 1247">
                  <a:extLst>
                    <a:ext uri="{FF2B5EF4-FFF2-40B4-BE49-F238E27FC236}">
                      <a16:creationId xmlns:a16="http://schemas.microsoft.com/office/drawing/2014/main" id="{9DC68D6C-1071-A1E7-0DE2-9A613650EF46}"/>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46" name="TextBox 1245">
                <a:extLst>
                  <a:ext uri="{FF2B5EF4-FFF2-40B4-BE49-F238E27FC236}">
                    <a16:creationId xmlns:a16="http://schemas.microsoft.com/office/drawing/2014/main" id="{2A13C073-E4FE-0058-3409-7D4332EBC6D5}"/>
                  </a:ext>
                </a:extLst>
              </p:cNvPr>
              <p:cNvSpPr txBox="1"/>
              <p:nvPr/>
            </p:nvSpPr>
            <p:spPr>
              <a:xfrm>
                <a:off x="132241" y="1641218"/>
                <a:ext cx="1754594" cy="461665"/>
              </a:xfrm>
              <a:prstGeom prst="rect">
                <a:avLst/>
              </a:prstGeom>
              <a:noFill/>
            </p:spPr>
            <p:txBody>
              <a:bodyPr wrap="square" rtlCol="0">
                <a:spAutoFit/>
              </a:bodyPr>
              <a:lstStyle/>
              <a:p>
                <a:r>
                  <a:rPr lang="en-IN" sz="1200" b="1" i="0" dirty="0">
                    <a:effectLst/>
                  </a:rPr>
                  <a:t>Scalability Across Regions</a:t>
                </a:r>
                <a:endParaRPr lang="en-IN" sz="1200" b="1" dirty="0"/>
              </a:p>
            </p:txBody>
          </p:sp>
        </p:grpSp>
        <p:sp>
          <p:nvSpPr>
            <p:cNvPr id="1244" name="TextBox 1243">
              <a:extLst>
                <a:ext uri="{FF2B5EF4-FFF2-40B4-BE49-F238E27FC236}">
                  <a16:creationId xmlns:a16="http://schemas.microsoft.com/office/drawing/2014/main" id="{E7A631FF-6C12-0D06-E858-CFDAA4EBD74C}"/>
                </a:ext>
              </a:extLst>
            </p:cNvPr>
            <p:cNvSpPr txBox="1"/>
            <p:nvPr/>
          </p:nvSpPr>
          <p:spPr>
            <a:xfrm>
              <a:off x="2012902" y="1479255"/>
              <a:ext cx="2030819" cy="861774"/>
            </a:xfrm>
            <a:prstGeom prst="rect">
              <a:avLst/>
            </a:prstGeom>
            <a:noFill/>
          </p:spPr>
          <p:txBody>
            <a:bodyPr wrap="square" rtlCol="0">
              <a:spAutoFit/>
            </a:bodyPr>
            <a:lstStyle/>
            <a:p>
              <a:r>
                <a:rPr lang="en-US" sz="1000" b="0" i="1" dirty="0">
                  <a:effectLst/>
                </a:rPr>
                <a:t>Develop </a:t>
              </a:r>
              <a:r>
                <a:rPr lang="en-US" sz="1000" b="1" i="1" dirty="0">
                  <a:effectLst/>
                </a:rPr>
                <a:t>region-specific production and scaling plans </a:t>
              </a:r>
              <a:r>
                <a:rPr lang="en-US" sz="1000" b="0" i="1" dirty="0">
                  <a:effectLst/>
                </a:rPr>
                <a:t>that align with unique demand patterns and preferences. E.g. Kokam </a:t>
              </a:r>
              <a:r>
                <a:rPr lang="en-US" sz="1000" i="1" dirty="0"/>
                <a:t>(</a:t>
              </a:r>
              <a:r>
                <a:rPr lang="en-US" sz="1000" b="0" i="1" dirty="0">
                  <a:effectLst/>
                </a:rPr>
                <a:t>Maharashtra</a:t>
              </a:r>
              <a:r>
                <a:rPr lang="en-US" sz="1000" i="1" dirty="0"/>
                <a:t>)</a:t>
              </a:r>
              <a:r>
                <a:rPr lang="en-US" sz="1000" b="0" i="1" dirty="0">
                  <a:effectLst/>
                </a:rPr>
                <a:t> Shikanji (North)</a:t>
              </a:r>
              <a:endParaRPr lang="en-IN" sz="1000" i="1" dirty="0"/>
            </a:p>
          </p:txBody>
        </p:sp>
      </p:grpSp>
      <p:grpSp>
        <p:nvGrpSpPr>
          <p:cNvPr id="1251" name="Group 1250">
            <a:extLst>
              <a:ext uri="{FF2B5EF4-FFF2-40B4-BE49-F238E27FC236}">
                <a16:creationId xmlns:a16="http://schemas.microsoft.com/office/drawing/2014/main" id="{774C1475-6003-CCF1-B240-AE853282B2C8}"/>
              </a:ext>
            </a:extLst>
          </p:cNvPr>
          <p:cNvGrpSpPr/>
          <p:nvPr/>
        </p:nvGrpSpPr>
        <p:grpSpPr>
          <a:xfrm>
            <a:off x="99225" y="3654800"/>
            <a:ext cx="3877095" cy="861774"/>
            <a:chOff x="111528" y="1455323"/>
            <a:chExt cx="3877095" cy="861774"/>
          </a:xfrm>
        </p:grpSpPr>
        <p:grpSp>
          <p:nvGrpSpPr>
            <p:cNvPr id="1252" name="Group 1251">
              <a:extLst>
                <a:ext uri="{FF2B5EF4-FFF2-40B4-BE49-F238E27FC236}">
                  <a16:creationId xmlns:a16="http://schemas.microsoft.com/office/drawing/2014/main" id="{5D4170BD-9696-A0DC-F974-D2E9C41F0435}"/>
                </a:ext>
              </a:extLst>
            </p:cNvPr>
            <p:cNvGrpSpPr/>
            <p:nvPr/>
          </p:nvGrpSpPr>
          <p:grpSpPr>
            <a:xfrm>
              <a:off x="111528" y="1478151"/>
              <a:ext cx="3877095" cy="802877"/>
              <a:chOff x="111528" y="1478151"/>
              <a:chExt cx="3877095" cy="802877"/>
            </a:xfrm>
          </p:grpSpPr>
          <p:grpSp>
            <p:nvGrpSpPr>
              <p:cNvPr id="1254" name="Group 1253">
                <a:extLst>
                  <a:ext uri="{FF2B5EF4-FFF2-40B4-BE49-F238E27FC236}">
                    <a16:creationId xmlns:a16="http://schemas.microsoft.com/office/drawing/2014/main" id="{DD5E71C3-4F73-871A-62E5-923365A872B8}"/>
                  </a:ext>
                </a:extLst>
              </p:cNvPr>
              <p:cNvGrpSpPr/>
              <p:nvPr/>
            </p:nvGrpSpPr>
            <p:grpSpPr>
              <a:xfrm>
                <a:off x="111528" y="1478151"/>
                <a:ext cx="3877095" cy="802877"/>
                <a:chOff x="230827" y="2436094"/>
                <a:chExt cx="4432911" cy="802877"/>
              </a:xfrm>
            </p:grpSpPr>
            <p:grpSp>
              <p:nvGrpSpPr>
                <p:cNvPr id="1256" name="Group 1255">
                  <a:extLst>
                    <a:ext uri="{FF2B5EF4-FFF2-40B4-BE49-F238E27FC236}">
                      <a16:creationId xmlns:a16="http://schemas.microsoft.com/office/drawing/2014/main" id="{67BB618A-1565-67F0-814B-8AA6BF191C1B}"/>
                    </a:ext>
                  </a:extLst>
                </p:cNvPr>
                <p:cNvGrpSpPr/>
                <p:nvPr/>
              </p:nvGrpSpPr>
              <p:grpSpPr>
                <a:xfrm>
                  <a:off x="1707245" y="2436094"/>
                  <a:ext cx="2956493" cy="802877"/>
                  <a:chOff x="1349806" y="3492636"/>
                  <a:chExt cx="2865246" cy="943032"/>
                </a:xfrm>
              </p:grpSpPr>
              <p:sp>
                <p:nvSpPr>
                  <p:cNvPr id="1258" name="Rectangle: Rounded Corners 1257">
                    <a:extLst>
                      <a:ext uri="{FF2B5EF4-FFF2-40B4-BE49-F238E27FC236}">
                        <a16:creationId xmlns:a16="http://schemas.microsoft.com/office/drawing/2014/main" id="{D7732955-3A97-4BC5-94A5-F6A072F722F3}"/>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9" name="Rectangle 1258">
                    <a:extLst>
                      <a:ext uri="{FF2B5EF4-FFF2-40B4-BE49-F238E27FC236}">
                        <a16:creationId xmlns:a16="http://schemas.microsoft.com/office/drawing/2014/main" id="{1E8BC442-4DB7-1768-569C-77815B90AD69}"/>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57" name="Arrow: Pentagon 1256">
                  <a:extLst>
                    <a:ext uri="{FF2B5EF4-FFF2-40B4-BE49-F238E27FC236}">
                      <a16:creationId xmlns:a16="http://schemas.microsoft.com/office/drawing/2014/main" id="{D6AF5F9A-F139-B384-55BA-118E627278D5}"/>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55" name="TextBox 1254">
                <a:extLst>
                  <a:ext uri="{FF2B5EF4-FFF2-40B4-BE49-F238E27FC236}">
                    <a16:creationId xmlns:a16="http://schemas.microsoft.com/office/drawing/2014/main" id="{C84FB0CE-E0AE-DFB5-AE02-7DB79F1B64AE}"/>
                  </a:ext>
                </a:extLst>
              </p:cNvPr>
              <p:cNvSpPr txBox="1"/>
              <p:nvPr/>
            </p:nvSpPr>
            <p:spPr>
              <a:xfrm>
                <a:off x="128057" y="1729411"/>
                <a:ext cx="1754594" cy="276999"/>
              </a:xfrm>
              <a:prstGeom prst="rect">
                <a:avLst/>
              </a:prstGeom>
              <a:noFill/>
            </p:spPr>
            <p:txBody>
              <a:bodyPr wrap="square" rtlCol="0">
                <a:spAutoFit/>
              </a:bodyPr>
              <a:lstStyle/>
              <a:p>
                <a:r>
                  <a:rPr lang="en-IN" sz="1200" b="1" i="0" dirty="0">
                    <a:effectLst/>
                  </a:rPr>
                  <a:t>Supply Chain Integration</a:t>
                </a:r>
                <a:endParaRPr lang="en-IN" sz="1200" b="1" dirty="0"/>
              </a:p>
            </p:txBody>
          </p:sp>
        </p:grpSp>
        <p:sp>
          <p:nvSpPr>
            <p:cNvPr id="1253" name="TextBox 1252">
              <a:extLst>
                <a:ext uri="{FF2B5EF4-FFF2-40B4-BE49-F238E27FC236}">
                  <a16:creationId xmlns:a16="http://schemas.microsoft.com/office/drawing/2014/main" id="{AEED350A-EB0F-9D0B-6850-DC69215A1A27}"/>
                </a:ext>
              </a:extLst>
            </p:cNvPr>
            <p:cNvSpPr txBox="1"/>
            <p:nvPr/>
          </p:nvSpPr>
          <p:spPr>
            <a:xfrm>
              <a:off x="2045794" y="1455323"/>
              <a:ext cx="1940696" cy="861774"/>
            </a:xfrm>
            <a:prstGeom prst="rect">
              <a:avLst/>
            </a:prstGeom>
            <a:noFill/>
          </p:spPr>
          <p:txBody>
            <a:bodyPr wrap="square" rtlCol="0">
              <a:spAutoFit/>
            </a:bodyPr>
            <a:lstStyle/>
            <a:p>
              <a:r>
                <a:rPr lang="en-US" sz="1000" b="0" i="1" dirty="0">
                  <a:effectLst/>
                </a:rPr>
                <a:t>Develop an integrated supply chain network that includes </a:t>
              </a:r>
              <a:r>
                <a:rPr lang="en-US" sz="1000" b="1" i="1" dirty="0">
                  <a:effectLst/>
                </a:rPr>
                <a:t>local sourcing of spices </a:t>
              </a:r>
              <a:r>
                <a:rPr lang="en-US" sz="1000" b="0" i="1" dirty="0">
                  <a:effectLst/>
                </a:rPr>
                <a:t>and ingredients to reduce costs and ensure a steady supply </a:t>
              </a:r>
              <a:endParaRPr lang="en-IN" sz="1000" i="1" dirty="0"/>
            </a:p>
          </p:txBody>
        </p:sp>
      </p:grpSp>
      <p:grpSp>
        <p:nvGrpSpPr>
          <p:cNvPr id="1260" name="Group 1259">
            <a:extLst>
              <a:ext uri="{FF2B5EF4-FFF2-40B4-BE49-F238E27FC236}">
                <a16:creationId xmlns:a16="http://schemas.microsoft.com/office/drawing/2014/main" id="{646C89C3-9D75-3CC1-1A2D-EF1C3B83FC7E}"/>
              </a:ext>
            </a:extLst>
          </p:cNvPr>
          <p:cNvGrpSpPr/>
          <p:nvPr/>
        </p:nvGrpSpPr>
        <p:grpSpPr>
          <a:xfrm>
            <a:off x="4243549" y="3643994"/>
            <a:ext cx="3877095" cy="861774"/>
            <a:chOff x="111528" y="1472166"/>
            <a:chExt cx="3877095" cy="861774"/>
          </a:xfrm>
        </p:grpSpPr>
        <p:grpSp>
          <p:nvGrpSpPr>
            <p:cNvPr id="1261" name="Group 1260">
              <a:extLst>
                <a:ext uri="{FF2B5EF4-FFF2-40B4-BE49-F238E27FC236}">
                  <a16:creationId xmlns:a16="http://schemas.microsoft.com/office/drawing/2014/main" id="{8FA8F1AE-DFCE-227C-9A93-6866D95E002D}"/>
                </a:ext>
              </a:extLst>
            </p:cNvPr>
            <p:cNvGrpSpPr/>
            <p:nvPr/>
          </p:nvGrpSpPr>
          <p:grpSpPr>
            <a:xfrm>
              <a:off x="111528" y="1478151"/>
              <a:ext cx="3877095" cy="802877"/>
              <a:chOff x="111528" y="1478151"/>
              <a:chExt cx="3877095" cy="802877"/>
            </a:xfrm>
          </p:grpSpPr>
          <p:grpSp>
            <p:nvGrpSpPr>
              <p:cNvPr id="1263" name="Group 1262">
                <a:extLst>
                  <a:ext uri="{FF2B5EF4-FFF2-40B4-BE49-F238E27FC236}">
                    <a16:creationId xmlns:a16="http://schemas.microsoft.com/office/drawing/2014/main" id="{F46E31D8-612D-837B-C29E-238659E0B681}"/>
                  </a:ext>
                </a:extLst>
              </p:cNvPr>
              <p:cNvGrpSpPr/>
              <p:nvPr/>
            </p:nvGrpSpPr>
            <p:grpSpPr>
              <a:xfrm>
                <a:off x="111528" y="1478151"/>
                <a:ext cx="3877095" cy="802877"/>
                <a:chOff x="230827" y="2436094"/>
                <a:chExt cx="4432911" cy="802877"/>
              </a:xfrm>
            </p:grpSpPr>
            <p:grpSp>
              <p:nvGrpSpPr>
                <p:cNvPr id="1265" name="Group 1264">
                  <a:extLst>
                    <a:ext uri="{FF2B5EF4-FFF2-40B4-BE49-F238E27FC236}">
                      <a16:creationId xmlns:a16="http://schemas.microsoft.com/office/drawing/2014/main" id="{0543ED37-EE00-A559-2F54-CDDE8053E7B6}"/>
                    </a:ext>
                  </a:extLst>
                </p:cNvPr>
                <p:cNvGrpSpPr/>
                <p:nvPr/>
              </p:nvGrpSpPr>
              <p:grpSpPr>
                <a:xfrm>
                  <a:off x="1707245" y="2436094"/>
                  <a:ext cx="2956493" cy="802877"/>
                  <a:chOff x="1349806" y="3492636"/>
                  <a:chExt cx="2865246" cy="943032"/>
                </a:xfrm>
              </p:grpSpPr>
              <p:sp>
                <p:nvSpPr>
                  <p:cNvPr id="1267" name="Rectangle: Rounded Corners 1266">
                    <a:extLst>
                      <a:ext uri="{FF2B5EF4-FFF2-40B4-BE49-F238E27FC236}">
                        <a16:creationId xmlns:a16="http://schemas.microsoft.com/office/drawing/2014/main" id="{88EEAA34-B544-010A-D827-B50E499CBF2E}"/>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2" name="Rectangle 1271">
                    <a:extLst>
                      <a:ext uri="{FF2B5EF4-FFF2-40B4-BE49-F238E27FC236}">
                        <a16:creationId xmlns:a16="http://schemas.microsoft.com/office/drawing/2014/main" id="{A5C2AB22-9128-D9BC-397C-3605CAFECC1B}"/>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66" name="Arrow: Pentagon 1265">
                  <a:extLst>
                    <a:ext uri="{FF2B5EF4-FFF2-40B4-BE49-F238E27FC236}">
                      <a16:creationId xmlns:a16="http://schemas.microsoft.com/office/drawing/2014/main" id="{67CFB1C1-2DC8-3025-624B-28320E51353A}"/>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64" name="TextBox 1263">
                <a:extLst>
                  <a:ext uri="{FF2B5EF4-FFF2-40B4-BE49-F238E27FC236}">
                    <a16:creationId xmlns:a16="http://schemas.microsoft.com/office/drawing/2014/main" id="{4157FB9A-BA99-D639-222A-CFEEAFB59B4B}"/>
                  </a:ext>
                </a:extLst>
              </p:cNvPr>
              <p:cNvSpPr txBox="1"/>
              <p:nvPr/>
            </p:nvSpPr>
            <p:spPr>
              <a:xfrm>
                <a:off x="128057" y="1738742"/>
                <a:ext cx="1754594" cy="276999"/>
              </a:xfrm>
              <a:prstGeom prst="rect">
                <a:avLst/>
              </a:prstGeom>
              <a:noFill/>
            </p:spPr>
            <p:txBody>
              <a:bodyPr wrap="square" rtlCol="0">
                <a:spAutoFit/>
              </a:bodyPr>
              <a:lstStyle/>
              <a:p>
                <a:r>
                  <a:rPr lang="en-IN" sz="1200" b="1" i="0" dirty="0">
                    <a:effectLst/>
                  </a:rPr>
                  <a:t>Counterfeit Products</a:t>
                </a:r>
                <a:endParaRPr lang="en-IN" sz="1200" b="1" dirty="0"/>
              </a:p>
            </p:txBody>
          </p:sp>
        </p:grpSp>
        <p:sp>
          <p:nvSpPr>
            <p:cNvPr id="1262" name="TextBox 1261">
              <a:extLst>
                <a:ext uri="{FF2B5EF4-FFF2-40B4-BE49-F238E27FC236}">
                  <a16:creationId xmlns:a16="http://schemas.microsoft.com/office/drawing/2014/main" id="{3943041D-6E65-0219-3D74-3DAFD586F662}"/>
                </a:ext>
              </a:extLst>
            </p:cNvPr>
            <p:cNvSpPr txBox="1"/>
            <p:nvPr/>
          </p:nvSpPr>
          <p:spPr>
            <a:xfrm>
              <a:off x="1976018" y="1472166"/>
              <a:ext cx="2004289" cy="861774"/>
            </a:xfrm>
            <a:prstGeom prst="rect">
              <a:avLst/>
            </a:prstGeom>
            <a:noFill/>
          </p:spPr>
          <p:txBody>
            <a:bodyPr wrap="square" rtlCol="0">
              <a:spAutoFit/>
            </a:bodyPr>
            <a:lstStyle/>
            <a:p>
              <a:r>
                <a:rPr lang="en-US" sz="1000" b="0" i="1" dirty="0">
                  <a:effectLst/>
                </a:rPr>
                <a:t>Implement robust anti-counterfeiting measures, including </a:t>
              </a:r>
              <a:r>
                <a:rPr lang="en-US" sz="1000" b="1" i="1" dirty="0">
                  <a:effectLst/>
                </a:rPr>
                <a:t>unique packaging, holograms, </a:t>
              </a:r>
            </a:p>
            <a:p>
              <a:r>
                <a:rPr lang="en-US" sz="1000" b="1" i="1" dirty="0">
                  <a:effectLst/>
                </a:rPr>
                <a:t>and QR code verification</a:t>
              </a:r>
              <a:r>
                <a:rPr lang="en-US" sz="1000" b="0" i="1" dirty="0">
                  <a:effectLst/>
                </a:rPr>
                <a:t>, to protect the authenticity of products</a:t>
              </a:r>
              <a:endParaRPr lang="en-IN" sz="1000" i="1" dirty="0"/>
            </a:p>
          </p:txBody>
        </p:sp>
      </p:grpSp>
      <p:grpSp>
        <p:nvGrpSpPr>
          <p:cNvPr id="1273" name="Group 1272">
            <a:extLst>
              <a:ext uri="{FF2B5EF4-FFF2-40B4-BE49-F238E27FC236}">
                <a16:creationId xmlns:a16="http://schemas.microsoft.com/office/drawing/2014/main" id="{D24AC24E-5D12-AED1-2666-960CEC93F1E5}"/>
              </a:ext>
            </a:extLst>
          </p:cNvPr>
          <p:cNvGrpSpPr/>
          <p:nvPr/>
        </p:nvGrpSpPr>
        <p:grpSpPr>
          <a:xfrm>
            <a:off x="95940" y="4599429"/>
            <a:ext cx="3883665" cy="802877"/>
            <a:chOff x="111528" y="1478151"/>
            <a:chExt cx="3883665" cy="802877"/>
          </a:xfrm>
        </p:grpSpPr>
        <p:grpSp>
          <p:nvGrpSpPr>
            <p:cNvPr id="1274" name="Group 1273">
              <a:extLst>
                <a:ext uri="{FF2B5EF4-FFF2-40B4-BE49-F238E27FC236}">
                  <a16:creationId xmlns:a16="http://schemas.microsoft.com/office/drawing/2014/main" id="{A1F14A06-F8B1-E7FB-EFC2-89B505397F62}"/>
                </a:ext>
              </a:extLst>
            </p:cNvPr>
            <p:cNvGrpSpPr/>
            <p:nvPr/>
          </p:nvGrpSpPr>
          <p:grpSpPr>
            <a:xfrm>
              <a:off x="111528" y="1478151"/>
              <a:ext cx="3877095" cy="802877"/>
              <a:chOff x="111528" y="1478151"/>
              <a:chExt cx="3877095" cy="802877"/>
            </a:xfrm>
          </p:grpSpPr>
          <p:grpSp>
            <p:nvGrpSpPr>
              <p:cNvPr id="1276" name="Group 1275">
                <a:extLst>
                  <a:ext uri="{FF2B5EF4-FFF2-40B4-BE49-F238E27FC236}">
                    <a16:creationId xmlns:a16="http://schemas.microsoft.com/office/drawing/2014/main" id="{A044F847-41F3-F833-E3EF-4F99095C4AF4}"/>
                  </a:ext>
                </a:extLst>
              </p:cNvPr>
              <p:cNvGrpSpPr/>
              <p:nvPr/>
            </p:nvGrpSpPr>
            <p:grpSpPr>
              <a:xfrm>
                <a:off x="111528" y="1478151"/>
                <a:ext cx="3877095" cy="802877"/>
                <a:chOff x="230827" y="2436094"/>
                <a:chExt cx="4432911" cy="802877"/>
              </a:xfrm>
            </p:grpSpPr>
            <p:grpSp>
              <p:nvGrpSpPr>
                <p:cNvPr id="1279" name="Group 1278">
                  <a:extLst>
                    <a:ext uri="{FF2B5EF4-FFF2-40B4-BE49-F238E27FC236}">
                      <a16:creationId xmlns:a16="http://schemas.microsoft.com/office/drawing/2014/main" id="{40340EAB-CAA5-CAD0-C526-ABF783BB47F0}"/>
                    </a:ext>
                  </a:extLst>
                </p:cNvPr>
                <p:cNvGrpSpPr/>
                <p:nvPr/>
              </p:nvGrpSpPr>
              <p:grpSpPr>
                <a:xfrm>
                  <a:off x="1707245" y="2436094"/>
                  <a:ext cx="2956493" cy="802877"/>
                  <a:chOff x="1349806" y="3492636"/>
                  <a:chExt cx="2865246" cy="943032"/>
                </a:xfrm>
              </p:grpSpPr>
              <p:sp>
                <p:nvSpPr>
                  <p:cNvPr id="1281" name="Rectangle: Rounded Corners 1280">
                    <a:extLst>
                      <a:ext uri="{FF2B5EF4-FFF2-40B4-BE49-F238E27FC236}">
                        <a16:creationId xmlns:a16="http://schemas.microsoft.com/office/drawing/2014/main" id="{E715C628-7CBD-89E1-DD13-A912315080B0}"/>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3" name="Rectangle 1282">
                    <a:extLst>
                      <a:ext uri="{FF2B5EF4-FFF2-40B4-BE49-F238E27FC236}">
                        <a16:creationId xmlns:a16="http://schemas.microsoft.com/office/drawing/2014/main" id="{4BBC7BC9-21D6-7AFE-B4E1-A4F473779B2C}"/>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80" name="Arrow: Pentagon 1279">
                  <a:extLst>
                    <a:ext uri="{FF2B5EF4-FFF2-40B4-BE49-F238E27FC236}">
                      <a16:creationId xmlns:a16="http://schemas.microsoft.com/office/drawing/2014/main" id="{B08DD7F0-54AD-DE4A-4925-3F71BCE3A272}"/>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78" name="TextBox 1277">
                <a:extLst>
                  <a:ext uri="{FF2B5EF4-FFF2-40B4-BE49-F238E27FC236}">
                    <a16:creationId xmlns:a16="http://schemas.microsoft.com/office/drawing/2014/main" id="{286E89FD-7B31-356F-0813-30E6A1E365BB}"/>
                  </a:ext>
                </a:extLst>
              </p:cNvPr>
              <p:cNvSpPr txBox="1"/>
              <p:nvPr/>
            </p:nvSpPr>
            <p:spPr>
              <a:xfrm>
                <a:off x="147461" y="1655292"/>
                <a:ext cx="1754594" cy="461665"/>
              </a:xfrm>
              <a:prstGeom prst="rect">
                <a:avLst/>
              </a:prstGeom>
              <a:noFill/>
            </p:spPr>
            <p:txBody>
              <a:bodyPr wrap="square" rtlCol="0">
                <a:spAutoFit/>
              </a:bodyPr>
              <a:lstStyle/>
              <a:p>
                <a:r>
                  <a:rPr lang="en-IN" sz="1200" b="1" dirty="0"/>
                  <a:t>Potential Product Replication</a:t>
                </a:r>
              </a:p>
            </p:txBody>
          </p:sp>
        </p:grpSp>
        <p:sp>
          <p:nvSpPr>
            <p:cNvPr id="1275" name="TextBox 1274">
              <a:extLst>
                <a:ext uri="{FF2B5EF4-FFF2-40B4-BE49-F238E27FC236}">
                  <a16:creationId xmlns:a16="http://schemas.microsoft.com/office/drawing/2014/main" id="{4E17880A-1D18-ADF3-2088-0F5EA582E3CC}"/>
                </a:ext>
              </a:extLst>
            </p:cNvPr>
            <p:cNvSpPr txBox="1"/>
            <p:nvPr/>
          </p:nvSpPr>
          <p:spPr>
            <a:xfrm>
              <a:off x="2054497" y="1549009"/>
              <a:ext cx="1940696" cy="707886"/>
            </a:xfrm>
            <a:prstGeom prst="rect">
              <a:avLst/>
            </a:prstGeom>
            <a:noFill/>
          </p:spPr>
          <p:txBody>
            <a:bodyPr wrap="square" rtlCol="0">
              <a:spAutoFit/>
            </a:bodyPr>
            <a:lstStyle/>
            <a:p>
              <a:r>
                <a:rPr lang="en-US" sz="1000" i="1" dirty="0">
                  <a:effectLst/>
                </a:rPr>
                <a:t>Create flavours which are difficult to replicate. Secure </a:t>
              </a:r>
              <a:r>
                <a:rPr lang="en-US" sz="1000" b="1" i="1" dirty="0">
                  <a:effectLst/>
                </a:rPr>
                <a:t>Intellectual Property Rights</a:t>
              </a:r>
              <a:r>
                <a:rPr lang="en-US" sz="1000" i="1" dirty="0">
                  <a:effectLst/>
                </a:rPr>
                <a:t> </a:t>
              </a:r>
              <a:r>
                <a:rPr lang="en-US" sz="1000" b="1" i="1" dirty="0">
                  <a:effectLst/>
                </a:rPr>
                <a:t>(IPR)</a:t>
              </a:r>
              <a:r>
                <a:rPr lang="en-US" sz="1000" i="1" dirty="0">
                  <a:effectLst/>
                </a:rPr>
                <a:t> for proprietary recipes</a:t>
              </a:r>
              <a:endParaRPr lang="en-IN" sz="1000" i="1" dirty="0"/>
            </a:p>
          </p:txBody>
        </p:sp>
      </p:grpSp>
      <p:grpSp>
        <p:nvGrpSpPr>
          <p:cNvPr id="1284" name="Group 1283">
            <a:extLst>
              <a:ext uri="{FF2B5EF4-FFF2-40B4-BE49-F238E27FC236}">
                <a16:creationId xmlns:a16="http://schemas.microsoft.com/office/drawing/2014/main" id="{8AB38867-66D9-6D43-85E9-A06416B31EEE}"/>
              </a:ext>
            </a:extLst>
          </p:cNvPr>
          <p:cNvGrpSpPr/>
          <p:nvPr/>
        </p:nvGrpSpPr>
        <p:grpSpPr>
          <a:xfrm>
            <a:off x="4213908" y="4591999"/>
            <a:ext cx="3970335" cy="802877"/>
            <a:chOff x="111528" y="1478151"/>
            <a:chExt cx="3936374" cy="802877"/>
          </a:xfrm>
        </p:grpSpPr>
        <p:grpSp>
          <p:nvGrpSpPr>
            <p:cNvPr id="1287" name="Group 1286">
              <a:extLst>
                <a:ext uri="{FF2B5EF4-FFF2-40B4-BE49-F238E27FC236}">
                  <a16:creationId xmlns:a16="http://schemas.microsoft.com/office/drawing/2014/main" id="{616546D2-DE17-654B-36E0-815D47A08F68}"/>
                </a:ext>
              </a:extLst>
            </p:cNvPr>
            <p:cNvGrpSpPr/>
            <p:nvPr/>
          </p:nvGrpSpPr>
          <p:grpSpPr>
            <a:xfrm>
              <a:off x="111528" y="1478151"/>
              <a:ext cx="3877095" cy="802877"/>
              <a:chOff x="111528" y="1478151"/>
              <a:chExt cx="3877095" cy="802877"/>
            </a:xfrm>
          </p:grpSpPr>
          <p:grpSp>
            <p:nvGrpSpPr>
              <p:cNvPr id="1289" name="Group 1288">
                <a:extLst>
                  <a:ext uri="{FF2B5EF4-FFF2-40B4-BE49-F238E27FC236}">
                    <a16:creationId xmlns:a16="http://schemas.microsoft.com/office/drawing/2014/main" id="{47678E58-ED31-06BA-CAAC-F9032DD71738}"/>
                  </a:ext>
                </a:extLst>
              </p:cNvPr>
              <p:cNvGrpSpPr/>
              <p:nvPr/>
            </p:nvGrpSpPr>
            <p:grpSpPr>
              <a:xfrm>
                <a:off x="111528" y="1478151"/>
                <a:ext cx="3877095" cy="802877"/>
                <a:chOff x="230827" y="2436094"/>
                <a:chExt cx="4432911" cy="802877"/>
              </a:xfrm>
            </p:grpSpPr>
            <p:grpSp>
              <p:nvGrpSpPr>
                <p:cNvPr id="1291" name="Group 1290">
                  <a:extLst>
                    <a:ext uri="{FF2B5EF4-FFF2-40B4-BE49-F238E27FC236}">
                      <a16:creationId xmlns:a16="http://schemas.microsoft.com/office/drawing/2014/main" id="{D2D1D535-4C78-D655-DCE9-05FC33898C61}"/>
                    </a:ext>
                  </a:extLst>
                </p:cNvPr>
                <p:cNvGrpSpPr/>
                <p:nvPr/>
              </p:nvGrpSpPr>
              <p:grpSpPr>
                <a:xfrm>
                  <a:off x="1707245" y="2436094"/>
                  <a:ext cx="2956493" cy="802877"/>
                  <a:chOff x="1349806" y="3492636"/>
                  <a:chExt cx="2865246" cy="943032"/>
                </a:xfrm>
              </p:grpSpPr>
              <p:sp>
                <p:nvSpPr>
                  <p:cNvPr id="1293" name="Rectangle: Rounded Corners 1292">
                    <a:extLst>
                      <a:ext uri="{FF2B5EF4-FFF2-40B4-BE49-F238E27FC236}">
                        <a16:creationId xmlns:a16="http://schemas.microsoft.com/office/drawing/2014/main" id="{697A7D42-F32C-5BB0-A2E9-D0E26D273395}"/>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4" name="Rectangle 1293">
                    <a:extLst>
                      <a:ext uri="{FF2B5EF4-FFF2-40B4-BE49-F238E27FC236}">
                        <a16:creationId xmlns:a16="http://schemas.microsoft.com/office/drawing/2014/main" id="{5BCF067F-0C00-278A-7689-58E4FE16E9AA}"/>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92" name="Arrow: Pentagon 1291">
                  <a:extLst>
                    <a:ext uri="{FF2B5EF4-FFF2-40B4-BE49-F238E27FC236}">
                      <a16:creationId xmlns:a16="http://schemas.microsoft.com/office/drawing/2014/main" id="{08B63414-F0AF-9234-1AB0-B6D3A758226E}"/>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90" name="TextBox 1289">
                <a:extLst>
                  <a:ext uri="{FF2B5EF4-FFF2-40B4-BE49-F238E27FC236}">
                    <a16:creationId xmlns:a16="http://schemas.microsoft.com/office/drawing/2014/main" id="{3FE34EDF-5679-023F-3093-2E8A735EB27E}"/>
                  </a:ext>
                </a:extLst>
              </p:cNvPr>
              <p:cNvSpPr txBox="1"/>
              <p:nvPr/>
            </p:nvSpPr>
            <p:spPr>
              <a:xfrm>
                <a:off x="128057" y="1720080"/>
                <a:ext cx="1754594" cy="276999"/>
              </a:xfrm>
              <a:prstGeom prst="rect">
                <a:avLst/>
              </a:prstGeom>
              <a:noFill/>
            </p:spPr>
            <p:txBody>
              <a:bodyPr wrap="square" rtlCol="0">
                <a:spAutoFit/>
              </a:bodyPr>
              <a:lstStyle/>
              <a:p>
                <a:r>
                  <a:rPr lang="en-IN" sz="1200" b="1" dirty="0"/>
                  <a:t>Seasonal Variations</a:t>
                </a:r>
              </a:p>
            </p:txBody>
          </p:sp>
        </p:grpSp>
        <p:sp>
          <p:nvSpPr>
            <p:cNvPr id="1288" name="TextBox 1287">
              <a:extLst>
                <a:ext uri="{FF2B5EF4-FFF2-40B4-BE49-F238E27FC236}">
                  <a16:creationId xmlns:a16="http://schemas.microsoft.com/office/drawing/2014/main" id="{FB7790B8-049D-396D-86E6-F7373D44413D}"/>
                </a:ext>
              </a:extLst>
            </p:cNvPr>
            <p:cNvSpPr txBox="1"/>
            <p:nvPr/>
          </p:nvSpPr>
          <p:spPr>
            <a:xfrm>
              <a:off x="2036182" y="1527078"/>
              <a:ext cx="2011720" cy="707886"/>
            </a:xfrm>
            <a:prstGeom prst="rect">
              <a:avLst/>
            </a:prstGeom>
            <a:noFill/>
          </p:spPr>
          <p:txBody>
            <a:bodyPr wrap="square" rtlCol="0">
              <a:spAutoFit/>
            </a:bodyPr>
            <a:lstStyle/>
            <a:p>
              <a:r>
                <a:rPr lang="en-GB" sz="1000" b="0" i="1" dirty="0">
                  <a:effectLst/>
                  <a:latin typeface="Söhne"/>
                </a:rPr>
                <a:t>Invest in techniques to</a:t>
              </a:r>
              <a:r>
                <a:rPr lang="en-GB" sz="1000" b="1" i="1" dirty="0">
                  <a:effectLst/>
                  <a:latin typeface="Söhne"/>
                </a:rPr>
                <a:t> extend the shelf life </a:t>
              </a:r>
              <a:r>
                <a:rPr lang="en-GB" sz="1000" b="0" i="1" dirty="0">
                  <a:effectLst/>
                  <a:latin typeface="Söhne"/>
                </a:rPr>
                <a:t>of ingredients. Plan production schedules to align with </a:t>
              </a:r>
              <a:r>
                <a:rPr lang="en-GB" sz="1000" b="1" i="1" dirty="0">
                  <a:effectLst/>
                  <a:latin typeface="Söhne"/>
                </a:rPr>
                <a:t>peak ingredient availability</a:t>
              </a:r>
              <a:endParaRPr lang="en-IN" sz="1000" i="1" dirty="0"/>
            </a:p>
          </p:txBody>
        </p:sp>
      </p:grpSp>
      <p:grpSp>
        <p:nvGrpSpPr>
          <p:cNvPr id="1316" name="Group 1315">
            <a:extLst>
              <a:ext uri="{FF2B5EF4-FFF2-40B4-BE49-F238E27FC236}">
                <a16:creationId xmlns:a16="http://schemas.microsoft.com/office/drawing/2014/main" id="{8B70079E-85E9-083B-B11D-970B13481FD7}"/>
              </a:ext>
            </a:extLst>
          </p:cNvPr>
          <p:cNvGrpSpPr/>
          <p:nvPr/>
        </p:nvGrpSpPr>
        <p:grpSpPr>
          <a:xfrm>
            <a:off x="4212020" y="5527761"/>
            <a:ext cx="3978794" cy="802877"/>
            <a:chOff x="111528" y="1478151"/>
            <a:chExt cx="3936374" cy="802877"/>
          </a:xfrm>
        </p:grpSpPr>
        <p:grpSp>
          <p:nvGrpSpPr>
            <p:cNvPr id="1317" name="Group 1316">
              <a:extLst>
                <a:ext uri="{FF2B5EF4-FFF2-40B4-BE49-F238E27FC236}">
                  <a16:creationId xmlns:a16="http://schemas.microsoft.com/office/drawing/2014/main" id="{0DEC4EBA-44F5-EF49-BB01-27D62FAC792E}"/>
                </a:ext>
              </a:extLst>
            </p:cNvPr>
            <p:cNvGrpSpPr/>
            <p:nvPr/>
          </p:nvGrpSpPr>
          <p:grpSpPr>
            <a:xfrm>
              <a:off x="111528" y="1478151"/>
              <a:ext cx="3877095" cy="802877"/>
              <a:chOff x="111528" y="1478151"/>
              <a:chExt cx="3877095" cy="802877"/>
            </a:xfrm>
          </p:grpSpPr>
          <p:grpSp>
            <p:nvGrpSpPr>
              <p:cNvPr id="1319" name="Group 1318">
                <a:extLst>
                  <a:ext uri="{FF2B5EF4-FFF2-40B4-BE49-F238E27FC236}">
                    <a16:creationId xmlns:a16="http://schemas.microsoft.com/office/drawing/2014/main" id="{5ECC0D74-C810-C25D-82A7-C5DCB7513F00}"/>
                  </a:ext>
                </a:extLst>
              </p:cNvPr>
              <p:cNvGrpSpPr/>
              <p:nvPr/>
            </p:nvGrpSpPr>
            <p:grpSpPr>
              <a:xfrm>
                <a:off x="111528" y="1478151"/>
                <a:ext cx="3877095" cy="802877"/>
                <a:chOff x="230827" y="2436094"/>
                <a:chExt cx="4432911" cy="802877"/>
              </a:xfrm>
            </p:grpSpPr>
            <p:grpSp>
              <p:nvGrpSpPr>
                <p:cNvPr id="1325" name="Group 1324">
                  <a:extLst>
                    <a:ext uri="{FF2B5EF4-FFF2-40B4-BE49-F238E27FC236}">
                      <a16:creationId xmlns:a16="http://schemas.microsoft.com/office/drawing/2014/main" id="{48C1609B-8225-12A8-93A3-6058A73F5F43}"/>
                    </a:ext>
                  </a:extLst>
                </p:cNvPr>
                <p:cNvGrpSpPr/>
                <p:nvPr/>
              </p:nvGrpSpPr>
              <p:grpSpPr>
                <a:xfrm>
                  <a:off x="1707245" y="2436094"/>
                  <a:ext cx="2956493" cy="802877"/>
                  <a:chOff x="1349806" y="3492636"/>
                  <a:chExt cx="2865246" cy="943032"/>
                </a:xfrm>
              </p:grpSpPr>
              <p:sp>
                <p:nvSpPr>
                  <p:cNvPr id="1327" name="Rectangle: Rounded Corners 1326">
                    <a:extLst>
                      <a:ext uri="{FF2B5EF4-FFF2-40B4-BE49-F238E27FC236}">
                        <a16:creationId xmlns:a16="http://schemas.microsoft.com/office/drawing/2014/main" id="{E0A10693-33EC-CD37-F05B-7B8820CE723E}"/>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4" name="Rectangle 1333">
                    <a:extLst>
                      <a:ext uri="{FF2B5EF4-FFF2-40B4-BE49-F238E27FC236}">
                        <a16:creationId xmlns:a16="http://schemas.microsoft.com/office/drawing/2014/main" id="{4389811A-1C60-B85D-7031-F6B8B9E0C03C}"/>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326" name="Arrow: Pentagon 1325">
                  <a:extLst>
                    <a:ext uri="{FF2B5EF4-FFF2-40B4-BE49-F238E27FC236}">
                      <a16:creationId xmlns:a16="http://schemas.microsoft.com/office/drawing/2014/main" id="{D9DAF173-37FF-43D3-E451-3E8511D6DBAC}"/>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320" name="TextBox 1319">
                <a:extLst>
                  <a:ext uri="{FF2B5EF4-FFF2-40B4-BE49-F238E27FC236}">
                    <a16:creationId xmlns:a16="http://schemas.microsoft.com/office/drawing/2014/main" id="{C29537EE-06C2-3E5F-4271-B0C1E30AF789}"/>
                  </a:ext>
                </a:extLst>
              </p:cNvPr>
              <p:cNvSpPr txBox="1"/>
              <p:nvPr/>
            </p:nvSpPr>
            <p:spPr>
              <a:xfrm>
                <a:off x="126974" y="1731690"/>
                <a:ext cx="1754594" cy="276999"/>
              </a:xfrm>
              <a:prstGeom prst="rect">
                <a:avLst/>
              </a:prstGeom>
              <a:noFill/>
            </p:spPr>
            <p:txBody>
              <a:bodyPr wrap="square" rtlCol="0">
                <a:spAutoFit/>
              </a:bodyPr>
              <a:lstStyle/>
              <a:p>
                <a:r>
                  <a:rPr lang="en-IN" sz="1200" b="1" dirty="0"/>
                  <a:t>Procurement Shortage</a:t>
                </a:r>
              </a:p>
            </p:txBody>
          </p:sp>
        </p:grpSp>
        <p:sp>
          <p:nvSpPr>
            <p:cNvPr id="1318" name="TextBox 1317">
              <a:extLst>
                <a:ext uri="{FF2B5EF4-FFF2-40B4-BE49-F238E27FC236}">
                  <a16:creationId xmlns:a16="http://schemas.microsoft.com/office/drawing/2014/main" id="{6F6BC99F-FDF3-66DE-FE48-9687DCBE6AAD}"/>
                </a:ext>
              </a:extLst>
            </p:cNvPr>
            <p:cNvSpPr txBox="1"/>
            <p:nvPr/>
          </p:nvSpPr>
          <p:spPr>
            <a:xfrm>
              <a:off x="2036182" y="1527078"/>
              <a:ext cx="2011720" cy="707886"/>
            </a:xfrm>
            <a:prstGeom prst="rect">
              <a:avLst/>
            </a:prstGeom>
            <a:noFill/>
          </p:spPr>
          <p:txBody>
            <a:bodyPr wrap="square" rtlCol="0">
              <a:spAutoFit/>
            </a:bodyPr>
            <a:lstStyle/>
            <a:p>
              <a:r>
                <a:rPr lang="en-US" sz="1000" b="0" i="1" dirty="0">
                  <a:effectLst/>
                  <a:latin typeface="Söhne"/>
                </a:rPr>
                <a:t>Maintain </a:t>
              </a:r>
              <a:r>
                <a:rPr lang="en-US" sz="1000" b="1" i="1" dirty="0">
                  <a:effectLst/>
                  <a:latin typeface="Söhne"/>
                </a:rPr>
                <a:t>diversified supplier relationships across regions </a:t>
              </a:r>
              <a:r>
                <a:rPr lang="en-US" sz="1000" b="0" i="1" dirty="0">
                  <a:effectLst/>
                  <a:latin typeface="Söhne"/>
                </a:rPr>
                <a:t>to ensure a steady and reliable ingredient supply chain</a:t>
              </a:r>
              <a:endParaRPr lang="en-IN" sz="1000" i="1" dirty="0"/>
            </a:p>
          </p:txBody>
        </p:sp>
      </p:grpSp>
      <p:grpSp>
        <p:nvGrpSpPr>
          <p:cNvPr id="2" name="Group 1">
            <a:extLst>
              <a:ext uri="{FF2B5EF4-FFF2-40B4-BE49-F238E27FC236}">
                <a16:creationId xmlns:a16="http://schemas.microsoft.com/office/drawing/2014/main" id="{B1EDCB4B-F846-43B5-0C3A-1FA6714FA904}"/>
              </a:ext>
            </a:extLst>
          </p:cNvPr>
          <p:cNvGrpSpPr/>
          <p:nvPr/>
        </p:nvGrpSpPr>
        <p:grpSpPr>
          <a:xfrm>
            <a:off x="95940" y="5513153"/>
            <a:ext cx="3883665" cy="802877"/>
            <a:chOff x="93590" y="5485160"/>
            <a:chExt cx="3883665" cy="802877"/>
          </a:xfrm>
        </p:grpSpPr>
        <p:grpSp>
          <p:nvGrpSpPr>
            <p:cNvPr id="1295" name="Group 1294">
              <a:extLst>
                <a:ext uri="{FF2B5EF4-FFF2-40B4-BE49-F238E27FC236}">
                  <a16:creationId xmlns:a16="http://schemas.microsoft.com/office/drawing/2014/main" id="{51687493-958B-B3D2-BCAE-48A9785C5CDA}"/>
                </a:ext>
              </a:extLst>
            </p:cNvPr>
            <p:cNvGrpSpPr/>
            <p:nvPr/>
          </p:nvGrpSpPr>
          <p:grpSpPr>
            <a:xfrm>
              <a:off x="93590" y="5485160"/>
              <a:ext cx="3883665" cy="802877"/>
              <a:chOff x="111528" y="1478151"/>
              <a:chExt cx="3883665" cy="802877"/>
            </a:xfrm>
          </p:grpSpPr>
          <p:grpSp>
            <p:nvGrpSpPr>
              <p:cNvPr id="1296" name="Group 1295">
                <a:extLst>
                  <a:ext uri="{FF2B5EF4-FFF2-40B4-BE49-F238E27FC236}">
                    <a16:creationId xmlns:a16="http://schemas.microsoft.com/office/drawing/2014/main" id="{834513C2-5EE5-E0DA-1AB6-DAE26002F644}"/>
                  </a:ext>
                </a:extLst>
              </p:cNvPr>
              <p:cNvGrpSpPr/>
              <p:nvPr/>
            </p:nvGrpSpPr>
            <p:grpSpPr>
              <a:xfrm>
                <a:off x="111528" y="1478151"/>
                <a:ext cx="3877095" cy="802877"/>
                <a:chOff x="111528" y="1478151"/>
                <a:chExt cx="3877095" cy="802877"/>
              </a:xfrm>
            </p:grpSpPr>
            <p:grpSp>
              <p:nvGrpSpPr>
                <p:cNvPr id="1298" name="Group 1297">
                  <a:extLst>
                    <a:ext uri="{FF2B5EF4-FFF2-40B4-BE49-F238E27FC236}">
                      <a16:creationId xmlns:a16="http://schemas.microsoft.com/office/drawing/2014/main" id="{973FE881-FC3B-0AE9-4CE9-59F42BD12C3F}"/>
                    </a:ext>
                  </a:extLst>
                </p:cNvPr>
                <p:cNvGrpSpPr/>
                <p:nvPr/>
              </p:nvGrpSpPr>
              <p:grpSpPr>
                <a:xfrm>
                  <a:off x="111528" y="1478151"/>
                  <a:ext cx="3877095" cy="802877"/>
                  <a:chOff x="230827" y="2436094"/>
                  <a:chExt cx="4432911" cy="802877"/>
                </a:xfrm>
              </p:grpSpPr>
              <p:grpSp>
                <p:nvGrpSpPr>
                  <p:cNvPr id="1300" name="Group 1299">
                    <a:extLst>
                      <a:ext uri="{FF2B5EF4-FFF2-40B4-BE49-F238E27FC236}">
                        <a16:creationId xmlns:a16="http://schemas.microsoft.com/office/drawing/2014/main" id="{050E4D30-68D0-F910-F01D-88096FA1C375}"/>
                      </a:ext>
                    </a:extLst>
                  </p:cNvPr>
                  <p:cNvGrpSpPr/>
                  <p:nvPr/>
                </p:nvGrpSpPr>
                <p:grpSpPr>
                  <a:xfrm>
                    <a:off x="1707245" y="2436094"/>
                    <a:ext cx="2956493" cy="802877"/>
                    <a:chOff x="1349806" y="3492636"/>
                    <a:chExt cx="2865246" cy="943032"/>
                  </a:xfrm>
                </p:grpSpPr>
                <p:sp>
                  <p:nvSpPr>
                    <p:cNvPr id="1302" name="Rectangle: Rounded Corners 1301">
                      <a:extLst>
                        <a:ext uri="{FF2B5EF4-FFF2-40B4-BE49-F238E27FC236}">
                          <a16:creationId xmlns:a16="http://schemas.microsoft.com/office/drawing/2014/main" id="{B1019124-DC29-B75C-6268-DB8B0E4F384C}"/>
                        </a:ext>
                      </a:extLst>
                    </p:cNvPr>
                    <p:cNvSpPr/>
                    <p:nvPr/>
                  </p:nvSpPr>
                  <p:spPr>
                    <a:xfrm>
                      <a:off x="1349806" y="3492636"/>
                      <a:ext cx="2811856" cy="943032"/>
                    </a:xfrm>
                    <a:prstGeom prst="roundRect">
                      <a:avLst>
                        <a:gd name="adj" fmla="val 10005"/>
                      </a:avLst>
                    </a:prstGeom>
                    <a:solidFill>
                      <a:schemeClr val="accent3">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3" name="Rectangle 1302">
                      <a:extLst>
                        <a:ext uri="{FF2B5EF4-FFF2-40B4-BE49-F238E27FC236}">
                          <a16:creationId xmlns:a16="http://schemas.microsoft.com/office/drawing/2014/main" id="{2C9B50FE-B5CA-44A2-BD86-AC09AC6C7050}"/>
                        </a:ext>
                      </a:extLst>
                    </p:cNvPr>
                    <p:cNvSpPr/>
                    <p:nvPr/>
                  </p:nvSpPr>
                  <p:spPr>
                    <a:xfrm>
                      <a:off x="4118301" y="3492636"/>
                      <a:ext cx="96751" cy="943031"/>
                    </a:xfrm>
                    <a:prstGeom prst="rect">
                      <a:avLst/>
                    </a:prstGeom>
                    <a:solidFill>
                      <a:srgbClr val="006666"/>
                    </a:solidFill>
                    <a:ln>
                      <a:solidFill>
                        <a:srgbClr val="00666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301" name="Arrow: Pentagon 1300">
                    <a:extLst>
                      <a:ext uri="{FF2B5EF4-FFF2-40B4-BE49-F238E27FC236}">
                        <a16:creationId xmlns:a16="http://schemas.microsoft.com/office/drawing/2014/main" id="{8137167C-F916-DFA8-693E-FE61D21331B3}"/>
                      </a:ext>
                    </a:extLst>
                  </p:cNvPr>
                  <p:cNvSpPr/>
                  <p:nvPr/>
                </p:nvSpPr>
                <p:spPr>
                  <a:xfrm>
                    <a:off x="230827" y="2535211"/>
                    <a:ext cx="2264124" cy="594656"/>
                  </a:xfrm>
                  <a:prstGeom prst="homePlate">
                    <a:avLst/>
                  </a:prstGeom>
                  <a:solidFill>
                    <a:schemeClr val="accent2">
                      <a:lumMod val="20000"/>
                      <a:lumOff val="80000"/>
                    </a:schemeClr>
                  </a:solidFill>
                  <a:ln w="127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6666"/>
                      </a:solidFill>
                    </a:endParaRPr>
                  </a:p>
                </p:txBody>
              </p:sp>
            </p:grpSp>
            <p:sp>
              <p:nvSpPr>
                <p:cNvPr id="1299" name="TextBox 1298">
                  <a:extLst>
                    <a:ext uri="{FF2B5EF4-FFF2-40B4-BE49-F238E27FC236}">
                      <a16:creationId xmlns:a16="http://schemas.microsoft.com/office/drawing/2014/main" id="{A8FB3BF1-CA9D-1E69-3213-68BD13511C71}"/>
                    </a:ext>
                  </a:extLst>
                </p:cNvPr>
                <p:cNvSpPr txBox="1"/>
                <p:nvPr/>
              </p:nvSpPr>
              <p:spPr>
                <a:xfrm>
                  <a:off x="139184" y="1724809"/>
                  <a:ext cx="1644538" cy="276999"/>
                </a:xfrm>
                <a:prstGeom prst="rect">
                  <a:avLst/>
                </a:prstGeom>
                <a:noFill/>
              </p:spPr>
              <p:txBody>
                <a:bodyPr wrap="square" rtlCol="0">
                  <a:spAutoFit/>
                </a:bodyPr>
                <a:lstStyle/>
                <a:p>
                  <a:r>
                    <a:rPr lang="en-IN" sz="1200" b="1" dirty="0"/>
                    <a:t>Shelf Space Rejection</a:t>
                  </a:r>
                </a:p>
              </p:txBody>
            </p:sp>
          </p:grpSp>
          <p:sp>
            <p:nvSpPr>
              <p:cNvPr id="1297" name="TextBox 1296">
                <a:extLst>
                  <a:ext uri="{FF2B5EF4-FFF2-40B4-BE49-F238E27FC236}">
                    <a16:creationId xmlns:a16="http://schemas.microsoft.com/office/drawing/2014/main" id="{44A6742F-03A7-2423-D588-D1115D761D38}"/>
                  </a:ext>
                </a:extLst>
              </p:cNvPr>
              <p:cNvSpPr txBox="1"/>
              <p:nvPr/>
            </p:nvSpPr>
            <p:spPr>
              <a:xfrm>
                <a:off x="2054497" y="1549009"/>
                <a:ext cx="1940696" cy="246221"/>
              </a:xfrm>
              <a:prstGeom prst="rect">
                <a:avLst/>
              </a:prstGeom>
              <a:noFill/>
            </p:spPr>
            <p:txBody>
              <a:bodyPr wrap="square" rtlCol="0">
                <a:spAutoFit/>
              </a:bodyPr>
              <a:lstStyle/>
              <a:p>
                <a:endParaRPr lang="en-IN" sz="1000" i="1" dirty="0"/>
              </a:p>
            </p:txBody>
          </p:sp>
        </p:grpSp>
        <p:sp>
          <p:nvSpPr>
            <p:cNvPr id="1335" name="TextBox 1334">
              <a:extLst>
                <a:ext uri="{FF2B5EF4-FFF2-40B4-BE49-F238E27FC236}">
                  <a16:creationId xmlns:a16="http://schemas.microsoft.com/office/drawing/2014/main" id="{EE7A24CC-DC4D-240B-B97E-43AAE5B79258}"/>
                </a:ext>
              </a:extLst>
            </p:cNvPr>
            <p:cNvSpPr txBox="1"/>
            <p:nvPr/>
          </p:nvSpPr>
          <p:spPr>
            <a:xfrm>
              <a:off x="2062159" y="5604606"/>
              <a:ext cx="1902335" cy="553998"/>
            </a:xfrm>
            <a:prstGeom prst="rect">
              <a:avLst/>
            </a:prstGeom>
            <a:noFill/>
          </p:spPr>
          <p:txBody>
            <a:bodyPr wrap="square" rtlCol="0">
              <a:spAutoFit/>
            </a:bodyPr>
            <a:lstStyle/>
            <a:p>
              <a:r>
                <a:rPr lang="en-GB" sz="1000" b="0" i="1" dirty="0">
                  <a:effectLst/>
                  <a:latin typeface="Söhne"/>
                </a:rPr>
                <a:t>Leverage ITC’s distribution network and push the product via </a:t>
              </a:r>
              <a:r>
                <a:rPr lang="en-GB" sz="1000" b="1" i="1" dirty="0">
                  <a:effectLst/>
                  <a:latin typeface="Söhne"/>
                </a:rPr>
                <a:t>brick-and-mortar</a:t>
              </a:r>
              <a:r>
                <a:rPr lang="en-GB" sz="1000" b="0" i="1" dirty="0">
                  <a:effectLst/>
                  <a:latin typeface="Söhne"/>
                </a:rPr>
                <a:t> channels</a:t>
              </a:r>
              <a:endParaRPr lang="en-IN" sz="1000" i="1" dirty="0"/>
            </a:p>
          </p:txBody>
        </p:sp>
      </p:grpSp>
      <p:sp>
        <p:nvSpPr>
          <p:cNvPr id="1364" name="TextBox 1363">
            <a:extLst>
              <a:ext uri="{FF2B5EF4-FFF2-40B4-BE49-F238E27FC236}">
                <a16:creationId xmlns:a16="http://schemas.microsoft.com/office/drawing/2014/main" id="{94090D21-3D1D-9565-EBF1-14CF06F601F8}"/>
              </a:ext>
            </a:extLst>
          </p:cNvPr>
          <p:cNvSpPr txBox="1"/>
          <p:nvPr/>
        </p:nvSpPr>
        <p:spPr>
          <a:xfrm>
            <a:off x="10015645" y="4363638"/>
            <a:ext cx="1754594" cy="307777"/>
          </a:xfrm>
          <a:prstGeom prst="rect">
            <a:avLst/>
          </a:prstGeom>
          <a:noFill/>
        </p:spPr>
        <p:txBody>
          <a:bodyPr wrap="square">
            <a:spAutoFit/>
          </a:bodyPr>
          <a:lstStyle/>
          <a:p>
            <a:pPr algn="ctr"/>
            <a:r>
              <a:rPr lang="en-IN" sz="1400" b="1" i="1" dirty="0">
                <a:solidFill>
                  <a:srgbClr val="EE5600"/>
                </a:solidFill>
              </a:rPr>
              <a:t>Apr’25</a:t>
            </a:r>
          </a:p>
        </p:txBody>
      </p:sp>
      <p:sp>
        <p:nvSpPr>
          <p:cNvPr id="1365" name="TextBox 1364">
            <a:extLst>
              <a:ext uri="{FF2B5EF4-FFF2-40B4-BE49-F238E27FC236}">
                <a16:creationId xmlns:a16="http://schemas.microsoft.com/office/drawing/2014/main" id="{8F6D89BD-099D-166C-3BF1-0D9BC2E382C6}"/>
              </a:ext>
            </a:extLst>
          </p:cNvPr>
          <p:cNvSpPr txBox="1"/>
          <p:nvPr/>
        </p:nvSpPr>
        <p:spPr>
          <a:xfrm>
            <a:off x="7923349" y="3871518"/>
            <a:ext cx="1754594" cy="307777"/>
          </a:xfrm>
          <a:prstGeom prst="rect">
            <a:avLst/>
          </a:prstGeom>
          <a:noFill/>
        </p:spPr>
        <p:txBody>
          <a:bodyPr wrap="square">
            <a:spAutoFit/>
          </a:bodyPr>
          <a:lstStyle/>
          <a:p>
            <a:pPr algn="ctr"/>
            <a:r>
              <a:rPr lang="en-IN" sz="1400" b="1" i="1" dirty="0">
                <a:solidFill>
                  <a:srgbClr val="EE5600"/>
                </a:solidFill>
              </a:rPr>
              <a:t>Dec’25</a:t>
            </a:r>
          </a:p>
        </p:txBody>
      </p:sp>
      <p:sp>
        <p:nvSpPr>
          <p:cNvPr id="1366" name="TextBox 1365">
            <a:extLst>
              <a:ext uri="{FF2B5EF4-FFF2-40B4-BE49-F238E27FC236}">
                <a16:creationId xmlns:a16="http://schemas.microsoft.com/office/drawing/2014/main" id="{29C03202-EFB8-C8E4-98B6-D4754CADBDB3}"/>
              </a:ext>
            </a:extLst>
          </p:cNvPr>
          <p:cNvSpPr txBox="1"/>
          <p:nvPr/>
        </p:nvSpPr>
        <p:spPr>
          <a:xfrm>
            <a:off x="9383596" y="2428323"/>
            <a:ext cx="1754594" cy="307777"/>
          </a:xfrm>
          <a:prstGeom prst="rect">
            <a:avLst/>
          </a:prstGeom>
          <a:noFill/>
        </p:spPr>
        <p:txBody>
          <a:bodyPr wrap="square">
            <a:spAutoFit/>
          </a:bodyPr>
          <a:lstStyle/>
          <a:p>
            <a:pPr algn="ctr"/>
            <a:r>
              <a:rPr lang="en-IN" sz="1400" b="1" i="1" dirty="0">
                <a:solidFill>
                  <a:srgbClr val="EE5600"/>
                </a:solidFill>
              </a:rPr>
              <a:t>Apr’26</a:t>
            </a:r>
          </a:p>
        </p:txBody>
      </p:sp>
      <p:sp>
        <p:nvSpPr>
          <p:cNvPr id="1367" name="TextBox 1366">
            <a:extLst>
              <a:ext uri="{FF2B5EF4-FFF2-40B4-BE49-F238E27FC236}">
                <a16:creationId xmlns:a16="http://schemas.microsoft.com/office/drawing/2014/main" id="{C7F71F78-08A8-A722-76AC-DABE61E57E26}"/>
              </a:ext>
            </a:extLst>
          </p:cNvPr>
          <p:cNvSpPr txBox="1"/>
          <p:nvPr/>
        </p:nvSpPr>
        <p:spPr>
          <a:xfrm>
            <a:off x="10391492" y="1497835"/>
            <a:ext cx="1754594" cy="307777"/>
          </a:xfrm>
          <a:prstGeom prst="rect">
            <a:avLst/>
          </a:prstGeom>
          <a:noFill/>
        </p:spPr>
        <p:txBody>
          <a:bodyPr wrap="square">
            <a:spAutoFit/>
          </a:bodyPr>
          <a:lstStyle/>
          <a:p>
            <a:pPr algn="ctr"/>
            <a:r>
              <a:rPr lang="en-IN" sz="1400" b="1" i="1" dirty="0">
                <a:solidFill>
                  <a:srgbClr val="EE5600"/>
                </a:solidFill>
              </a:rPr>
              <a:t>Jan’27</a:t>
            </a:r>
          </a:p>
        </p:txBody>
      </p:sp>
      <p:grpSp>
        <p:nvGrpSpPr>
          <p:cNvPr id="1395" name="Group 1394">
            <a:extLst>
              <a:ext uri="{FF2B5EF4-FFF2-40B4-BE49-F238E27FC236}">
                <a16:creationId xmlns:a16="http://schemas.microsoft.com/office/drawing/2014/main" id="{6B1F1A71-16AE-067F-AF1D-20A8E8AA0730}"/>
              </a:ext>
            </a:extLst>
          </p:cNvPr>
          <p:cNvGrpSpPr/>
          <p:nvPr/>
        </p:nvGrpSpPr>
        <p:grpSpPr>
          <a:xfrm>
            <a:off x="-9412" y="-30694"/>
            <a:ext cx="12198081" cy="422778"/>
            <a:chOff x="28636" y="3897295"/>
            <a:chExt cx="11989254" cy="502781"/>
          </a:xfrm>
        </p:grpSpPr>
        <p:pic>
          <p:nvPicPr>
            <p:cNvPr id="1396" name="Picture 2" descr="SVKM's NMIMS - Wikipedia">
              <a:extLst>
                <a:ext uri="{FF2B5EF4-FFF2-40B4-BE49-F238E27FC236}">
                  <a16:creationId xmlns:a16="http://schemas.microsoft.com/office/drawing/2014/main" id="{3C990CD2-67A0-1EE4-2A5F-CA57FF91C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397" name="Picture 4" descr="Pin on MY LIFE ❤">
              <a:extLst>
                <a:ext uri="{FF2B5EF4-FFF2-40B4-BE49-F238E27FC236}">
                  <a16:creationId xmlns:a16="http://schemas.microsoft.com/office/drawing/2014/main" id="{26D3DDD4-5E77-4194-C4D5-993579952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398" name="Group 1397">
              <a:extLst>
                <a:ext uri="{FF2B5EF4-FFF2-40B4-BE49-F238E27FC236}">
                  <a16:creationId xmlns:a16="http://schemas.microsoft.com/office/drawing/2014/main" id="{E7A96DCA-6153-06B7-739B-ECEC812AAF04}"/>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420" name="Arrow: Chevron 1419">
                <a:extLst>
                  <a:ext uri="{FF2B5EF4-FFF2-40B4-BE49-F238E27FC236}">
                    <a16:creationId xmlns:a16="http://schemas.microsoft.com/office/drawing/2014/main" id="{321A0FA4-FA53-7798-5836-9FB65CA99BF9}"/>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21" name="TextBox 1420">
                <a:extLst>
                  <a:ext uri="{FF2B5EF4-FFF2-40B4-BE49-F238E27FC236}">
                    <a16:creationId xmlns:a16="http://schemas.microsoft.com/office/drawing/2014/main" id="{FDADBE72-FBFE-DEB6-1E20-DADEC0319F8F}"/>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399" name="Group 1398">
              <a:extLst>
                <a:ext uri="{FF2B5EF4-FFF2-40B4-BE49-F238E27FC236}">
                  <a16:creationId xmlns:a16="http://schemas.microsoft.com/office/drawing/2014/main" id="{75D4A9FF-BEC0-C47E-AC1E-DD713E728361}"/>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418" name="Arrow: Chevron 1417">
                <a:extLst>
                  <a:ext uri="{FF2B5EF4-FFF2-40B4-BE49-F238E27FC236}">
                    <a16:creationId xmlns:a16="http://schemas.microsoft.com/office/drawing/2014/main" id="{3A4D964F-C427-2F6C-7677-DF90D77F5B42}"/>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19" name="TextBox 1418">
                <a:extLst>
                  <a:ext uri="{FF2B5EF4-FFF2-40B4-BE49-F238E27FC236}">
                    <a16:creationId xmlns:a16="http://schemas.microsoft.com/office/drawing/2014/main" id="{F6D180BA-5505-D674-3928-B35BD06CC394}"/>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400" name="Group 1399">
              <a:extLst>
                <a:ext uri="{FF2B5EF4-FFF2-40B4-BE49-F238E27FC236}">
                  <a16:creationId xmlns:a16="http://schemas.microsoft.com/office/drawing/2014/main" id="{331A8986-4A35-A7DF-5E35-A4FE2F556C88}"/>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416" name="Arrow: Chevron 1415">
                <a:extLst>
                  <a:ext uri="{FF2B5EF4-FFF2-40B4-BE49-F238E27FC236}">
                    <a16:creationId xmlns:a16="http://schemas.microsoft.com/office/drawing/2014/main" id="{FC7572DF-E0B9-5D14-8380-09A55EFDC33C}"/>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17" name="TextBox 1416">
                <a:extLst>
                  <a:ext uri="{FF2B5EF4-FFF2-40B4-BE49-F238E27FC236}">
                    <a16:creationId xmlns:a16="http://schemas.microsoft.com/office/drawing/2014/main" id="{3B090CFF-809E-9C02-3B53-22E6A3780276}"/>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401" name="Group 1400">
              <a:extLst>
                <a:ext uri="{FF2B5EF4-FFF2-40B4-BE49-F238E27FC236}">
                  <a16:creationId xmlns:a16="http://schemas.microsoft.com/office/drawing/2014/main" id="{5C0F385A-DB54-568F-56AE-63C2FBC5A972}"/>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414" name="Arrow: Chevron 1413">
                <a:extLst>
                  <a:ext uri="{FF2B5EF4-FFF2-40B4-BE49-F238E27FC236}">
                    <a16:creationId xmlns:a16="http://schemas.microsoft.com/office/drawing/2014/main" id="{FAEBB4CC-B68F-FB4A-8E92-E4B8808C9E85}"/>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15" name="TextBox 1414">
                <a:extLst>
                  <a:ext uri="{FF2B5EF4-FFF2-40B4-BE49-F238E27FC236}">
                    <a16:creationId xmlns:a16="http://schemas.microsoft.com/office/drawing/2014/main" id="{E76D049A-A769-F98A-ECE4-78638631876E}"/>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402" name="Group 1401">
              <a:extLst>
                <a:ext uri="{FF2B5EF4-FFF2-40B4-BE49-F238E27FC236}">
                  <a16:creationId xmlns:a16="http://schemas.microsoft.com/office/drawing/2014/main" id="{637FE2D8-99B3-7137-3590-B0510458EEFD}"/>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412" name="Arrow: Chevron 1411">
                <a:extLst>
                  <a:ext uri="{FF2B5EF4-FFF2-40B4-BE49-F238E27FC236}">
                    <a16:creationId xmlns:a16="http://schemas.microsoft.com/office/drawing/2014/main" id="{AEF82C45-7045-40CC-9DA0-CE3168F8BFAD}"/>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bg1"/>
                  </a:solidFill>
                </a:endParaRPr>
              </a:p>
            </p:txBody>
          </p:sp>
          <p:sp>
            <p:nvSpPr>
              <p:cNvPr id="1413" name="TextBox 1412">
                <a:extLst>
                  <a:ext uri="{FF2B5EF4-FFF2-40B4-BE49-F238E27FC236}">
                    <a16:creationId xmlns:a16="http://schemas.microsoft.com/office/drawing/2014/main" id="{BD3BFD1C-93A4-C8C1-1772-57DE489E31DE}"/>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1403" name="Group 1402">
              <a:extLst>
                <a:ext uri="{FF2B5EF4-FFF2-40B4-BE49-F238E27FC236}">
                  <a16:creationId xmlns:a16="http://schemas.microsoft.com/office/drawing/2014/main" id="{5DDDAAB7-A578-72E9-F541-DD15C14D6448}"/>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410" name="Arrow: Chevron 1409">
                <a:extLst>
                  <a:ext uri="{FF2B5EF4-FFF2-40B4-BE49-F238E27FC236}">
                    <a16:creationId xmlns:a16="http://schemas.microsoft.com/office/drawing/2014/main" id="{7ACBBC51-02A8-4F2C-2684-72D10D5F44AC}"/>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11" name="TextBox 1410">
                <a:extLst>
                  <a:ext uri="{FF2B5EF4-FFF2-40B4-BE49-F238E27FC236}">
                    <a16:creationId xmlns:a16="http://schemas.microsoft.com/office/drawing/2014/main" id="{D3E9777C-832B-6EBB-1B68-D85A908DA897}"/>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404" name="Group 1403">
              <a:extLst>
                <a:ext uri="{FF2B5EF4-FFF2-40B4-BE49-F238E27FC236}">
                  <a16:creationId xmlns:a16="http://schemas.microsoft.com/office/drawing/2014/main" id="{3B05E8E6-9D8E-95B7-77EC-DB66B445F488}"/>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408" name="Arrow: Chevron 1407">
                <a:extLst>
                  <a:ext uri="{FF2B5EF4-FFF2-40B4-BE49-F238E27FC236}">
                    <a16:creationId xmlns:a16="http://schemas.microsoft.com/office/drawing/2014/main" id="{BA48AC26-B64A-3DE6-8A69-67832D0FC0B8}"/>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09" name="TextBox 1408">
                <a:extLst>
                  <a:ext uri="{FF2B5EF4-FFF2-40B4-BE49-F238E27FC236}">
                    <a16:creationId xmlns:a16="http://schemas.microsoft.com/office/drawing/2014/main" id="{031FA418-6B98-7749-DEFD-9D819716D224}"/>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405" name="Group 1404">
              <a:extLst>
                <a:ext uri="{FF2B5EF4-FFF2-40B4-BE49-F238E27FC236}">
                  <a16:creationId xmlns:a16="http://schemas.microsoft.com/office/drawing/2014/main" id="{0BA95D30-3973-C2AD-372D-1B3141FD2DCC}"/>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406" name="Arrow: Chevron 1405">
                <a:extLst>
                  <a:ext uri="{FF2B5EF4-FFF2-40B4-BE49-F238E27FC236}">
                    <a16:creationId xmlns:a16="http://schemas.microsoft.com/office/drawing/2014/main" id="{7B87D603-AD4A-BDC2-5A52-37C0DFC18C1B}"/>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07" name="TextBox 1406">
                <a:extLst>
                  <a:ext uri="{FF2B5EF4-FFF2-40B4-BE49-F238E27FC236}">
                    <a16:creationId xmlns:a16="http://schemas.microsoft.com/office/drawing/2014/main" id="{6668301E-E8FC-000E-A1B3-86540AE05657}"/>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b="1" dirty="0">
                    <a:solidFill>
                      <a:schemeClr val="bg1"/>
                    </a:solidFill>
                  </a:rPr>
                  <a:t>Risks, Mitigation &amp; Road Ahead</a:t>
                </a:r>
                <a:endParaRPr lang="en-IN" sz="900" b="1" dirty="0">
                  <a:solidFill>
                    <a:schemeClr val="bg1"/>
                  </a:solidFill>
                </a:endParaRPr>
              </a:p>
            </p:txBody>
          </p:sp>
        </p:grpSp>
      </p:grpSp>
    </p:spTree>
    <p:extLst>
      <p:ext uri="{BB962C8B-B14F-4D97-AF65-F5344CB8AC3E}">
        <p14:creationId xmlns:p14="http://schemas.microsoft.com/office/powerpoint/2010/main" val="4218870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03F3F53-A353-A1A8-0274-21274920AE52}"/>
              </a:ext>
            </a:extLst>
          </p:cNvPr>
          <p:cNvPicPr>
            <a:picLocks noChangeAspect="1"/>
          </p:cNvPicPr>
          <p:nvPr/>
        </p:nvPicPr>
        <p:blipFill>
          <a:blip r:embed="rId2"/>
          <a:stretch>
            <a:fillRect/>
          </a:stretch>
        </p:blipFill>
        <p:spPr>
          <a:xfrm>
            <a:off x="276729" y="1206831"/>
            <a:ext cx="11283984" cy="4994489"/>
          </a:xfrm>
          <a:prstGeom prst="rect">
            <a:avLst/>
          </a:prstGeom>
        </p:spPr>
      </p:pic>
      <p:grpSp>
        <p:nvGrpSpPr>
          <p:cNvPr id="11" name="Group 10">
            <a:extLst>
              <a:ext uri="{FF2B5EF4-FFF2-40B4-BE49-F238E27FC236}">
                <a16:creationId xmlns:a16="http://schemas.microsoft.com/office/drawing/2014/main" id="{52A7143D-69BC-6A33-3CEC-672C68966794}"/>
              </a:ext>
            </a:extLst>
          </p:cNvPr>
          <p:cNvGrpSpPr/>
          <p:nvPr/>
        </p:nvGrpSpPr>
        <p:grpSpPr>
          <a:xfrm>
            <a:off x="4949130" y="-45721"/>
            <a:ext cx="2330510" cy="441464"/>
            <a:chOff x="322730" y="929016"/>
            <a:chExt cx="2689412" cy="469478"/>
          </a:xfrm>
        </p:grpSpPr>
        <p:sp>
          <p:nvSpPr>
            <p:cNvPr id="12" name="Rectangle 7">
              <a:extLst>
                <a:ext uri="{FF2B5EF4-FFF2-40B4-BE49-F238E27FC236}">
                  <a16:creationId xmlns:a16="http://schemas.microsoft.com/office/drawing/2014/main" id="{26CF3B4D-0549-8C7D-1F05-AF1E0223DB67}"/>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F669A8-1BFB-D2CF-6DA5-1BEDC9D1E22E}"/>
                </a:ext>
              </a:extLst>
            </p:cNvPr>
            <p:cNvSpPr txBox="1"/>
            <p:nvPr/>
          </p:nvSpPr>
          <p:spPr>
            <a:xfrm>
              <a:off x="322730" y="929016"/>
              <a:ext cx="2689412" cy="379232"/>
            </a:xfrm>
            <a:prstGeom prst="roundRect">
              <a:avLst/>
            </a:prstGeom>
            <a:noFill/>
          </p:spPr>
          <p:txBody>
            <a:bodyPr wrap="square" rtlCol="0">
              <a:spAutoFit/>
            </a:bodyPr>
            <a:lstStyle/>
            <a:p>
              <a:pPr algn="ctr"/>
              <a:r>
                <a:rPr lang="en-US" sz="2300" b="1" i="1" dirty="0">
                  <a:solidFill>
                    <a:schemeClr val="bg1"/>
                  </a:solidFill>
                </a:rPr>
                <a:t>Appendix</a:t>
              </a:r>
              <a:endParaRPr lang="en-IN" sz="2300" b="1" i="1" dirty="0">
                <a:solidFill>
                  <a:schemeClr val="bg1"/>
                </a:solidFill>
              </a:endParaRPr>
            </a:p>
          </p:txBody>
        </p:sp>
      </p:grpSp>
      <p:grpSp>
        <p:nvGrpSpPr>
          <p:cNvPr id="16" name="Group 15">
            <a:extLst>
              <a:ext uri="{FF2B5EF4-FFF2-40B4-BE49-F238E27FC236}">
                <a16:creationId xmlns:a16="http://schemas.microsoft.com/office/drawing/2014/main" id="{3D4BA096-2502-C872-2B75-2D94CE61D74E}"/>
              </a:ext>
            </a:extLst>
          </p:cNvPr>
          <p:cNvGrpSpPr/>
          <p:nvPr/>
        </p:nvGrpSpPr>
        <p:grpSpPr>
          <a:xfrm>
            <a:off x="62493" y="551768"/>
            <a:ext cx="2251499"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7" name="Rectangle: Rounded Corners 1269">
              <a:extLst>
                <a:ext uri="{FF2B5EF4-FFF2-40B4-BE49-F238E27FC236}">
                  <a16:creationId xmlns:a16="http://schemas.microsoft.com/office/drawing/2014/main" id="{E5BDF5E0-C7F5-0779-C291-5BC5B045B227}"/>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300" dirty="0">
                <a:solidFill>
                  <a:schemeClr val="bg1"/>
                </a:solidFill>
              </a:endParaRPr>
            </a:p>
          </p:txBody>
        </p:sp>
        <p:sp>
          <p:nvSpPr>
            <p:cNvPr id="18" name="TextBox 17">
              <a:extLst>
                <a:ext uri="{FF2B5EF4-FFF2-40B4-BE49-F238E27FC236}">
                  <a16:creationId xmlns:a16="http://schemas.microsoft.com/office/drawing/2014/main" id="{DD697962-463E-8F4A-2EFD-E2118E178733}"/>
                </a:ext>
              </a:extLst>
            </p:cNvPr>
            <p:cNvSpPr txBox="1"/>
            <p:nvPr/>
          </p:nvSpPr>
          <p:spPr>
            <a:xfrm>
              <a:off x="989045" y="2078837"/>
              <a:ext cx="975069" cy="313688"/>
            </a:xfrm>
            <a:prstGeom prst="homePlate">
              <a:avLst/>
            </a:prstGeom>
            <a:grpFill/>
          </p:spPr>
          <p:txBody>
            <a:bodyPr wrap="square" rtlCol="0">
              <a:spAutoFit/>
            </a:bodyPr>
            <a:lstStyle/>
            <a:p>
              <a:r>
                <a:rPr lang="en-IN" sz="1400" b="1" dirty="0">
                  <a:solidFill>
                    <a:schemeClr val="bg1"/>
                  </a:solidFill>
                </a:rPr>
                <a:t>Demand Estimate</a:t>
              </a:r>
            </a:p>
          </p:txBody>
        </p:sp>
      </p:grpSp>
      <p:cxnSp>
        <p:nvCxnSpPr>
          <p:cNvPr id="2" name="Straight Connector 1">
            <a:extLst>
              <a:ext uri="{FF2B5EF4-FFF2-40B4-BE49-F238E27FC236}">
                <a16:creationId xmlns:a16="http://schemas.microsoft.com/office/drawing/2014/main" id="{102BCA04-9052-C74A-EF4E-1E82D1DF5B7E}"/>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61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94CC45-672D-F15F-F563-D502A8830C87}"/>
              </a:ext>
            </a:extLst>
          </p:cNvPr>
          <p:cNvPicPr>
            <a:picLocks noChangeAspect="1"/>
          </p:cNvPicPr>
          <p:nvPr/>
        </p:nvPicPr>
        <p:blipFill>
          <a:blip r:embed="rId2"/>
          <a:stretch>
            <a:fillRect/>
          </a:stretch>
        </p:blipFill>
        <p:spPr>
          <a:xfrm>
            <a:off x="124999" y="1148833"/>
            <a:ext cx="11430003" cy="4560333"/>
          </a:xfrm>
          <a:prstGeom prst="rect">
            <a:avLst/>
          </a:prstGeom>
        </p:spPr>
      </p:pic>
      <p:grpSp>
        <p:nvGrpSpPr>
          <p:cNvPr id="11" name="Group 10">
            <a:extLst>
              <a:ext uri="{FF2B5EF4-FFF2-40B4-BE49-F238E27FC236}">
                <a16:creationId xmlns:a16="http://schemas.microsoft.com/office/drawing/2014/main" id="{52A7143D-69BC-6A33-3CEC-672C68966794}"/>
              </a:ext>
            </a:extLst>
          </p:cNvPr>
          <p:cNvGrpSpPr/>
          <p:nvPr/>
        </p:nvGrpSpPr>
        <p:grpSpPr>
          <a:xfrm>
            <a:off x="4949130" y="-45721"/>
            <a:ext cx="2330510" cy="441464"/>
            <a:chOff x="322730" y="929016"/>
            <a:chExt cx="2689412" cy="469478"/>
          </a:xfrm>
        </p:grpSpPr>
        <p:sp>
          <p:nvSpPr>
            <p:cNvPr id="12" name="Rectangle 7">
              <a:extLst>
                <a:ext uri="{FF2B5EF4-FFF2-40B4-BE49-F238E27FC236}">
                  <a16:creationId xmlns:a16="http://schemas.microsoft.com/office/drawing/2014/main" id="{26CF3B4D-0549-8C7D-1F05-AF1E0223DB67}"/>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F669A8-1BFB-D2CF-6DA5-1BEDC9D1E22E}"/>
                </a:ext>
              </a:extLst>
            </p:cNvPr>
            <p:cNvSpPr txBox="1"/>
            <p:nvPr/>
          </p:nvSpPr>
          <p:spPr>
            <a:xfrm>
              <a:off x="322730" y="929016"/>
              <a:ext cx="2689412" cy="379232"/>
            </a:xfrm>
            <a:prstGeom prst="roundRect">
              <a:avLst/>
            </a:prstGeom>
            <a:noFill/>
          </p:spPr>
          <p:txBody>
            <a:bodyPr wrap="square" rtlCol="0">
              <a:spAutoFit/>
            </a:bodyPr>
            <a:lstStyle/>
            <a:p>
              <a:pPr algn="ctr"/>
              <a:r>
                <a:rPr lang="en-US" sz="2300" b="1" i="1" dirty="0">
                  <a:solidFill>
                    <a:schemeClr val="bg1"/>
                  </a:solidFill>
                </a:rPr>
                <a:t>Appendix</a:t>
              </a:r>
              <a:endParaRPr lang="en-IN" sz="2300" b="1" i="1" dirty="0">
                <a:solidFill>
                  <a:schemeClr val="bg1"/>
                </a:solidFill>
              </a:endParaRPr>
            </a:p>
          </p:txBody>
        </p:sp>
      </p:grpSp>
      <p:cxnSp>
        <p:nvCxnSpPr>
          <p:cNvPr id="2" name="Straight Connector 1">
            <a:extLst>
              <a:ext uri="{FF2B5EF4-FFF2-40B4-BE49-F238E27FC236}">
                <a16:creationId xmlns:a16="http://schemas.microsoft.com/office/drawing/2014/main" id="{E2CEA21C-4011-07BE-C3DC-0861205E2831}"/>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D310CD9-56C6-5AF8-02EB-D3E08A6C23F5}"/>
              </a:ext>
            </a:extLst>
          </p:cNvPr>
          <p:cNvGrpSpPr/>
          <p:nvPr/>
        </p:nvGrpSpPr>
        <p:grpSpPr>
          <a:xfrm>
            <a:off x="62493" y="551768"/>
            <a:ext cx="2251499"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 name="Rectangle: Rounded Corners 1269">
              <a:extLst>
                <a:ext uri="{FF2B5EF4-FFF2-40B4-BE49-F238E27FC236}">
                  <a16:creationId xmlns:a16="http://schemas.microsoft.com/office/drawing/2014/main" id="{674F189E-24A0-4522-A28F-14C56AE100F6}"/>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300" dirty="0">
                <a:solidFill>
                  <a:schemeClr val="bg1"/>
                </a:solidFill>
              </a:endParaRPr>
            </a:p>
          </p:txBody>
        </p:sp>
        <p:sp>
          <p:nvSpPr>
            <p:cNvPr id="5" name="TextBox 4">
              <a:extLst>
                <a:ext uri="{FF2B5EF4-FFF2-40B4-BE49-F238E27FC236}">
                  <a16:creationId xmlns:a16="http://schemas.microsoft.com/office/drawing/2014/main" id="{354B4551-4B0E-FF4D-7BE6-49D8E03CD396}"/>
                </a:ext>
              </a:extLst>
            </p:cNvPr>
            <p:cNvSpPr txBox="1"/>
            <p:nvPr/>
          </p:nvSpPr>
          <p:spPr>
            <a:xfrm>
              <a:off x="1017706" y="2070583"/>
              <a:ext cx="975069" cy="313688"/>
            </a:xfrm>
            <a:prstGeom prst="homePlate">
              <a:avLst/>
            </a:prstGeom>
            <a:grpFill/>
          </p:spPr>
          <p:txBody>
            <a:bodyPr wrap="square" rtlCol="0">
              <a:spAutoFit/>
            </a:bodyPr>
            <a:lstStyle/>
            <a:p>
              <a:r>
                <a:rPr lang="en-IN" sz="1400" b="1" dirty="0">
                  <a:solidFill>
                    <a:schemeClr val="bg1"/>
                  </a:solidFill>
                </a:rPr>
                <a:t>Income Statement</a:t>
              </a:r>
            </a:p>
          </p:txBody>
        </p:sp>
      </p:grpSp>
    </p:spTree>
    <p:extLst>
      <p:ext uri="{BB962C8B-B14F-4D97-AF65-F5344CB8AC3E}">
        <p14:creationId xmlns:p14="http://schemas.microsoft.com/office/powerpoint/2010/main" val="154179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2A7143D-69BC-6A33-3CEC-672C68966794}"/>
              </a:ext>
            </a:extLst>
          </p:cNvPr>
          <p:cNvGrpSpPr/>
          <p:nvPr/>
        </p:nvGrpSpPr>
        <p:grpSpPr>
          <a:xfrm>
            <a:off x="4949130" y="-45721"/>
            <a:ext cx="2330510" cy="441464"/>
            <a:chOff x="322730" y="929016"/>
            <a:chExt cx="2689412" cy="469478"/>
          </a:xfrm>
        </p:grpSpPr>
        <p:sp>
          <p:nvSpPr>
            <p:cNvPr id="12" name="Rectangle 7">
              <a:extLst>
                <a:ext uri="{FF2B5EF4-FFF2-40B4-BE49-F238E27FC236}">
                  <a16:creationId xmlns:a16="http://schemas.microsoft.com/office/drawing/2014/main" id="{26CF3B4D-0549-8C7D-1F05-AF1E0223DB67}"/>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F669A8-1BFB-D2CF-6DA5-1BEDC9D1E22E}"/>
                </a:ext>
              </a:extLst>
            </p:cNvPr>
            <p:cNvSpPr txBox="1"/>
            <p:nvPr/>
          </p:nvSpPr>
          <p:spPr>
            <a:xfrm>
              <a:off x="322730" y="929016"/>
              <a:ext cx="2689412" cy="379232"/>
            </a:xfrm>
            <a:prstGeom prst="roundRect">
              <a:avLst/>
            </a:prstGeom>
            <a:noFill/>
          </p:spPr>
          <p:txBody>
            <a:bodyPr wrap="square" rtlCol="0">
              <a:spAutoFit/>
            </a:bodyPr>
            <a:lstStyle/>
            <a:p>
              <a:pPr algn="ctr"/>
              <a:r>
                <a:rPr lang="en-US" sz="2300" b="1" i="1" dirty="0">
                  <a:solidFill>
                    <a:schemeClr val="bg1"/>
                  </a:solidFill>
                </a:rPr>
                <a:t>Appendix</a:t>
              </a:r>
              <a:endParaRPr lang="en-IN" sz="2300" b="1" i="1" dirty="0">
                <a:solidFill>
                  <a:schemeClr val="bg1"/>
                </a:solidFill>
              </a:endParaRPr>
            </a:p>
          </p:txBody>
        </p:sp>
      </p:grpSp>
      <p:cxnSp>
        <p:nvCxnSpPr>
          <p:cNvPr id="2" name="Straight Connector 1">
            <a:extLst>
              <a:ext uri="{FF2B5EF4-FFF2-40B4-BE49-F238E27FC236}">
                <a16:creationId xmlns:a16="http://schemas.microsoft.com/office/drawing/2014/main" id="{E2CEA21C-4011-07BE-C3DC-0861205E2831}"/>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D310CD9-56C6-5AF8-02EB-D3E08A6C23F5}"/>
              </a:ext>
            </a:extLst>
          </p:cNvPr>
          <p:cNvGrpSpPr/>
          <p:nvPr/>
        </p:nvGrpSpPr>
        <p:grpSpPr>
          <a:xfrm>
            <a:off x="62493" y="551768"/>
            <a:ext cx="2251499"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 name="Rectangle: Rounded Corners 1269">
              <a:extLst>
                <a:ext uri="{FF2B5EF4-FFF2-40B4-BE49-F238E27FC236}">
                  <a16:creationId xmlns:a16="http://schemas.microsoft.com/office/drawing/2014/main" id="{674F189E-24A0-4522-A28F-14C56AE100F6}"/>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300" dirty="0">
                <a:solidFill>
                  <a:schemeClr val="bg1"/>
                </a:solidFill>
              </a:endParaRPr>
            </a:p>
          </p:txBody>
        </p:sp>
        <p:sp>
          <p:nvSpPr>
            <p:cNvPr id="5" name="TextBox 4">
              <a:extLst>
                <a:ext uri="{FF2B5EF4-FFF2-40B4-BE49-F238E27FC236}">
                  <a16:creationId xmlns:a16="http://schemas.microsoft.com/office/drawing/2014/main" id="{354B4551-4B0E-FF4D-7BE6-49D8E03CD396}"/>
                </a:ext>
              </a:extLst>
            </p:cNvPr>
            <p:cNvSpPr txBox="1"/>
            <p:nvPr/>
          </p:nvSpPr>
          <p:spPr>
            <a:xfrm>
              <a:off x="1017706" y="2070583"/>
              <a:ext cx="975069" cy="313688"/>
            </a:xfrm>
            <a:prstGeom prst="homePlate">
              <a:avLst/>
            </a:prstGeom>
            <a:grpFill/>
          </p:spPr>
          <p:txBody>
            <a:bodyPr wrap="square" rtlCol="0">
              <a:spAutoFit/>
            </a:bodyPr>
            <a:lstStyle/>
            <a:p>
              <a:r>
                <a:rPr lang="en-IN" sz="1400" b="1" dirty="0">
                  <a:solidFill>
                    <a:schemeClr val="bg1"/>
                  </a:solidFill>
                </a:rPr>
                <a:t>Break Even Analysis</a:t>
              </a:r>
            </a:p>
          </p:txBody>
        </p:sp>
      </p:grpSp>
      <p:graphicFrame>
        <p:nvGraphicFramePr>
          <p:cNvPr id="15" name="Object 14">
            <a:extLst>
              <a:ext uri="{FF2B5EF4-FFF2-40B4-BE49-F238E27FC236}">
                <a16:creationId xmlns:a16="http://schemas.microsoft.com/office/drawing/2014/main" id="{F5AB8094-C829-6BF0-3ABF-823CFC292C03}"/>
              </a:ext>
            </a:extLst>
          </p:cNvPr>
          <p:cNvGraphicFramePr>
            <a:graphicFrameLocks noChangeAspect="1"/>
          </p:cNvGraphicFramePr>
          <p:nvPr>
            <p:extLst>
              <p:ext uri="{D42A27DB-BD31-4B8C-83A1-F6EECF244321}">
                <p14:modId xmlns:p14="http://schemas.microsoft.com/office/powerpoint/2010/main" val="421552506"/>
              </p:ext>
            </p:extLst>
          </p:nvPr>
        </p:nvGraphicFramePr>
        <p:xfrm>
          <a:off x="62493" y="1261270"/>
          <a:ext cx="11930603" cy="3273409"/>
        </p:xfrm>
        <a:graphic>
          <a:graphicData uri="http://schemas.openxmlformats.org/presentationml/2006/ole">
            <mc:AlternateContent xmlns:mc="http://schemas.openxmlformats.org/markup-compatibility/2006">
              <mc:Choice xmlns:v="urn:schemas-microsoft-com:vml" Requires="v">
                <p:oleObj name="Worksheet" r:id="rId2" imgW="13327274" imgH="2956686" progId="Excel.Sheet.12">
                  <p:embed/>
                </p:oleObj>
              </mc:Choice>
              <mc:Fallback>
                <p:oleObj name="Worksheet" r:id="rId2" imgW="13327274" imgH="2956686" progId="Excel.Sheet.12">
                  <p:embed/>
                  <p:pic>
                    <p:nvPicPr>
                      <p:cNvPr id="0" name=""/>
                      <p:cNvPicPr/>
                      <p:nvPr/>
                    </p:nvPicPr>
                    <p:blipFill>
                      <a:blip r:embed="rId3"/>
                      <a:stretch>
                        <a:fillRect/>
                      </a:stretch>
                    </p:blipFill>
                    <p:spPr>
                      <a:xfrm>
                        <a:off x="62493" y="1261270"/>
                        <a:ext cx="11930603" cy="3273409"/>
                      </a:xfrm>
                      <a:prstGeom prst="rect">
                        <a:avLst/>
                      </a:prstGeom>
                    </p:spPr>
                  </p:pic>
                </p:oleObj>
              </mc:Fallback>
            </mc:AlternateContent>
          </a:graphicData>
        </a:graphic>
      </p:graphicFrame>
      <p:graphicFrame>
        <p:nvGraphicFramePr>
          <p:cNvPr id="16" name="Chart 15">
            <a:extLst>
              <a:ext uri="{FF2B5EF4-FFF2-40B4-BE49-F238E27FC236}">
                <a16:creationId xmlns:a16="http://schemas.microsoft.com/office/drawing/2014/main" id="{E0FE453F-D5F9-0175-6C14-4526D728C1CA}"/>
              </a:ext>
            </a:extLst>
          </p:cNvPr>
          <p:cNvGraphicFramePr>
            <a:graphicFrameLocks/>
          </p:cNvGraphicFramePr>
          <p:nvPr>
            <p:extLst>
              <p:ext uri="{D42A27DB-BD31-4B8C-83A1-F6EECF244321}">
                <p14:modId xmlns:p14="http://schemas.microsoft.com/office/powerpoint/2010/main" val="762597726"/>
              </p:ext>
            </p:extLst>
          </p:nvPr>
        </p:nvGraphicFramePr>
        <p:xfrm>
          <a:off x="5505131" y="3729527"/>
          <a:ext cx="6307424"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6144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2A7143D-69BC-6A33-3CEC-672C68966794}"/>
              </a:ext>
            </a:extLst>
          </p:cNvPr>
          <p:cNvGrpSpPr/>
          <p:nvPr/>
        </p:nvGrpSpPr>
        <p:grpSpPr>
          <a:xfrm>
            <a:off x="4949130" y="-45721"/>
            <a:ext cx="2330510" cy="441464"/>
            <a:chOff x="322730" y="929016"/>
            <a:chExt cx="2689412" cy="469478"/>
          </a:xfrm>
        </p:grpSpPr>
        <p:sp>
          <p:nvSpPr>
            <p:cNvPr id="12" name="Rectangle 7">
              <a:extLst>
                <a:ext uri="{FF2B5EF4-FFF2-40B4-BE49-F238E27FC236}">
                  <a16:creationId xmlns:a16="http://schemas.microsoft.com/office/drawing/2014/main" id="{26CF3B4D-0549-8C7D-1F05-AF1E0223DB67}"/>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F669A8-1BFB-D2CF-6DA5-1BEDC9D1E22E}"/>
                </a:ext>
              </a:extLst>
            </p:cNvPr>
            <p:cNvSpPr txBox="1"/>
            <p:nvPr/>
          </p:nvSpPr>
          <p:spPr>
            <a:xfrm>
              <a:off x="322730" y="929016"/>
              <a:ext cx="2689412" cy="379232"/>
            </a:xfrm>
            <a:prstGeom prst="roundRect">
              <a:avLst/>
            </a:prstGeom>
            <a:noFill/>
          </p:spPr>
          <p:txBody>
            <a:bodyPr wrap="square" rtlCol="0">
              <a:spAutoFit/>
            </a:bodyPr>
            <a:lstStyle/>
            <a:p>
              <a:pPr algn="ctr"/>
              <a:r>
                <a:rPr lang="en-US" sz="2300" b="1" i="1" dirty="0">
                  <a:solidFill>
                    <a:schemeClr val="bg1"/>
                  </a:solidFill>
                </a:rPr>
                <a:t>Appendix</a:t>
              </a:r>
              <a:endParaRPr lang="en-IN" sz="2300" b="1" i="1" dirty="0">
                <a:solidFill>
                  <a:schemeClr val="bg1"/>
                </a:solidFill>
              </a:endParaRPr>
            </a:p>
          </p:txBody>
        </p:sp>
      </p:grpSp>
      <p:cxnSp>
        <p:nvCxnSpPr>
          <p:cNvPr id="14" name="Straight Connector 13">
            <a:extLst>
              <a:ext uri="{FF2B5EF4-FFF2-40B4-BE49-F238E27FC236}">
                <a16:creationId xmlns:a16="http://schemas.microsoft.com/office/drawing/2014/main" id="{D0F3FB41-48EC-B54F-BEE8-18740F21EA1F}"/>
              </a:ext>
            </a:extLst>
          </p:cNvPr>
          <p:cNvCxnSpPr>
            <a:cxnSpLocks/>
          </p:cNvCxnSpPr>
          <p:nvPr/>
        </p:nvCxnSpPr>
        <p:spPr>
          <a:xfrm flipV="1">
            <a:off x="6096000" y="1446245"/>
            <a:ext cx="0" cy="5411755"/>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C85F991-42FA-4E11-0F67-4C9FCE2AE3F9}"/>
              </a:ext>
            </a:extLst>
          </p:cNvPr>
          <p:cNvPicPr>
            <a:picLocks noChangeAspect="1"/>
          </p:cNvPicPr>
          <p:nvPr/>
        </p:nvPicPr>
        <p:blipFill>
          <a:blip r:embed="rId2"/>
          <a:stretch>
            <a:fillRect/>
          </a:stretch>
        </p:blipFill>
        <p:spPr>
          <a:xfrm>
            <a:off x="62494" y="1138335"/>
            <a:ext cx="5974414" cy="5142414"/>
          </a:xfrm>
          <a:prstGeom prst="rect">
            <a:avLst/>
          </a:prstGeom>
        </p:spPr>
      </p:pic>
      <p:pic>
        <p:nvPicPr>
          <p:cNvPr id="9" name="Picture 8">
            <a:extLst>
              <a:ext uri="{FF2B5EF4-FFF2-40B4-BE49-F238E27FC236}">
                <a16:creationId xmlns:a16="http://schemas.microsoft.com/office/drawing/2014/main" id="{A7A6B4FD-1AC4-8554-18E7-5D5BB51C9220}"/>
              </a:ext>
            </a:extLst>
          </p:cNvPr>
          <p:cNvPicPr>
            <a:picLocks noChangeAspect="1"/>
          </p:cNvPicPr>
          <p:nvPr/>
        </p:nvPicPr>
        <p:blipFill rotWithShape="1">
          <a:blip r:embed="rId3"/>
          <a:srcRect t="4956"/>
          <a:stretch/>
        </p:blipFill>
        <p:spPr>
          <a:xfrm>
            <a:off x="6155093" y="1379816"/>
            <a:ext cx="5956040" cy="4900934"/>
          </a:xfrm>
          <a:prstGeom prst="rect">
            <a:avLst/>
          </a:prstGeom>
        </p:spPr>
      </p:pic>
      <p:cxnSp>
        <p:nvCxnSpPr>
          <p:cNvPr id="2" name="Straight Connector 1">
            <a:extLst>
              <a:ext uri="{FF2B5EF4-FFF2-40B4-BE49-F238E27FC236}">
                <a16:creationId xmlns:a16="http://schemas.microsoft.com/office/drawing/2014/main" id="{17773005-0B2F-287C-85AB-FE9C86379E6F}"/>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70BAEE3-C24F-9B62-7DF8-FDAC834695DC}"/>
              </a:ext>
            </a:extLst>
          </p:cNvPr>
          <p:cNvGrpSpPr/>
          <p:nvPr/>
        </p:nvGrpSpPr>
        <p:grpSpPr>
          <a:xfrm>
            <a:off x="62493" y="551768"/>
            <a:ext cx="2251499"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 name="Rectangle: Rounded Corners 1269">
              <a:extLst>
                <a:ext uri="{FF2B5EF4-FFF2-40B4-BE49-F238E27FC236}">
                  <a16:creationId xmlns:a16="http://schemas.microsoft.com/office/drawing/2014/main" id="{14EF5B24-8ED6-06B5-C886-59E1E176B8BC}"/>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300" dirty="0">
                <a:solidFill>
                  <a:schemeClr val="bg1"/>
                </a:solidFill>
              </a:endParaRPr>
            </a:p>
          </p:txBody>
        </p:sp>
        <p:sp>
          <p:nvSpPr>
            <p:cNvPr id="5" name="TextBox 4">
              <a:extLst>
                <a:ext uri="{FF2B5EF4-FFF2-40B4-BE49-F238E27FC236}">
                  <a16:creationId xmlns:a16="http://schemas.microsoft.com/office/drawing/2014/main" id="{4463B8C1-AC3D-6184-D40A-6BA897942FFE}"/>
                </a:ext>
              </a:extLst>
            </p:cNvPr>
            <p:cNvSpPr txBox="1"/>
            <p:nvPr/>
          </p:nvSpPr>
          <p:spPr>
            <a:xfrm>
              <a:off x="1017706" y="2070583"/>
              <a:ext cx="975069" cy="313688"/>
            </a:xfrm>
            <a:prstGeom prst="homePlate">
              <a:avLst/>
            </a:prstGeom>
            <a:grpFill/>
          </p:spPr>
          <p:txBody>
            <a:bodyPr wrap="square" rtlCol="0">
              <a:spAutoFit/>
            </a:bodyPr>
            <a:lstStyle/>
            <a:p>
              <a:r>
                <a:rPr lang="en-IN" sz="1400" b="1" dirty="0">
                  <a:solidFill>
                    <a:schemeClr val="bg1"/>
                  </a:solidFill>
                </a:rPr>
                <a:t>Expenses Breakdown</a:t>
              </a:r>
            </a:p>
          </p:txBody>
        </p:sp>
      </p:grpSp>
    </p:spTree>
    <p:extLst>
      <p:ext uri="{BB962C8B-B14F-4D97-AF65-F5344CB8AC3E}">
        <p14:creationId xmlns:p14="http://schemas.microsoft.com/office/powerpoint/2010/main" val="339165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2A7143D-69BC-6A33-3CEC-672C68966794}"/>
              </a:ext>
            </a:extLst>
          </p:cNvPr>
          <p:cNvGrpSpPr/>
          <p:nvPr/>
        </p:nvGrpSpPr>
        <p:grpSpPr>
          <a:xfrm>
            <a:off x="4949130" y="-45721"/>
            <a:ext cx="2330510" cy="441464"/>
            <a:chOff x="322730" y="929016"/>
            <a:chExt cx="2689412" cy="469478"/>
          </a:xfrm>
        </p:grpSpPr>
        <p:sp>
          <p:nvSpPr>
            <p:cNvPr id="12" name="Rectangle 7">
              <a:extLst>
                <a:ext uri="{FF2B5EF4-FFF2-40B4-BE49-F238E27FC236}">
                  <a16:creationId xmlns:a16="http://schemas.microsoft.com/office/drawing/2014/main" id="{26CF3B4D-0549-8C7D-1F05-AF1E0223DB67}"/>
                </a:ext>
              </a:extLst>
            </p:cNvPr>
            <p:cNvSpPr/>
            <p:nvPr/>
          </p:nvSpPr>
          <p:spPr>
            <a:xfrm>
              <a:off x="322730" y="986117"/>
              <a:ext cx="2689412" cy="412377"/>
            </a:xfrm>
            <a:prstGeom prst="roundRect">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F669A8-1BFB-D2CF-6DA5-1BEDC9D1E22E}"/>
                </a:ext>
              </a:extLst>
            </p:cNvPr>
            <p:cNvSpPr txBox="1"/>
            <p:nvPr/>
          </p:nvSpPr>
          <p:spPr>
            <a:xfrm>
              <a:off x="322730" y="929016"/>
              <a:ext cx="2689412" cy="379232"/>
            </a:xfrm>
            <a:prstGeom prst="roundRect">
              <a:avLst/>
            </a:prstGeom>
            <a:noFill/>
          </p:spPr>
          <p:txBody>
            <a:bodyPr wrap="square" rtlCol="0">
              <a:spAutoFit/>
            </a:bodyPr>
            <a:lstStyle/>
            <a:p>
              <a:pPr algn="ctr"/>
              <a:r>
                <a:rPr lang="en-US" sz="2300" b="1" i="1" dirty="0">
                  <a:solidFill>
                    <a:schemeClr val="bg1"/>
                  </a:solidFill>
                </a:rPr>
                <a:t>Appendix</a:t>
              </a:r>
              <a:endParaRPr lang="en-IN" sz="2300" b="1" i="1" dirty="0">
                <a:solidFill>
                  <a:schemeClr val="bg1"/>
                </a:solidFill>
              </a:endParaRPr>
            </a:p>
          </p:txBody>
        </p:sp>
      </p:grpSp>
      <p:grpSp>
        <p:nvGrpSpPr>
          <p:cNvPr id="9" name="Group 8">
            <a:extLst>
              <a:ext uri="{FF2B5EF4-FFF2-40B4-BE49-F238E27FC236}">
                <a16:creationId xmlns:a16="http://schemas.microsoft.com/office/drawing/2014/main" id="{F037A4EF-610D-E043-547B-DAE05D0D86DA}"/>
              </a:ext>
            </a:extLst>
          </p:cNvPr>
          <p:cNvGrpSpPr/>
          <p:nvPr/>
        </p:nvGrpSpPr>
        <p:grpSpPr>
          <a:xfrm>
            <a:off x="62493" y="1365352"/>
            <a:ext cx="12002282" cy="4708874"/>
            <a:chOff x="0" y="2248679"/>
            <a:chExt cx="12002282" cy="4433942"/>
          </a:xfrm>
        </p:grpSpPr>
        <p:graphicFrame>
          <p:nvGraphicFramePr>
            <p:cNvPr id="2" name="Chart 1">
              <a:extLst>
                <a:ext uri="{FF2B5EF4-FFF2-40B4-BE49-F238E27FC236}">
                  <a16:creationId xmlns:a16="http://schemas.microsoft.com/office/drawing/2014/main" id="{17C8E9C1-9D31-4100-85FA-14D772532A90}"/>
                </a:ext>
              </a:extLst>
            </p:cNvPr>
            <p:cNvGraphicFramePr/>
            <p:nvPr>
              <p:extLst>
                <p:ext uri="{D42A27DB-BD31-4B8C-83A1-F6EECF244321}">
                  <p14:modId xmlns:p14="http://schemas.microsoft.com/office/powerpoint/2010/main" val="4263953353"/>
                </p:ext>
              </p:extLst>
            </p:nvPr>
          </p:nvGraphicFramePr>
          <p:xfrm>
            <a:off x="0" y="2313885"/>
            <a:ext cx="2104573" cy="18289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071E891-F289-45DF-BD54-913261D52E58}"/>
                </a:ext>
              </a:extLst>
            </p:cNvPr>
            <p:cNvGraphicFramePr/>
            <p:nvPr>
              <p:extLst>
                <p:ext uri="{D42A27DB-BD31-4B8C-83A1-F6EECF244321}">
                  <p14:modId xmlns:p14="http://schemas.microsoft.com/office/powerpoint/2010/main" val="1700087401"/>
                </p:ext>
              </p:extLst>
            </p:nvPr>
          </p:nvGraphicFramePr>
          <p:xfrm>
            <a:off x="60130" y="4757990"/>
            <a:ext cx="2104573" cy="1849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2569A5B-2F54-4115-9963-351E68BAEE14}"/>
                </a:ext>
              </a:extLst>
            </p:cNvPr>
            <p:cNvGraphicFramePr/>
            <p:nvPr>
              <p:extLst>
                <p:ext uri="{D42A27DB-BD31-4B8C-83A1-F6EECF244321}">
                  <p14:modId xmlns:p14="http://schemas.microsoft.com/office/powerpoint/2010/main" val="4064743728"/>
                </p:ext>
              </p:extLst>
            </p:nvPr>
          </p:nvGraphicFramePr>
          <p:xfrm>
            <a:off x="9832605" y="2248679"/>
            <a:ext cx="2163872" cy="19998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389BA078-0A93-41AE-B3F5-662AFD13B885}"/>
                </a:ext>
              </a:extLst>
            </p:cNvPr>
            <p:cNvGraphicFramePr/>
            <p:nvPr>
              <p:extLst>
                <p:ext uri="{D42A27DB-BD31-4B8C-83A1-F6EECF244321}">
                  <p14:modId xmlns:p14="http://schemas.microsoft.com/office/powerpoint/2010/main" val="1617829839"/>
                </p:ext>
              </p:extLst>
            </p:nvPr>
          </p:nvGraphicFramePr>
          <p:xfrm>
            <a:off x="9838410" y="4682723"/>
            <a:ext cx="2163872" cy="19998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85EC5DE4-9FF1-4D05-B70A-20A0335FCA24}"/>
                </a:ext>
              </a:extLst>
            </p:cNvPr>
            <p:cNvGraphicFramePr/>
            <p:nvPr>
              <p:extLst>
                <p:ext uri="{D42A27DB-BD31-4B8C-83A1-F6EECF244321}">
                  <p14:modId xmlns:p14="http://schemas.microsoft.com/office/powerpoint/2010/main" val="1129404633"/>
                </p:ext>
              </p:extLst>
            </p:nvPr>
          </p:nvGraphicFramePr>
          <p:xfrm>
            <a:off x="2164703" y="2248679"/>
            <a:ext cx="2163872" cy="19998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hart 4">
              <a:extLst>
                <a:ext uri="{FF2B5EF4-FFF2-40B4-BE49-F238E27FC236}">
                  <a16:creationId xmlns:a16="http://schemas.microsoft.com/office/drawing/2014/main" id="{23A7387A-CA78-49EE-819C-D824FAC22D07}"/>
                </a:ext>
              </a:extLst>
            </p:cNvPr>
            <p:cNvGraphicFramePr/>
            <p:nvPr>
              <p:extLst>
                <p:ext uri="{D42A27DB-BD31-4B8C-83A1-F6EECF244321}">
                  <p14:modId xmlns:p14="http://schemas.microsoft.com/office/powerpoint/2010/main" val="1543029519"/>
                </p:ext>
              </p:extLst>
            </p:nvPr>
          </p:nvGraphicFramePr>
          <p:xfrm>
            <a:off x="4720670" y="2248679"/>
            <a:ext cx="2163872" cy="199989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94810F09-D9A8-46ED-86D0-990E72448F0C}"/>
                </a:ext>
              </a:extLst>
            </p:cNvPr>
            <p:cNvGraphicFramePr/>
            <p:nvPr>
              <p:extLst>
                <p:ext uri="{D42A27DB-BD31-4B8C-83A1-F6EECF244321}">
                  <p14:modId xmlns:p14="http://schemas.microsoft.com/office/powerpoint/2010/main" val="3321709871"/>
                </p:ext>
              </p:extLst>
            </p:nvPr>
          </p:nvGraphicFramePr>
          <p:xfrm>
            <a:off x="7276637" y="2248679"/>
            <a:ext cx="2163872" cy="199989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9">
              <a:extLst>
                <a:ext uri="{FF2B5EF4-FFF2-40B4-BE49-F238E27FC236}">
                  <a16:creationId xmlns:a16="http://schemas.microsoft.com/office/drawing/2014/main" id="{46E808E9-9AA5-4C52-A484-A19278411D1E}"/>
                </a:ext>
              </a:extLst>
            </p:cNvPr>
            <p:cNvGraphicFramePr/>
            <p:nvPr>
              <p:extLst>
                <p:ext uri="{D42A27DB-BD31-4B8C-83A1-F6EECF244321}">
                  <p14:modId xmlns:p14="http://schemas.microsoft.com/office/powerpoint/2010/main" val="1961333582"/>
                </p:ext>
              </p:extLst>
            </p:nvPr>
          </p:nvGraphicFramePr>
          <p:xfrm>
            <a:off x="2170508" y="4682723"/>
            <a:ext cx="2163872" cy="199989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BA698F02-8134-4CC4-AFDE-9DEEEE8B34D3}"/>
                </a:ext>
              </a:extLst>
            </p:cNvPr>
            <p:cNvGraphicFramePr/>
            <p:nvPr>
              <p:extLst>
                <p:ext uri="{D42A27DB-BD31-4B8C-83A1-F6EECF244321}">
                  <p14:modId xmlns:p14="http://schemas.microsoft.com/office/powerpoint/2010/main" val="3279385472"/>
                </p:ext>
              </p:extLst>
            </p:nvPr>
          </p:nvGraphicFramePr>
          <p:xfrm>
            <a:off x="4726475" y="4682723"/>
            <a:ext cx="2163872" cy="199989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Chart 16">
              <a:extLst>
                <a:ext uri="{FF2B5EF4-FFF2-40B4-BE49-F238E27FC236}">
                  <a16:creationId xmlns:a16="http://schemas.microsoft.com/office/drawing/2014/main" id="{8BCF7AC0-2C59-4BA8-9E9A-D854870201E4}"/>
                </a:ext>
              </a:extLst>
            </p:cNvPr>
            <p:cNvGraphicFramePr/>
            <p:nvPr>
              <p:extLst>
                <p:ext uri="{D42A27DB-BD31-4B8C-83A1-F6EECF244321}">
                  <p14:modId xmlns:p14="http://schemas.microsoft.com/office/powerpoint/2010/main" val="612508451"/>
                </p:ext>
              </p:extLst>
            </p:nvPr>
          </p:nvGraphicFramePr>
          <p:xfrm>
            <a:off x="7282442" y="4682722"/>
            <a:ext cx="2163872" cy="1999898"/>
          </p:xfrm>
          <a:graphic>
            <a:graphicData uri="http://schemas.openxmlformats.org/drawingml/2006/chart">
              <c:chart xmlns:c="http://schemas.openxmlformats.org/drawingml/2006/chart" xmlns:r="http://schemas.openxmlformats.org/officeDocument/2006/relationships" r:id="rId11"/>
            </a:graphicData>
          </a:graphic>
        </p:graphicFrame>
      </p:grpSp>
      <p:cxnSp>
        <p:nvCxnSpPr>
          <p:cNvPr id="8" name="Straight Connector 7">
            <a:extLst>
              <a:ext uri="{FF2B5EF4-FFF2-40B4-BE49-F238E27FC236}">
                <a16:creationId xmlns:a16="http://schemas.microsoft.com/office/drawing/2014/main" id="{EE986E11-CDCE-EB82-A718-427E007FE1C3}"/>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EDB39C8-F9F9-A790-B86C-CEA8F86BBC5E}"/>
              </a:ext>
            </a:extLst>
          </p:cNvPr>
          <p:cNvGrpSpPr/>
          <p:nvPr/>
        </p:nvGrpSpPr>
        <p:grpSpPr>
          <a:xfrm>
            <a:off x="62493" y="551768"/>
            <a:ext cx="2438111" cy="387982"/>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8" name="Rectangle: Rounded Corners 1269">
              <a:extLst>
                <a:ext uri="{FF2B5EF4-FFF2-40B4-BE49-F238E27FC236}">
                  <a16:creationId xmlns:a16="http://schemas.microsoft.com/office/drawing/2014/main" id="{CF1A6110-B5D0-3D39-34B8-1FF42835EA72}"/>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300" dirty="0">
                <a:solidFill>
                  <a:schemeClr val="bg1"/>
                </a:solidFill>
              </a:endParaRPr>
            </a:p>
          </p:txBody>
        </p:sp>
        <p:sp>
          <p:nvSpPr>
            <p:cNvPr id="19" name="TextBox 18">
              <a:extLst>
                <a:ext uri="{FF2B5EF4-FFF2-40B4-BE49-F238E27FC236}">
                  <a16:creationId xmlns:a16="http://schemas.microsoft.com/office/drawing/2014/main" id="{CB07351F-7E70-4D67-EBAE-A279D712525E}"/>
                </a:ext>
              </a:extLst>
            </p:cNvPr>
            <p:cNvSpPr txBox="1"/>
            <p:nvPr/>
          </p:nvSpPr>
          <p:spPr>
            <a:xfrm>
              <a:off x="1017706" y="2070583"/>
              <a:ext cx="975069" cy="313688"/>
            </a:xfrm>
            <a:prstGeom prst="homePlate">
              <a:avLst/>
            </a:prstGeom>
            <a:grpFill/>
          </p:spPr>
          <p:txBody>
            <a:bodyPr wrap="square" rtlCol="0">
              <a:spAutoFit/>
            </a:bodyPr>
            <a:lstStyle/>
            <a:p>
              <a:r>
                <a:rPr lang="en-IN" sz="1400" b="1" dirty="0">
                  <a:solidFill>
                    <a:schemeClr val="bg1"/>
                  </a:solidFill>
                </a:rPr>
                <a:t>Primary Research Insights</a:t>
              </a:r>
            </a:p>
          </p:txBody>
        </p:sp>
      </p:grpSp>
    </p:spTree>
    <p:extLst>
      <p:ext uri="{BB962C8B-B14F-4D97-AF65-F5344CB8AC3E}">
        <p14:creationId xmlns:p14="http://schemas.microsoft.com/office/powerpoint/2010/main" val="319446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40DAD71-A6F0-36F2-D81F-2DF9F084FD8C}"/>
              </a:ext>
            </a:extLst>
          </p:cNvPr>
          <p:cNvGrpSpPr/>
          <p:nvPr/>
        </p:nvGrpSpPr>
        <p:grpSpPr>
          <a:xfrm>
            <a:off x="0" y="0"/>
            <a:ext cx="12192000" cy="6858000"/>
            <a:chOff x="0" y="0"/>
            <a:chExt cx="12192000" cy="6858000"/>
          </a:xfrm>
        </p:grpSpPr>
        <p:pic>
          <p:nvPicPr>
            <p:cNvPr id="19458" name="Picture 2" descr="Modern Thank You Slide Template for PowerPoint - SlideModel">
              <a:extLst>
                <a:ext uri="{FF2B5EF4-FFF2-40B4-BE49-F238E27FC236}">
                  <a16:creationId xmlns:a16="http://schemas.microsoft.com/office/drawing/2014/main" id="{E74AB861-FEEF-FF4C-26BE-7BEE73BA6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61D2D85-69EB-6FE5-3C90-A13078819F8A}"/>
                </a:ext>
              </a:extLst>
            </p:cNvPr>
            <p:cNvPicPr>
              <a:picLocks noChangeAspect="1"/>
            </p:cNvPicPr>
            <p:nvPr/>
          </p:nvPicPr>
          <p:blipFill>
            <a:blip r:embed="rId3"/>
            <a:stretch>
              <a:fillRect/>
            </a:stretch>
          </p:blipFill>
          <p:spPr>
            <a:xfrm>
              <a:off x="4460034" y="4558299"/>
              <a:ext cx="3359020" cy="666843"/>
            </a:xfrm>
            <a:prstGeom prst="rect">
              <a:avLst/>
            </a:prstGeom>
          </p:spPr>
        </p:pic>
      </p:grpSp>
    </p:spTree>
    <p:extLst>
      <p:ext uri="{BB962C8B-B14F-4D97-AF65-F5344CB8AC3E}">
        <p14:creationId xmlns:p14="http://schemas.microsoft.com/office/powerpoint/2010/main" val="415408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5" name="Group 2244">
            <a:extLst>
              <a:ext uri="{FF2B5EF4-FFF2-40B4-BE49-F238E27FC236}">
                <a16:creationId xmlns:a16="http://schemas.microsoft.com/office/drawing/2014/main" id="{E0B7F362-2F3C-0384-9E86-448EF9235CCD}"/>
              </a:ext>
            </a:extLst>
          </p:cNvPr>
          <p:cNvGrpSpPr/>
          <p:nvPr/>
        </p:nvGrpSpPr>
        <p:grpSpPr>
          <a:xfrm>
            <a:off x="-9412" y="15959"/>
            <a:ext cx="12198081" cy="422778"/>
            <a:chOff x="28636" y="3897295"/>
            <a:chExt cx="11989254" cy="502781"/>
          </a:xfrm>
        </p:grpSpPr>
        <p:pic>
          <p:nvPicPr>
            <p:cNvPr id="2246" name="Picture 2" descr="SVKM's NMIMS - Wikipedia">
              <a:extLst>
                <a:ext uri="{FF2B5EF4-FFF2-40B4-BE49-F238E27FC236}">
                  <a16:creationId xmlns:a16="http://schemas.microsoft.com/office/drawing/2014/main" id="{C2DEC79A-1248-1C32-56A9-41F893CDE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2247" name="Picture 4" descr="Pin on MY LIFE ❤">
              <a:extLst>
                <a:ext uri="{FF2B5EF4-FFF2-40B4-BE49-F238E27FC236}">
                  <a16:creationId xmlns:a16="http://schemas.microsoft.com/office/drawing/2014/main" id="{9BFEC74A-BF7F-BEBF-5C3B-0083C1ED4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2248" name="Group 2247">
              <a:extLst>
                <a:ext uri="{FF2B5EF4-FFF2-40B4-BE49-F238E27FC236}">
                  <a16:creationId xmlns:a16="http://schemas.microsoft.com/office/drawing/2014/main" id="{41F9D8D3-289E-9CAF-EC6B-FC0212161E70}"/>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2270" name="Arrow: Chevron 2269">
                <a:extLst>
                  <a:ext uri="{FF2B5EF4-FFF2-40B4-BE49-F238E27FC236}">
                    <a16:creationId xmlns:a16="http://schemas.microsoft.com/office/drawing/2014/main" id="{861E7BBE-803A-8CD7-1DBA-390E29334ECB}"/>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71" name="TextBox 2270">
                <a:extLst>
                  <a:ext uri="{FF2B5EF4-FFF2-40B4-BE49-F238E27FC236}">
                    <a16:creationId xmlns:a16="http://schemas.microsoft.com/office/drawing/2014/main" id="{333518B1-DDF8-E7FD-67BA-1687B5223EC0}"/>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b="1" dirty="0">
                    <a:solidFill>
                      <a:schemeClr val="bg1"/>
                    </a:solidFill>
                  </a:rPr>
                  <a:t>Sub-Category Evaluation</a:t>
                </a:r>
                <a:endParaRPr lang="en-IN" sz="900" b="1" dirty="0">
                  <a:solidFill>
                    <a:schemeClr val="bg1"/>
                  </a:solidFill>
                </a:endParaRPr>
              </a:p>
            </p:txBody>
          </p:sp>
        </p:grpSp>
        <p:grpSp>
          <p:nvGrpSpPr>
            <p:cNvPr id="2249" name="Group 2248">
              <a:extLst>
                <a:ext uri="{FF2B5EF4-FFF2-40B4-BE49-F238E27FC236}">
                  <a16:creationId xmlns:a16="http://schemas.microsoft.com/office/drawing/2014/main" id="{D5263056-5C1C-B9D3-93C3-84ACE7D1188F}"/>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2268" name="Arrow: Chevron 2267">
                <a:extLst>
                  <a:ext uri="{FF2B5EF4-FFF2-40B4-BE49-F238E27FC236}">
                    <a16:creationId xmlns:a16="http://schemas.microsoft.com/office/drawing/2014/main" id="{F4887AFF-C6F0-EDB7-33F2-9ECD1561776A}"/>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2269" name="TextBox 2268">
                <a:extLst>
                  <a:ext uri="{FF2B5EF4-FFF2-40B4-BE49-F238E27FC236}">
                    <a16:creationId xmlns:a16="http://schemas.microsoft.com/office/drawing/2014/main" id="{58D6A206-FF0F-68E5-1BA2-2ED3CDB67EE6}"/>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2250" name="Group 2249">
              <a:extLst>
                <a:ext uri="{FF2B5EF4-FFF2-40B4-BE49-F238E27FC236}">
                  <a16:creationId xmlns:a16="http://schemas.microsoft.com/office/drawing/2014/main" id="{339BE2AD-56C6-F52C-5DE8-BCF14CDDD325}"/>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2266" name="Arrow: Chevron 2265">
                <a:extLst>
                  <a:ext uri="{FF2B5EF4-FFF2-40B4-BE49-F238E27FC236}">
                    <a16:creationId xmlns:a16="http://schemas.microsoft.com/office/drawing/2014/main" id="{64E7038E-7190-C9F5-5A31-A48FECF4E7D2}"/>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67" name="TextBox 2266">
                <a:extLst>
                  <a:ext uri="{FF2B5EF4-FFF2-40B4-BE49-F238E27FC236}">
                    <a16:creationId xmlns:a16="http://schemas.microsoft.com/office/drawing/2014/main" id="{78194493-2BDC-FAD5-3F53-15202C7C9303}"/>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2251" name="Group 2250">
              <a:extLst>
                <a:ext uri="{FF2B5EF4-FFF2-40B4-BE49-F238E27FC236}">
                  <a16:creationId xmlns:a16="http://schemas.microsoft.com/office/drawing/2014/main" id="{9BA90AB3-A1D0-FC2B-CA39-B5DCAF342F1E}"/>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2264" name="Arrow: Chevron 2263">
                <a:extLst>
                  <a:ext uri="{FF2B5EF4-FFF2-40B4-BE49-F238E27FC236}">
                    <a16:creationId xmlns:a16="http://schemas.microsoft.com/office/drawing/2014/main" id="{3CAC6B0F-2B17-0256-3A9D-0098235CCDF9}"/>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65" name="TextBox 2264">
                <a:extLst>
                  <a:ext uri="{FF2B5EF4-FFF2-40B4-BE49-F238E27FC236}">
                    <a16:creationId xmlns:a16="http://schemas.microsoft.com/office/drawing/2014/main" id="{787F488F-3907-D494-6906-22B674692AE7}"/>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2252" name="Group 2251">
              <a:extLst>
                <a:ext uri="{FF2B5EF4-FFF2-40B4-BE49-F238E27FC236}">
                  <a16:creationId xmlns:a16="http://schemas.microsoft.com/office/drawing/2014/main" id="{7D315A0A-1FB3-AAB8-8E5D-D091CD22C3C8}"/>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2262" name="Arrow: Chevron 2261">
                <a:extLst>
                  <a:ext uri="{FF2B5EF4-FFF2-40B4-BE49-F238E27FC236}">
                    <a16:creationId xmlns:a16="http://schemas.microsoft.com/office/drawing/2014/main" id="{91A46C88-DDE4-1FDA-D686-CA9B69158025}"/>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63" name="TextBox 2262">
                <a:extLst>
                  <a:ext uri="{FF2B5EF4-FFF2-40B4-BE49-F238E27FC236}">
                    <a16:creationId xmlns:a16="http://schemas.microsoft.com/office/drawing/2014/main" id="{CE92112F-DDAE-32C3-18AE-B8FBDAAE84A5}"/>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2253" name="Group 2252">
              <a:extLst>
                <a:ext uri="{FF2B5EF4-FFF2-40B4-BE49-F238E27FC236}">
                  <a16:creationId xmlns:a16="http://schemas.microsoft.com/office/drawing/2014/main" id="{65034413-7D3C-16B0-19FD-7DD54BA61751}"/>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2260" name="Arrow: Chevron 2259">
                <a:extLst>
                  <a:ext uri="{FF2B5EF4-FFF2-40B4-BE49-F238E27FC236}">
                    <a16:creationId xmlns:a16="http://schemas.microsoft.com/office/drawing/2014/main" id="{16986332-E242-EAEF-4337-1C8AECAF50B5}"/>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61" name="TextBox 2260">
                <a:extLst>
                  <a:ext uri="{FF2B5EF4-FFF2-40B4-BE49-F238E27FC236}">
                    <a16:creationId xmlns:a16="http://schemas.microsoft.com/office/drawing/2014/main" id="{6BD7705F-1429-28DD-12E7-CD9DAB0E0088}"/>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2254" name="Group 2253">
              <a:extLst>
                <a:ext uri="{FF2B5EF4-FFF2-40B4-BE49-F238E27FC236}">
                  <a16:creationId xmlns:a16="http://schemas.microsoft.com/office/drawing/2014/main" id="{42D49629-A13A-7523-FDF5-6F7DCB22B719}"/>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2258" name="Arrow: Chevron 2257">
                <a:extLst>
                  <a:ext uri="{FF2B5EF4-FFF2-40B4-BE49-F238E27FC236}">
                    <a16:creationId xmlns:a16="http://schemas.microsoft.com/office/drawing/2014/main" id="{B067C749-D80F-E021-F2FF-5C33EEC44624}"/>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59" name="TextBox 2258">
                <a:extLst>
                  <a:ext uri="{FF2B5EF4-FFF2-40B4-BE49-F238E27FC236}">
                    <a16:creationId xmlns:a16="http://schemas.microsoft.com/office/drawing/2014/main" id="{AACDF0F6-C9E7-0731-5648-5B1B3A089C34}"/>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2255" name="Group 2254">
              <a:extLst>
                <a:ext uri="{FF2B5EF4-FFF2-40B4-BE49-F238E27FC236}">
                  <a16:creationId xmlns:a16="http://schemas.microsoft.com/office/drawing/2014/main" id="{DD1D410A-C690-67E4-A904-AB63C83C6205}"/>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2256" name="Arrow: Chevron 2255">
                <a:extLst>
                  <a:ext uri="{FF2B5EF4-FFF2-40B4-BE49-F238E27FC236}">
                    <a16:creationId xmlns:a16="http://schemas.microsoft.com/office/drawing/2014/main" id="{4D23BCF4-41E0-2B18-99B7-D25AC8116907}"/>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257" name="TextBox 2256">
                <a:extLst>
                  <a:ext uri="{FF2B5EF4-FFF2-40B4-BE49-F238E27FC236}">
                    <a16:creationId xmlns:a16="http://schemas.microsoft.com/office/drawing/2014/main" id="{DD1B6623-54E9-72C6-F679-95BFD036ACB8}"/>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85E9DB5-52EB-3731-5C80-F98D9874A16A}"/>
              </a:ext>
            </a:extLst>
          </p:cNvPr>
          <p:cNvGrpSpPr/>
          <p:nvPr/>
        </p:nvGrpSpPr>
        <p:grpSpPr>
          <a:xfrm>
            <a:off x="732688" y="559637"/>
            <a:ext cx="1301187" cy="398179"/>
            <a:chOff x="2302429" y="1252784"/>
            <a:chExt cx="917690" cy="464065"/>
          </a:xfrm>
          <a:gradFill flip="none" rotWithShape="1">
            <a:gsLst>
              <a:gs pos="0">
                <a:srgbClr val="F17937">
                  <a:tint val="66000"/>
                  <a:satMod val="160000"/>
                </a:srgbClr>
              </a:gs>
              <a:gs pos="50000">
                <a:srgbClr val="F17937">
                  <a:tint val="44500"/>
                  <a:satMod val="160000"/>
                </a:srgbClr>
              </a:gs>
              <a:gs pos="100000">
                <a:srgbClr val="F17937">
                  <a:tint val="23500"/>
                  <a:satMod val="160000"/>
                </a:srgbClr>
              </a:gs>
            </a:gsLst>
            <a:lin ang="0" scaled="1"/>
            <a:tileRect/>
          </a:gradFill>
        </p:grpSpPr>
        <p:sp>
          <p:nvSpPr>
            <p:cNvPr id="6" name="Rectangle 5">
              <a:extLst>
                <a:ext uri="{FF2B5EF4-FFF2-40B4-BE49-F238E27FC236}">
                  <a16:creationId xmlns:a16="http://schemas.microsoft.com/office/drawing/2014/main" id="{799470A2-5C26-2785-2577-972EAF214228}"/>
                </a:ext>
              </a:extLst>
            </p:cNvPr>
            <p:cNvSpPr/>
            <p:nvPr/>
          </p:nvSpPr>
          <p:spPr>
            <a:xfrm>
              <a:off x="2302429" y="1252784"/>
              <a:ext cx="917690" cy="464065"/>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9" name="TextBox 8">
              <a:extLst>
                <a:ext uri="{FF2B5EF4-FFF2-40B4-BE49-F238E27FC236}">
                  <a16:creationId xmlns:a16="http://schemas.microsoft.com/office/drawing/2014/main" id="{3E75C555-769A-AE81-FB4F-EE88730ACD1A}"/>
                </a:ext>
              </a:extLst>
            </p:cNvPr>
            <p:cNvSpPr txBox="1"/>
            <p:nvPr/>
          </p:nvSpPr>
          <p:spPr>
            <a:xfrm>
              <a:off x="2357324" y="1303181"/>
              <a:ext cx="807899" cy="358704"/>
            </a:xfrm>
            <a:prstGeom prst="homePlate">
              <a:avLst/>
            </a:prstGeom>
            <a:grpFill/>
          </p:spPr>
          <p:txBody>
            <a:bodyPr wrap="square" rtlCol="0">
              <a:spAutoFit/>
            </a:bodyPr>
            <a:lstStyle/>
            <a:p>
              <a:pPr algn="ctr"/>
              <a:r>
                <a:rPr lang="en-IN" sz="1400" b="1" dirty="0"/>
                <a:t>CATEGORY</a:t>
              </a:r>
            </a:p>
          </p:txBody>
        </p:sp>
      </p:grpSp>
      <p:grpSp>
        <p:nvGrpSpPr>
          <p:cNvPr id="15" name="Group 14">
            <a:extLst>
              <a:ext uri="{FF2B5EF4-FFF2-40B4-BE49-F238E27FC236}">
                <a16:creationId xmlns:a16="http://schemas.microsoft.com/office/drawing/2014/main" id="{1A709C9F-2ADB-3418-F954-01601AB1B783}"/>
              </a:ext>
            </a:extLst>
          </p:cNvPr>
          <p:cNvGrpSpPr/>
          <p:nvPr/>
        </p:nvGrpSpPr>
        <p:grpSpPr>
          <a:xfrm>
            <a:off x="717962" y="4476160"/>
            <a:ext cx="7176447" cy="556370"/>
            <a:chOff x="690931" y="609259"/>
            <a:chExt cx="7176447" cy="556370"/>
          </a:xfrm>
          <a:solidFill>
            <a:schemeClr val="accent3">
              <a:lumMod val="20000"/>
              <a:lumOff val="80000"/>
            </a:schemeClr>
          </a:solidFill>
        </p:grpSpPr>
        <p:sp>
          <p:nvSpPr>
            <p:cNvPr id="16" name="Rectangle: Rounded Corners 15">
              <a:extLst>
                <a:ext uri="{FF2B5EF4-FFF2-40B4-BE49-F238E27FC236}">
                  <a16:creationId xmlns:a16="http://schemas.microsoft.com/office/drawing/2014/main" id="{6E18B319-FB0F-C20F-91F5-F12410372644}"/>
                </a:ext>
              </a:extLst>
            </p:cNvPr>
            <p:cNvSpPr/>
            <p:nvPr/>
          </p:nvSpPr>
          <p:spPr>
            <a:xfrm>
              <a:off x="690932" y="609259"/>
              <a:ext cx="7176446"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3B45997-7B40-1B51-72F7-76534C9D75C3}"/>
                </a:ext>
              </a:extLst>
            </p:cNvPr>
            <p:cNvSpPr txBox="1"/>
            <p:nvPr/>
          </p:nvSpPr>
          <p:spPr>
            <a:xfrm>
              <a:off x="5077483" y="611631"/>
              <a:ext cx="2691964" cy="553998"/>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1" i="0" dirty="0">
                  <a:effectLst/>
                </a:rPr>
                <a:t>Highly competitive market,</a:t>
              </a:r>
              <a:r>
                <a:rPr lang="en-US" sz="1000" b="0" i="0" dirty="0">
                  <a:effectLst/>
                </a:rPr>
                <a:t> limited differentiation opportunities, competition from established brands like SodaStream</a:t>
              </a:r>
              <a:endParaRPr kumimoji="0" lang="en-US" sz="1000" b="0" i="0" u="none" strike="noStrike" kern="1200" cap="none" spc="-5" normalizeH="0" baseline="0" noProof="0" dirty="0">
                <a:ln>
                  <a:noFill/>
                </a:ln>
                <a:effectLst/>
                <a:uLnTx/>
                <a:uFillTx/>
                <a:ea typeface="+mn-ea"/>
                <a:cs typeface="Calibri"/>
              </a:endParaRPr>
            </a:p>
          </p:txBody>
        </p:sp>
        <p:sp>
          <p:nvSpPr>
            <p:cNvPr id="19" name="TextBox 18">
              <a:extLst>
                <a:ext uri="{FF2B5EF4-FFF2-40B4-BE49-F238E27FC236}">
                  <a16:creationId xmlns:a16="http://schemas.microsoft.com/office/drawing/2014/main" id="{2BFBA71A-C1E1-E250-620E-AC7034EA07EB}"/>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Sparkling Water</a:t>
              </a:r>
            </a:p>
          </p:txBody>
        </p:sp>
        <p:sp>
          <p:nvSpPr>
            <p:cNvPr id="20" name="TextBox 19">
              <a:extLst>
                <a:ext uri="{FF2B5EF4-FFF2-40B4-BE49-F238E27FC236}">
                  <a16:creationId xmlns:a16="http://schemas.microsoft.com/office/drawing/2014/main" id="{62FA5F5A-6ACC-90EE-26E7-5DC55656AEA0}"/>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Growing </a:t>
              </a:r>
              <a:r>
                <a:rPr lang="en-US" sz="1000" b="1" i="0" dirty="0">
                  <a:effectLst/>
                </a:rPr>
                <a:t>health-conscious</a:t>
              </a:r>
              <a:r>
                <a:rPr lang="en-US" sz="1000" b="0" i="0" dirty="0">
                  <a:effectLst/>
                </a:rPr>
                <a:t> consumer base, perceived as a healthier drink</a:t>
              </a:r>
              <a:endParaRPr kumimoji="0" lang="en-US" sz="1000" b="0" i="0" u="none" strike="noStrike" kern="1200" cap="none" spc="-5" normalizeH="0" baseline="0" noProof="0" dirty="0">
                <a:ln>
                  <a:noFill/>
                </a:ln>
                <a:effectLst/>
                <a:uLnTx/>
                <a:uFillTx/>
                <a:ea typeface="+mn-ea"/>
                <a:cs typeface="Calibri"/>
              </a:endParaRPr>
            </a:p>
          </p:txBody>
        </p:sp>
      </p:grpSp>
      <p:grpSp>
        <p:nvGrpSpPr>
          <p:cNvPr id="21" name="Group 20">
            <a:extLst>
              <a:ext uri="{FF2B5EF4-FFF2-40B4-BE49-F238E27FC236}">
                <a16:creationId xmlns:a16="http://schemas.microsoft.com/office/drawing/2014/main" id="{5A2EFDAA-B191-6F29-2556-B6908004DF3E}"/>
              </a:ext>
            </a:extLst>
          </p:cNvPr>
          <p:cNvGrpSpPr/>
          <p:nvPr/>
        </p:nvGrpSpPr>
        <p:grpSpPr>
          <a:xfrm>
            <a:off x="717962" y="3820257"/>
            <a:ext cx="7176447" cy="557699"/>
            <a:chOff x="690931" y="607930"/>
            <a:chExt cx="7176447" cy="557699"/>
          </a:xfrm>
          <a:solidFill>
            <a:schemeClr val="accent3">
              <a:lumMod val="20000"/>
              <a:lumOff val="80000"/>
            </a:schemeClr>
          </a:solidFill>
        </p:grpSpPr>
        <p:sp>
          <p:nvSpPr>
            <p:cNvPr id="22" name="Rectangle: Rounded Corners 21">
              <a:extLst>
                <a:ext uri="{FF2B5EF4-FFF2-40B4-BE49-F238E27FC236}">
                  <a16:creationId xmlns:a16="http://schemas.microsoft.com/office/drawing/2014/main" id="{178AC1B7-ED91-11FB-74F8-7BF419DCE841}"/>
                </a:ext>
              </a:extLst>
            </p:cNvPr>
            <p:cNvSpPr/>
            <p:nvPr/>
          </p:nvSpPr>
          <p:spPr>
            <a:xfrm>
              <a:off x="690932" y="609259"/>
              <a:ext cx="7176446"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76E80B4A-D8D4-6C00-43BF-FE27E6CD1C5F}"/>
                </a:ext>
              </a:extLst>
            </p:cNvPr>
            <p:cNvSpPr txBox="1"/>
            <p:nvPr/>
          </p:nvSpPr>
          <p:spPr>
            <a:xfrm>
              <a:off x="5075487" y="607930"/>
              <a:ext cx="2691964" cy="553998"/>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1" i="0" dirty="0">
                  <a:effectLst/>
                </a:rPr>
                <a:t>Limited market reach </a:t>
              </a:r>
              <a:r>
                <a:rPr lang="en-US" sz="1000" b="0" i="0" dirty="0">
                  <a:effectLst/>
                </a:rPr>
                <a:t>compared to other categories; may not be as popular among younger consumers</a:t>
              </a:r>
              <a:endParaRPr kumimoji="0" lang="en-US" sz="1000" b="0" i="0" u="none" strike="noStrike" kern="1200" cap="none" spc="-5" normalizeH="0" baseline="0" noProof="0" dirty="0">
                <a:ln>
                  <a:noFill/>
                </a:ln>
                <a:effectLst/>
                <a:uLnTx/>
                <a:uFillTx/>
                <a:ea typeface="+mn-ea"/>
                <a:cs typeface="Calibri"/>
              </a:endParaRPr>
            </a:p>
          </p:txBody>
        </p:sp>
        <p:sp>
          <p:nvSpPr>
            <p:cNvPr id="24" name="TextBox 23">
              <a:extLst>
                <a:ext uri="{FF2B5EF4-FFF2-40B4-BE49-F238E27FC236}">
                  <a16:creationId xmlns:a16="http://schemas.microsoft.com/office/drawing/2014/main" id="{26E07975-D8A5-C77A-5BC6-D59B9C9A8E27}"/>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Goli Soda</a:t>
              </a:r>
            </a:p>
          </p:txBody>
        </p:sp>
        <p:sp>
          <p:nvSpPr>
            <p:cNvPr id="25" name="TextBox 24">
              <a:extLst>
                <a:ext uri="{FF2B5EF4-FFF2-40B4-BE49-F238E27FC236}">
                  <a16:creationId xmlns:a16="http://schemas.microsoft.com/office/drawing/2014/main" id="{A0B5E2BF-DD2B-746F-A833-3D9B370B3832}"/>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Unique </a:t>
              </a:r>
              <a:r>
                <a:rPr lang="en-US" sz="1000" b="1" i="0" dirty="0">
                  <a:effectLst/>
                </a:rPr>
                <a:t>traditional product</a:t>
              </a:r>
              <a:r>
                <a:rPr lang="en-US" sz="1000" b="0" i="0" dirty="0">
                  <a:effectLst/>
                </a:rPr>
                <a:t>, potential for nostalgia-driven sales in certain regions</a:t>
              </a:r>
              <a:endParaRPr kumimoji="0" lang="en-US" sz="1000" b="0" i="0" u="none" strike="noStrike" kern="1200" cap="none" spc="-5" normalizeH="0" baseline="0" noProof="0" dirty="0">
                <a:ln>
                  <a:noFill/>
                </a:ln>
                <a:effectLst/>
                <a:uLnTx/>
                <a:uFillTx/>
                <a:ea typeface="+mn-ea"/>
                <a:cs typeface="Calibri"/>
              </a:endParaRPr>
            </a:p>
          </p:txBody>
        </p:sp>
      </p:grpSp>
      <p:grpSp>
        <p:nvGrpSpPr>
          <p:cNvPr id="26" name="Group 25">
            <a:extLst>
              <a:ext uri="{FF2B5EF4-FFF2-40B4-BE49-F238E27FC236}">
                <a16:creationId xmlns:a16="http://schemas.microsoft.com/office/drawing/2014/main" id="{7F7718F3-AC1C-B2AA-61C2-20A145105B5B}"/>
              </a:ext>
            </a:extLst>
          </p:cNvPr>
          <p:cNvGrpSpPr/>
          <p:nvPr/>
        </p:nvGrpSpPr>
        <p:grpSpPr>
          <a:xfrm>
            <a:off x="717962" y="2422520"/>
            <a:ext cx="7176447" cy="556370"/>
            <a:chOff x="690931" y="609259"/>
            <a:chExt cx="7176447" cy="556370"/>
          </a:xfrm>
          <a:solidFill>
            <a:schemeClr val="accent3">
              <a:lumMod val="20000"/>
              <a:lumOff val="80000"/>
            </a:schemeClr>
          </a:solidFill>
        </p:grpSpPr>
        <p:sp>
          <p:nvSpPr>
            <p:cNvPr id="27" name="Rectangle: Rounded Corners 26">
              <a:extLst>
                <a:ext uri="{FF2B5EF4-FFF2-40B4-BE49-F238E27FC236}">
                  <a16:creationId xmlns:a16="http://schemas.microsoft.com/office/drawing/2014/main" id="{AFFE72C0-7732-AD32-E651-2F05612FBA40}"/>
                </a:ext>
              </a:extLst>
            </p:cNvPr>
            <p:cNvSpPr/>
            <p:nvPr/>
          </p:nvSpPr>
          <p:spPr>
            <a:xfrm>
              <a:off x="690931" y="609259"/>
              <a:ext cx="7176447"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3900BFB-ABFB-E2FE-1A55-B40FEA4F4A5B}"/>
                </a:ext>
              </a:extLst>
            </p:cNvPr>
            <p:cNvSpPr txBox="1"/>
            <p:nvPr/>
          </p:nvSpPr>
          <p:spPr>
            <a:xfrm>
              <a:off x="5054407" y="649461"/>
              <a:ext cx="2691964"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Niche market; strong competition from </a:t>
              </a:r>
              <a:r>
                <a:rPr lang="en-US" sz="1000" b="1" i="0" dirty="0">
                  <a:effectLst/>
                </a:rPr>
                <a:t>well-established brands like Schweppes</a:t>
              </a:r>
              <a:endParaRPr kumimoji="0" lang="en-US" sz="1000" b="1" i="0" u="none" strike="noStrike" kern="1200" cap="none" spc="-5" normalizeH="0" baseline="0" noProof="0" dirty="0">
                <a:ln>
                  <a:noFill/>
                </a:ln>
                <a:effectLst/>
                <a:uLnTx/>
                <a:uFillTx/>
                <a:ea typeface="+mn-ea"/>
                <a:cs typeface="Calibri"/>
              </a:endParaRPr>
            </a:p>
          </p:txBody>
        </p:sp>
        <p:sp>
          <p:nvSpPr>
            <p:cNvPr id="29" name="TextBox 28">
              <a:extLst>
                <a:ext uri="{FF2B5EF4-FFF2-40B4-BE49-F238E27FC236}">
                  <a16:creationId xmlns:a16="http://schemas.microsoft.com/office/drawing/2014/main" id="{58277992-102C-D4AD-9FE2-4533AF450BD8}"/>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Ginger Ale</a:t>
              </a:r>
            </a:p>
          </p:txBody>
        </p:sp>
        <p:sp>
          <p:nvSpPr>
            <p:cNvPr id="30" name="TextBox 29">
              <a:extLst>
                <a:ext uri="{FF2B5EF4-FFF2-40B4-BE49-F238E27FC236}">
                  <a16:creationId xmlns:a16="http://schemas.microsoft.com/office/drawing/2014/main" id="{3D305DF5-7F26-1C4C-5203-CA9C9E72369B}"/>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Versatile mixer for cocktails; ginger's perceived </a:t>
              </a:r>
              <a:r>
                <a:rPr lang="en-US" sz="1000" b="1" i="0" dirty="0">
                  <a:effectLst/>
                </a:rPr>
                <a:t>health benefits</a:t>
              </a:r>
              <a:endParaRPr kumimoji="0" lang="en-US" sz="1000" b="1" i="0" u="none" strike="noStrike" kern="1200" cap="none" spc="-5" normalizeH="0" baseline="0" noProof="0" dirty="0">
                <a:ln>
                  <a:noFill/>
                </a:ln>
                <a:effectLst/>
                <a:uLnTx/>
                <a:uFillTx/>
                <a:ea typeface="+mn-ea"/>
                <a:cs typeface="Calibri"/>
              </a:endParaRPr>
            </a:p>
          </p:txBody>
        </p:sp>
      </p:grpSp>
      <p:grpSp>
        <p:nvGrpSpPr>
          <p:cNvPr id="36" name="Group 35">
            <a:extLst>
              <a:ext uri="{FF2B5EF4-FFF2-40B4-BE49-F238E27FC236}">
                <a16:creationId xmlns:a16="http://schemas.microsoft.com/office/drawing/2014/main" id="{A20CCA07-3BA2-BB91-79B1-27967DA78CB6}"/>
              </a:ext>
            </a:extLst>
          </p:cNvPr>
          <p:cNvGrpSpPr/>
          <p:nvPr/>
        </p:nvGrpSpPr>
        <p:grpSpPr>
          <a:xfrm>
            <a:off x="717962" y="5130734"/>
            <a:ext cx="7176447" cy="556370"/>
            <a:chOff x="690931" y="609259"/>
            <a:chExt cx="7176447" cy="556370"/>
          </a:xfrm>
          <a:solidFill>
            <a:schemeClr val="accent3">
              <a:lumMod val="20000"/>
              <a:lumOff val="80000"/>
            </a:schemeClr>
          </a:solidFill>
        </p:grpSpPr>
        <p:sp>
          <p:nvSpPr>
            <p:cNvPr id="53" name="Rectangle: Rounded Corners 52">
              <a:extLst>
                <a:ext uri="{FF2B5EF4-FFF2-40B4-BE49-F238E27FC236}">
                  <a16:creationId xmlns:a16="http://schemas.microsoft.com/office/drawing/2014/main" id="{29054CDC-2CDF-B19C-5421-5DFD465424EB}"/>
                </a:ext>
              </a:extLst>
            </p:cNvPr>
            <p:cNvSpPr/>
            <p:nvPr/>
          </p:nvSpPr>
          <p:spPr>
            <a:xfrm>
              <a:off x="690932" y="609259"/>
              <a:ext cx="7176446"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6" name="TextBox 1025">
              <a:extLst>
                <a:ext uri="{FF2B5EF4-FFF2-40B4-BE49-F238E27FC236}">
                  <a16:creationId xmlns:a16="http://schemas.microsoft.com/office/drawing/2014/main" id="{9FD10FF6-476E-188B-B631-5121F4335722}"/>
                </a:ext>
              </a:extLst>
            </p:cNvPr>
            <p:cNvSpPr txBox="1"/>
            <p:nvPr/>
          </p:nvSpPr>
          <p:spPr>
            <a:xfrm>
              <a:off x="5084266" y="653437"/>
              <a:ext cx="2691964"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1" i="0" dirty="0">
                  <a:effectLst/>
                </a:rPr>
                <a:t>Occasional demand</a:t>
              </a:r>
              <a:r>
                <a:rPr lang="en-US" sz="1000" b="0" i="0" dirty="0">
                  <a:effectLst/>
                </a:rPr>
                <a:t>; requires partnerships with bars and restaurants</a:t>
              </a:r>
              <a:endParaRPr kumimoji="0" lang="en-US" sz="1000" b="0" i="0" u="none" strike="noStrike" kern="1200" cap="none" spc="-5" normalizeH="0" baseline="0" noProof="0" dirty="0">
                <a:ln>
                  <a:noFill/>
                </a:ln>
                <a:effectLst/>
                <a:uLnTx/>
                <a:uFillTx/>
                <a:ea typeface="+mn-ea"/>
                <a:cs typeface="Calibri"/>
              </a:endParaRPr>
            </a:p>
          </p:txBody>
        </p:sp>
        <p:sp>
          <p:nvSpPr>
            <p:cNvPr id="1028" name="TextBox 1027">
              <a:extLst>
                <a:ext uri="{FF2B5EF4-FFF2-40B4-BE49-F238E27FC236}">
                  <a16:creationId xmlns:a16="http://schemas.microsoft.com/office/drawing/2014/main" id="{B5474E94-A0B8-ECB3-7A6F-584B88342A0B}"/>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Mixers</a:t>
              </a:r>
            </a:p>
          </p:txBody>
        </p:sp>
        <p:sp>
          <p:nvSpPr>
            <p:cNvPr id="1032" name="TextBox 1031">
              <a:extLst>
                <a:ext uri="{FF2B5EF4-FFF2-40B4-BE49-F238E27FC236}">
                  <a16:creationId xmlns:a16="http://schemas.microsoft.com/office/drawing/2014/main" id="{129B8B57-4AFC-8F79-6A83-EED6480EF71E}"/>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High demand in the </a:t>
              </a:r>
              <a:r>
                <a:rPr lang="en-US" sz="1000" b="1" i="0" dirty="0">
                  <a:effectLst/>
                </a:rPr>
                <a:t>hospitality sector; versatile </a:t>
              </a:r>
              <a:r>
                <a:rPr lang="en-US" sz="1000" b="0" i="0" dirty="0">
                  <a:effectLst/>
                </a:rPr>
                <a:t>product for home use</a:t>
              </a:r>
              <a:endParaRPr kumimoji="0" lang="en-US" sz="1000" b="0" i="0" u="none" strike="noStrike" kern="1200" cap="none" spc="-5" normalizeH="0" baseline="0" noProof="0" dirty="0">
                <a:ln>
                  <a:noFill/>
                </a:ln>
                <a:effectLst/>
                <a:uLnTx/>
                <a:uFillTx/>
                <a:ea typeface="+mn-ea"/>
                <a:cs typeface="Calibri"/>
              </a:endParaRPr>
            </a:p>
          </p:txBody>
        </p:sp>
      </p:grpSp>
      <p:grpSp>
        <p:nvGrpSpPr>
          <p:cNvPr id="1033" name="Group 1032">
            <a:extLst>
              <a:ext uri="{FF2B5EF4-FFF2-40B4-BE49-F238E27FC236}">
                <a16:creationId xmlns:a16="http://schemas.microsoft.com/office/drawing/2014/main" id="{86A54719-4AAB-D489-E21E-EEEAE7CEFEA4}"/>
              </a:ext>
            </a:extLst>
          </p:cNvPr>
          <p:cNvGrpSpPr/>
          <p:nvPr/>
        </p:nvGrpSpPr>
        <p:grpSpPr>
          <a:xfrm>
            <a:off x="717962" y="5782587"/>
            <a:ext cx="7206703" cy="556370"/>
            <a:chOff x="690931" y="609259"/>
            <a:chExt cx="7206703" cy="556370"/>
          </a:xfrm>
          <a:solidFill>
            <a:schemeClr val="accent3">
              <a:lumMod val="20000"/>
              <a:lumOff val="80000"/>
            </a:schemeClr>
          </a:solidFill>
        </p:grpSpPr>
        <p:sp>
          <p:nvSpPr>
            <p:cNvPr id="1034" name="Rectangle: Rounded Corners 1033">
              <a:extLst>
                <a:ext uri="{FF2B5EF4-FFF2-40B4-BE49-F238E27FC236}">
                  <a16:creationId xmlns:a16="http://schemas.microsoft.com/office/drawing/2014/main" id="{AFFB2765-E77F-399E-3F75-31624DA47018}"/>
                </a:ext>
              </a:extLst>
            </p:cNvPr>
            <p:cNvSpPr/>
            <p:nvPr/>
          </p:nvSpPr>
          <p:spPr>
            <a:xfrm>
              <a:off x="690932" y="609259"/>
              <a:ext cx="7206702"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5" name="TextBox 1034">
              <a:extLst>
                <a:ext uri="{FF2B5EF4-FFF2-40B4-BE49-F238E27FC236}">
                  <a16:creationId xmlns:a16="http://schemas.microsoft.com/office/drawing/2014/main" id="{2CDF9037-06F6-AB14-ABE3-4D6BD0D8247B}"/>
                </a:ext>
              </a:extLst>
            </p:cNvPr>
            <p:cNvSpPr txBox="1"/>
            <p:nvPr/>
          </p:nvSpPr>
          <p:spPr>
            <a:xfrm>
              <a:off x="5083476" y="668690"/>
              <a:ext cx="2691964"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1" i="0" dirty="0">
                  <a:effectLst/>
                </a:rPr>
                <a:t>Highly competitive market </a:t>
              </a:r>
              <a:r>
                <a:rPr lang="en-US" sz="1000" b="0" i="0" dirty="0">
                  <a:effectLst/>
                </a:rPr>
                <a:t>dominated by brands like Gatorade; limited consumer base</a:t>
              </a:r>
              <a:endParaRPr kumimoji="0" lang="en-US" sz="1000" b="0" i="0" u="none" strike="noStrike" kern="1200" cap="none" spc="-5" normalizeH="0" baseline="0" noProof="0" dirty="0">
                <a:ln>
                  <a:noFill/>
                </a:ln>
                <a:effectLst/>
                <a:uLnTx/>
                <a:uFillTx/>
                <a:ea typeface="+mn-ea"/>
                <a:cs typeface="Calibri"/>
              </a:endParaRPr>
            </a:p>
          </p:txBody>
        </p:sp>
        <p:sp>
          <p:nvSpPr>
            <p:cNvPr id="1036" name="TextBox 1035">
              <a:extLst>
                <a:ext uri="{FF2B5EF4-FFF2-40B4-BE49-F238E27FC236}">
                  <a16:creationId xmlns:a16="http://schemas.microsoft.com/office/drawing/2014/main" id="{2DEC055F-3583-AF2D-1E92-DE1BF726DD05}"/>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Sports Drinks</a:t>
              </a:r>
            </a:p>
          </p:txBody>
        </p:sp>
        <p:sp>
          <p:nvSpPr>
            <p:cNvPr id="1037" name="TextBox 1036">
              <a:extLst>
                <a:ext uri="{FF2B5EF4-FFF2-40B4-BE49-F238E27FC236}">
                  <a16:creationId xmlns:a16="http://schemas.microsoft.com/office/drawing/2014/main" id="{81E52D5C-C146-EE53-A1FB-023D783A8B6F}"/>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Targetted at </a:t>
              </a:r>
              <a:r>
                <a:rPr lang="en-US" sz="1000" b="1" i="0" dirty="0">
                  <a:effectLst/>
                </a:rPr>
                <a:t>fitness enthusiasts </a:t>
              </a:r>
              <a:r>
                <a:rPr lang="en-US" sz="1000" b="0" i="0" dirty="0">
                  <a:effectLst/>
                </a:rPr>
                <a:t>and athletes; electrolyte replenishment</a:t>
              </a:r>
              <a:endParaRPr kumimoji="0" lang="en-US" sz="1000" b="0" i="0" u="none" strike="noStrike" kern="1200" cap="none" spc="-5" normalizeH="0" baseline="0" noProof="0" dirty="0">
                <a:ln>
                  <a:noFill/>
                </a:ln>
                <a:effectLst/>
                <a:uLnTx/>
                <a:uFillTx/>
                <a:ea typeface="+mn-ea"/>
                <a:cs typeface="Calibri"/>
              </a:endParaRPr>
            </a:p>
          </p:txBody>
        </p:sp>
      </p:grpSp>
      <p:grpSp>
        <p:nvGrpSpPr>
          <p:cNvPr id="1038" name="Group 1037">
            <a:extLst>
              <a:ext uri="{FF2B5EF4-FFF2-40B4-BE49-F238E27FC236}">
                <a16:creationId xmlns:a16="http://schemas.microsoft.com/office/drawing/2014/main" id="{ACD4AE17-B320-DF65-9EA2-78300E02A26C}"/>
              </a:ext>
            </a:extLst>
          </p:cNvPr>
          <p:cNvGrpSpPr/>
          <p:nvPr/>
        </p:nvGrpSpPr>
        <p:grpSpPr>
          <a:xfrm>
            <a:off x="717962" y="1763752"/>
            <a:ext cx="7176447" cy="563283"/>
            <a:chOff x="690931" y="602346"/>
            <a:chExt cx="7176447" cy="563283"/>
          </a:xfrm>
          <a:solidFill>
            <a:schemeClr val="accent3">
              <a:lumMod val="20000"/>
              <a:lumOff val="80000"/>
            </a:schemeClr>
          </a:solidFill>
        </p:grpSpPr>
        <p:sp>
          <p:nvSpPr>
            <p:cNvPr id="1039" name="Rectangle: Rounded Corners 1038">
              <a:extLst>
                <a:ext uri="{FF2B5EF4-FFF2-40B4-BE49-F238E27FC236}">
                  <a16:creationId xmlns:a16="http://schemas.microsoft.com/office/drawing/2014/main" id="{B4148F91-92CD-C7C8-B787-BFBFFED0FA20}"/>
                </a:ext>
              </a:extLst>
            </p:cNvPr>
            <p:cNvSpPr/>
            <p:nvPr/>
          </p:nvSpPr>
          <p:spPr>
            <a:xfrm>
              <a:off x="690932" y="609259"/>
              <a:ext cx="7176446"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0" name="TextBox 1039">
              <a:extLst>
                <a:ext uri="{FF2B5EF4-FFF2-40B4-BE49-F238E27FC236}">
                  <a16:creationId xmlns:a16="http://schemas.microsoft.com/office/drawing/2014/main" id="{24E178C4-BC17-BC01-F07E-835541A92577}"/>
                </a:ext>
              </a:extLst>
            </p:cNvPr>
            <p:cNvSpPr txBox="1"/>
            <p:nvPr/>
          </p:nvSpPr>
          <p:spPr>
            <a:xfrm>
              <a:off x="5034514" y="602346"/>
              <a:ext cx="2691964" cy="553998"/>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Competition from </a:t>
              </a:r>
              <a:r>
                <a:rPr lang="en-US" sz="1000" b="1" i="0" dirty="0">
                  <a:effectLst/>
                </a:rPr>
                <a:t>bottled water and vitamin-enhanced beverages</a:t>
              </a:r>
              <a:r>
                <a:rPr lang="en-US" sz="1000" b="0" i="0" dirty="0">
                  <a:effectLst/>
                </a:rPr>
                <a:t>; may require substantial marketing efforts</a:t>
              </a:r>
              <a:endParaRPr kumimoji="0" lang="en-US" sz="1000" b="0" i="0" u="none" strike="noStrike" kern="1200" cap="none" spc="-5" normalizeH="0" baseline="0" noProof="0" dirty="0">
                <a:ln>
                  <a:noFill/>
                </a:ln>
                <a:effectLst/>
                <a:uLnTx/>
                <a:uFillTx/>
                <a:ea typeface="+mn-ea"/>
                <a:cs typeface="Calibri"/>
              </a:endParaRPr>
            </a:p>
          </p:txBody>
        </p:sp>
        <p:sp>
          <p:nvSpPr>
            <p:cNvPr id="1041" name="TextBox 1040">
              <a:extLst>
                <a:ext uri="{FF2B5EF4-FFF2-40B4-BE49-F238E27FC236}">
                  <a16:creationId xmlns:a16="http://schemas.microsoft.com/office/drawing/2014/main" id="{FE5B38A5-CFE4-6879-6B3C-D254C25FC28C}"/>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Fortified Water</a:t>
              </a:r>
            </a:p>
          </p:txBody>
        </p:sp>
        <p:sp>
          <p:nvSpPr>
            <p:cNvPr id="1042" name="TextBox 1041">
              <a:extLst>
                <a:ext uri="{FF2B5EF4-FFF2-40B4-BE49-F238E27FC236}">
                  <a16:creationId xmlns:a16="http://schemas.microsoft.com/office/drawing/2014/main" id="{D320D4AB-A63E-3A54-5F2F-228AED22D926}"/>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Appeal to health-conscious consumers; potential for </a:t>
              </a:r>
              <a:r>
                <a:rPr lang="en-US" sz="1000" b="1" i="0" dirty="0">
                  <a:effectLst/>
                </a:rPr>
                <a:t>vitamin or mineral fortification</a:t>
              </a:r>
              <a:endParaRPr kumimoji="0" lang="en-US" sz="1000" b="1" i="0" u="none" strike="noStrike" kern="1200" cap="none" spc="-5" normalizeH="0" baseline="0" noProof="0" dirty="0">
                <a:ln>
                  <a:noFill/>
                </a:ln>
                <a:effectLst/>
                <a:uLnTx/>
                <a:uFillTx/>
                <a:ea typeface="+mn-ea"/>
                <a:cs typeface="Calibri"/>
              </a:endParaRPr>
            </a:p>
          </p:txBody>
        </p:sp>
      </p:grpSp>
      <p:grpSp>
        <p:nvGrpSpPr>
          <p:cNvPr id="1049" name="Group 1048">
            <a:extLst>
              <a:ext uri="{FF2B5EF4-FFF2-40B4-BE49-F238E27FC236}">
                <a16:creationId xmlns:a16="http://schemas.microsoft.com/office/drawing/2014/main" id="{4B3780FB-CFAA-44B3-9254-B2645932E0A0}"/>
              </a:ext>
            </a:extLst>
          </p:cNvPr>
          <p:cNvGrpSpPr/>
          <p:nvPr/>
        </p:nvGrpSpPr>
        <p:grpSpPr>
          <a:xfrm>
            <a:off x="717962" y="1116091"/>
            <a:ext cx="7176447" cy="556370"/>
            <a:chOff x="690931" y="609259"/>
            <a:chExt cx="7176447" cy="556370"/>
          </a:xfrm>
          <a:solidFill>
            <a:schemeClr val="accent3">
              <a:lumMod val="20000"/>
              <a:lumOff val="80000"/>
            </a:schemeClr>
          </a:solidFill>
        </p:grpSpPr>
        <p:sp>
          <p:nvSpPr>
            <p:cNvPr id="1050" name="Rectangle: Rounded Corners 1049">
              <a:extLst>
                <a:ext uri="{FF2B5EF4-FFF2-40B4-BE49-F238E27FC236}">
                  <a16:creationId xmlns:a16="http://schemas.microsoft.com/office/drawing/2014/main" id="{D6FF28DA-A607-D3AC-F25D-D329C167DBE9}"/>
                </a:ext>
              </a:extLst>
            </p:cNvPr>
            <p:cNvSpPr/>
            <p:nvPr/>
          </p:nvSpPr>
          <p:spPr>
            <a:xfrm>
              <a:off x="690932" y="609259"/>
              <a:ext cx="7176446"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1" name="TextBox 1050">
              <a:extLst>
                <a:ext uri="{FF2B5EF4-FFF2-40B4-BE49-F238E27FC236}">
                  <a16:creationId xmlns:a16="http://schemas.microsoft.com/office/drawing/2014/main" id="{E32B5D95-C35F-75C6-7618-34053B784697}"/>
                </a:ext>
              </a:extLst>
            </p:cNvPr>
            <p:cNvSpPr txBox="1"/>
            <p:nvPr/>
          </p:nvSpPr>
          <p:spPr>
            <a:xfrm>
              <a:off x="5023075" y="698580"/>
              <a:ext cx="2691964"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spc="-5" dirty="0">
                  <a:cs typeface="Calibri"/>
                </a:rPr>
                <a:t>Contain high levels of </a:t>
              </a:r>
              <a:r>
                <a:rPr lang="en-US" sz="1000" b="1" spc="-5" dirty="0">
                  <a:cs typeface="Calibri"/>
                </a:rPr>
                <a:t>Sugar &amp; Caffeine </a:t>
              </a:r>
              <a:r>
                <a:rPr lang="en-US" sz="1000" spc="-5" dirty="0">
                  <a:cs typeface="Calibri"/>
                </a:rPr>
                <a:t>which may raise health concerns.</a:t>
              </a:r>
              <a:endParaRPr kumimoji="0" lang="en-US" sz="1000" b="0" i="0" u="none" strike="noStrike" kern="1200" cap="none" spc="-5" normalizeH="0" baseline="0" noProof="0" dirty="0">
                <a:ln>
                  <a:noFill/>
                </a:ln>
                <a:effectLst/>
                <a:uLnTx/>
                <a:uFillTx/>
                <a:ea typeface="+mn-ea"/>
                <a:cs typeface="Calibri"/>
              </a:endParaRPr>
            </a:p>
          </p:txBody>
        </p:sp>
        <p:sp>
          <p:nvSpPr>
            <p:cNvPr id="1052" name="TextBox 1051">
              <a:extLst>
                <a:ext uri="{FF2B5EF4-FFF2-40B4-BE49-F238E27FC236}">
                  <a16:creationId xmlns:a16="http://schemas.microsoft.com/office/drawing/2014/main" id="{A94BB87F-032E-F5A4-2BBA-DF2B39DA6A9F}"/>
                </a:ext>
              </a:extLst>
            </p:cNvPr>
            <p:cNvSpPr txBox="1"/>
            <p:nvPr/>
          </p:nvSpPr>
          <p:spPr>
            <a:xfrm>
              <a:off x="690931" y="731403"/>
              <a:ext cx="1413728" cy="307777"/>
            </a:xfrm>
            <a:prstGeom prst="rect">
              <a:avLst/>
            </a:prstGeom>
            <a:grpFill/>
          </p:spPr>
          <p:txBody>
            <a:bodyPr wrap="square" rtlCol="0">
              <a:spAutoFit/>
            </a:bodyPr>
            <a:lstStyle/>
            <a:p>
              <a:pPr algn="ctr"/>
              <a:r>
                <a:rPr lang="en-IN" sz="1400" b="1" dirty="0"/>
                <a:t>Energy Drinks</a:t>
              </a:r>
            </a:p>
          </p:txBody>
        </p:sp>
        <p:sp>
          <p:nvSpPr>
            <p:cNvPr id="1053" name="TextBox 1052">
              <a:extLst>
                <a:ext uri="{FF2B5EF4-FFF2-40B4-BE49-F238E27FC236}">
                  <a16:creationId xmlns:a16="http://schemas.microsoft.com/office/drawing/2014/main" id="{E738DA0C-7C01-BDF5-A606-7267B8E60D91}"/>
                </a:ext>
              </a:extLst>
            </p:cNvPr>
            <p:cNvSpPr txBox="1"/>
            <p:nvPr/>
          </p:nvSpPr>
          <p:spPr>
            <a:xfrm>
              <a:off x="2104659" y="685236"/>
              <a:ext cx="2820486" cy="400110"/>
            </a:xfrm>
            <a:prstGeom prst="rect">
              <a:avLst/>
            </a:prstGeom>
            <a:grp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Established market, </a:t>
              </a:r>
              <a:r>
                <a:rPr lang="en-US" sz="1000" b="1" i="0" dirty="0">
                  <a:effectLst/>
                </a:rPr>
                <a:t>potential for high margins </a:t>
              </a:r>
              <a:r>
                <a:rPr lang="en-US" sz="1000" b="0" i="0" dirty="0">
                  <a:effectLst/>
                </a:rPr>
                <a:t>if positioned well</a:t>
              </a:r>
              <a:endParaRPr kumimoji="0" lang="en-US" sz="1000" b="0" i="0" u="none" strike="noStrike" kern="1200" cap="none" spc="-5" normalizeH="0" baseline="0" noProof="0" dirty="0">
                <a:ln>
                  <a:noFill/>
                </a:ln>
                <a:effectLst/>
                <a:uLnTx/>
                <a:uFillTx/>
                <a:ea typeface="+mn-ea"/>
                <a:cs typeface="Calibri"/>
              </a:endParaRPr>
            </a:p>
          </p:txBody>
        </p:sp>
      </p:grpSp>
      <p:grpSp>
        <p:nvGrpSpPr>
          <p:cNvPr id="1054" name="Group 1053">
            <a:extLst>
              <a:ext uri="{FF2B5EF4-FFF2-40B4-BE49-F238E27FC236}">
                <a16:creationId xmlns:a16="http://schemas.microsoft.com/office/drawing/2014/main" id="{DB0DADE8-5B8D-EA23-3301-08B0ECE5DA93}"/>
              </a:ext>
            </a:extLst>
          </p:cNvPr>
          <p:cNvGrpSpPr/>
          <p:nvPr/>
        </p:nvGrpSpPr>
        <p:grpSpPr>
          <a:xfrm>
            <a:off x="2211383" y="560164"/>
            <a:ext cx="1142639" cy="398179"/>
            <a:chOff x="2302429" y="1252784"/>
            <a:chExt cx="917690" cy="464065"/>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grpSpPr>
        <p:sp>
          <p:nvSpPr>
            <p:cNvPr id="1055" name="Rectangle 5">
              <a:extLst>
                <a:ext uri="{FF2B5EF4-FFF2-40B4-BE49-F238E27FC236}">
                  <a16:creationId xmlns:a16="http://schemas.microsoft.com/office/drawing/2014/main" id="{0F66FE81-4EF3-4A33-1ECB-ECFE295D9168}"/>
                </a:ext>
              </a:extLst>
            </p:cNvPr>
            <p:cNvSpPr/>
            <p:nvPr/>
          </p:nvSpPr>
          <p:spPr>
            <a:xfrm>
              <a:off x="2302429" y="1252784"/>
              <a:ext cx="917690" cy="464065"/>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a:p>
          </p:txBody>
        </p:sp>
        <p:sp>
          <p:nvSpPr>
            <p:cNvPr id="1056" name="TextBox 1055">
              <a:extLst>
                <a:ext uri="{FF2B5EF4-FFF2-40B4-BE49-F238E27FC236}">
                  <a16:creationId xmlns:a16="http://schemas.microsoft.com/office/drawing/2014/main" id="{DA931C54-0018-ABD7-9F32-40C189C6F097}"/>
                </a:ext>
              </a:extLst>
            </p:cNvPr>
            <p:cNvSpPr txBox="1"/>
            <p:nvPr/>
          </p:nvSpPr>
          <p:spPr>
            <a:xfrm>
              <a:off x="2357324" y="1303181"/>
              <a:ext cx="807899" cy="358704"/>
            </a:xfrm>
            <a:prstGeom prst="homePlate">
              <a:avLst/>
            </a:prstGeom>
            <a:grpFill/>
          </p:spPr>
          <p:txBody>
            <a:bodyPr wrap="square" rtlCol="0">
              <a:spAutoFit/>
            </a:bodyPr>
            <a:lstStyle/>
            <a:p>
              <a:r>
                <a:rPr lang="en-IN" sz="1400" b="1" dirty="0"/>
                <a:t>PROS</a:t>
              </a:r>
            </a:p>
          </p:txBody>
        </p:sp>
      </p:grpSp>
      <p:grpSp>
        <p:nvGrpSpPr>
          <p:cNvPr id="1057" name="Group 1056">
            <a:extLst>
              <a:ext uri="{FF2B5EF4-FFF2-40B4-BE49-F238E27FC236}">
                <a16:creationId xmlns:a16="http://schemas.microsoft.com/office/drawing/2014/main" id="{AD43DF7E-FB33-D3F9-5104-D065E3709662}"/>
              </a:ext>
            </a:extLst>
          </p:cNvPr>
          <p:cNvGrpSpPr/>
          <p:nvPr/>
        </p:nvGrpSpPr>
        <p:grpSpPr>
          <a:xfrm>
            <a:off x="5114445" y="564395"/>
            <a:ext cx="1278824" cy="398179"/>
            <a:chOff x="2302429" y="1252784"/>
            <a:chExt cx="917690" cy="464065"/>
          </a:xfrm>
          <a:gradFill flip="none" rotWithShape="1">
            <a:gsLst>
              <a:gs pos="0">
                <a:srgbClr val="FF4433">
                  <a:tint val="66000"/>
                  <a:satMod val="160000"/>
                </a:srgbClr>
              </a:gs>
              <a:gs pos="50000">
                <a:srgbClr val="FF4433">
                  <a:tint val="44500"/>
                  <a:satMod val="160000"/>
                </a:srgbClr>
              </a:gs>
              <a:gs pos="100000">
                <a:srgbClr val="FF4433">
                  <a:tint val="23500"/>
                  <a:satMod val="160000"/>
                </a:srgbClr>
              </a:gs>
            </a:gsLst>
            <a:lin ang="2700000" scaled="1"/>
            <a:tileRect/>
          </a:gradFill>
        </p:grpSpPr>
        <p:sp>
          <p:nvSpPr>
            <p:cNvPr id="1058" name="Rectangle 5">
              <a:extLst>
                <a:ext uri="{FF2B5EF4-FFF2-40B4-BE49-F238E27FC236}">
                  <a16:creationId xmlns:a16="http://schemas.microsoft.com/office/drawing/2014/main" id="{5CA1C8C8-D03F-A4F2-EF12-00DD52AAB6A0}"/>
                </a:ext>
              </a:extLst>
            </p:cNvPr>
            <p:cNvSpPr/>
            <p:nvPr/>
          </p:nvSpPr>
          <p:spPr>
            <a:xfrm>
              <a:off x="2302429" y="1252784"/>
              <a:ext cx="917690" cy="464065"/>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a:p>
          </p:txBody>
        </p:sp>
        <p:sp>
          <p:nvSpPr>
            <p:cNvPr id="1059" name="TextBox 1058">
              <a:extLst>
                <a:ext uri="{FF2B5EF4-FFF2-40B4-BE49-F238E27FC236}">
                  <a16:creationId xmlns:a16="http://schemas.microsoft.com/office/drawing/2014/main" id="{E75704B3-AE29-19C6-49B4-BBA19CA99DFF}"/>
                </a:ext>
              </a:extLst>
            </p:cNvPr>
            <p:cNvSpPr txBox="1"/>
            <p:nvPr/>
          </p:nvSpPr>
          <p:spPr>
            <a:xfrm>
              <a:off x="2357324" y="1303181"/>
              <a:ext cx="807899" cy="358704"/>
            </a:xfrm>
            <a:prstGeom prst="homePlate">
              <a:avLst/>
            </a:prstGeom>
            <a:grpFill/>
          </p:spPr>
          <p:txBody>
            <a:bodyPr wrap="square" rtlCol="0">
              <a:spAutoFit/>
            </a:bodyPr>
            <a:lstStyle/>
            <a:p>
              <a:r>
                <a:rPr lang="en-IN" sz="1400" b="1" dirty="0"/>
                <a:t>CONS</a:t>
              </a:r>
            </a:p>
          </p:txBody>
        </p:sp>
      </p:grpSp>
      <p:grpSp>
        <p:nvGrpSpPr>
          <p:cNvPr id="1165" name="Group 1164">
            <a:extLst>
              <a:ext uri="{FF2B5EF4-FFF2-40B4-BE49-F238E27FC236}">
                <a16:creationId xmlns:a16="http://schemas.microsoft.com/office/drawing/2014/main" id="{273D9FC3-293D-7F0F-1124-1F07DD56E0F2}"/>
              </a:ext>
            </a:extLst>
          </p:cNvPr>
          <p:cNvGrpSpPr/>
          <p:nvPr/>
        </p:nvGrpSpPr>
        <p:grpSpPr>
          <a:xfrm>
            <a:off x="72856" y="3074375"/>
            <a:ext cx="7851809" cy="651726"/>
            <a:chOff x="-403447" y="3779550"/>
            <a:chExt cx="7851809" cy="651726"/>
          </a:xfrm>
        </p:grpSpPr>
        <p:grpSp>
          <p:nvGrpSpPr>
            <p:cNvPr id="1031" name="Group 1030">
              <a:extLst>
                <a:ext uri="{FF2B5EF4-FFF2-40B4-BE49-F238E27FC236}">
                  <a16:creationId xmlns:a16="http://schemas.microsoft.com/office/drawing/2014/main" id="{1FD133A6-C22C-357A-4FE1-49BD8AF567C4}"/>
                </a:ext>
              </a:extLst>
            </p:cNvPr>
            <p:cNvGrpSpPr/>
            <p:nvPr/>
          </p:nvGrpSpPr>
          <p:grpSpPr>
            <a:xfrm>
              <a:off x="241277" y="3826053"/>
              <a:ext cx="7185865" cy="567141"/>
              <a:chOff x="690931" y="609259"/>
              <a:chExt cx="7185865" cy="567141"/>
            </a:xfrm>
          </p:grpSpPr>
          <p:sp>
            <p:nvSpPr>
              <p:cNvPr id="1025" name="Rectangle: Rounded Corners 1024">
                <a:extLst>
                  <a:ext uri="{FF2B5EF4-FFF2-40B4-BE49-F238E27FC236}">
                    <a16:creationId xmlns:a16="http://schemas.microsoft.com/office/drawing/2014/main" id="{5E12F769-C809-D013-34A6-63BF1B784A14}"/>
                  </a:ext>
                </a:extLst>
              </p:cNvPr>
              <p:cNvSpPr/>
              <p:nvPr/>
            </p:nvSpPr>
            <p:spPr>
              <a:xfrm>
                <a:off x="690931" y="609259"/>
                <a:ext cx="7176829" cy="55637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TextBox 1026">
                <a:extLst>
                  <a:ext uri="{FF2B5EF4-FFF2-40B4-BE49-F238E27FC236}">
                    <a16:creationId xmlns:a16="http://schemas.microsoft.com/office/drawing/2014/main" id="{2BC6BBB7-2C4D-6F98-B76E-740967810377}"/>
                  </a:ext>
                </a:extLst>
              </p:cNvPr>
              <p:cNvSpPr txBox="1"/>
              <p:nvPr/>
            </p:nvSpPr>
            <p:spPr>
              <a:xfrm>
                <a:off x="5056310" y="692876"/>
                <a:ext cx="2820486" cy="400110"/>
              </a:xfrm>
              <a:prstGeom prst="rect">
                <a:avLst/>
              </a:prstGeom>
              <a:no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1" i="0" dirty="0">
                    <a:effectLst/>
                    <a:latin typeface="Söhne"/>
                  </a:rPr>
                  <a:t>Flavor inconsistency</a:t>
                </a:r>
                <a:r>
                  <a:rPr lang="en-US" sz="1000" b="0" i="0" dirty="0">
                    <a:effectLst/>
                    <a:latin typeface="Söhne"/>
                  </a:rPr>
                  <a:t>, limited shelf life, and ingredient costs can pose challenges</a:t>
                </a:r>
                <a:endParaRPr kumimoji="0" lang="en-US" sz="1000" b="0" i="0" u="none" strike="noStrike" kern="1200" cap="none" spc="-5" normalizeH="0" baseline="0" noProof="0" dirty="0">
                  <a:ln>
                    <a:noFill/>
                  </a:ln>
                  <a:effectLst/>
                  <a:uLnTx/>
                  <a:uFillTx/>
                  <a:ea typeface="+mn-ea"/>
                  <a:cs typeface="Calibri"/>
                </a:endParaRPr>
              </a:p>
            </p:txBody>
          </p:sp>
          <p:sp>
            <p:nvSpPr>
              <p:cNvPr id="1029" name="TextBox 1028">
                <a:extLst>
                  <a:ext uri="{FF2B5EF4-FFF2-40B4-BE49-F238E27FC236}">
                    <a16:creationId xmlns:a16="http://schemas.microsoft.com/office/drawing/2014/main" id="{01C2CEEB-3B3C-B3F0-9465-AE372FA34B37}"/>
                  </a:ext>
                </a:extLst>
              </p:cNvPr>
              <p:cNvSpPr txBox="1"/>
              <p:nvPr/>
            </p:nvSpPr>
            <p:spPr>
              <a:xfrm>
                <a:off x="690931" y="731403"/>
                <a:ext cx="1413728" cy="307777"/>
              </a:xfrm>
              <a:prstGeom prst="rect">
                <a:avLst/>
              </a:prstGeom>
              <a:noFill/>
            </p:spPr>
            <p:txBody>
              <a:bodyPr wrap="square" rtlCol="0">
                <a:spAutoFit/>
              </a:bodyPr>
              <a:lstStyle/>
              <a:p>
                <a:pPr algn="ctr"/>
                <a:r>
                  <a:rPr lang="en-IN" sz="1400" b="1" dirty="0"/>
                  <a:t>Masala Drinks</a:t>
                </a:r>
              </a:p>
            </p:txBody>
          </p:sp>
          <p:sp>
            <p:nvSpPr>
              <p:cNvPr id="1030" name="TextBox 1029">
                <a:extLst>
                  <a:ext uri="{FF2B5EF4-FFF2-40B4-BE49-F238E27FC236}">
                    <a16:creationId xmlns:a16="http://schemas.microsoft.com/office/drawing/2014/main" id="{B86DDF06-63DE-938A-B389-3A351B4CDFE5}"/>
                  </a:ext>
                </a:extLst>
              </p:cNvPr>
              <p:cNvSpPr txBox="1"/>
              <p:nvPr/>
            </p:nvSpPr>
            <p:spPr>
              <a:xfrm>
                <a:off x="2097425" y="622402"/>
                <a:ext cx="2820486" cy="553998"/>
              </a:xfrm>
              <a:prstGeom prst="rect">
                <a:avLst/>
              </a:prstGeom>
              <a:noFill/>
            </p:spPr>
            <p:txBody>
              <a:bodyPr wrap="square" rtlCol="0">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Strong </a:t>
                </a:r>
                <a:r>
                  <a:rPr lang="en-US" sz="1000" b="1" i="0" dirty="0">
                    <a:effectLst/>
                  </a:rPr>
                  <a:t>cultural resonance</a:t>
                </a:r>
                <a:r>
                  <a:rPr lang="en-US" sz="1000" b="0" i="0" dirty="0">
                    <a:effectLst/>
                  </a:rPr>
                  <a:t>, readily accepted. They are also perceived to have health benefits</a:t>
                </a:r>
                <a:r>
                  <a:rPr lang="en-US" sz="1000" dirty="0"/>
                  <a:t> and can also be launched in </a:t>
                </a:r>
                <a:r>
                  <a:rPr lang="en-US" sz="1000" b="1" dirty="0"/>
                  <a:t>region specific variants</a:t>
                </a:r>
                <a:endParaRPr kumimoji="0" lang="en-US" sz="1000" b="1" i="0" u="none" strike="noStrike" kern="1200" cap="none" spc="-5" normalizeH="0" baseline="0" noProof="0" dirty="0">
                  <a:ln>
                    <a:noFill/>
                  </a:ln>
                  <a:effectLst/>
                  <a:uLnTx/>
                  <a:uFillTx/>
                  <a:ea typeface="+mn-ea"/>
                  <a:cs typeface="Calibri"/>
                </a:endParaRPr>
              </a:p>
            </p:txBody>
          </p:sp>
        </p:grpSp>
        <p:sp>
          <p:nvSpPr>
            <p:cNvPr id="1062" name="Rectangle 1061">
              <a:extLst>
                <a:ext uri="{FF2B5EF4-FFF2-40B4-BE49-F238E27FC236}">
                  <a16:creationId xmlns:a16="http://schemas.microsoft.com/office/drawing/2014/main" id="{21F13001-7779-C206-A090-597D1E09D384}"/>
                </a:ext>
              </a:extLst>
            </p:cNvPr>
            <p:cNvSpPr/>
            <p:nvPr/>
          </p:nvSpPr>
          <p:spPr>
            <a:xfrm>
              <a:off x="-403447" y="3779550"/>
              <a:ext cx="7851809" cy="651726"/>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059" name="Group 2058">
            <a:extLst>
              <a:ext uri="{FF2B5EF4-FFF2-40B4-BE49-F238E27FC236}">
                <a16:creationId xmlns:a16="http://schemas.microsoft.com/office/drawing/2014/main" id="{AD2109C3-CD00-EF3B-4287-039207F43EFC}"/>
              </a:ext>
            </a:extLst>
          </p:cNvPr>
          <p:cNvGrpSpPr/>
          <p:nvPr/>
        </p:nvGrpSpPr>
        <p:grpSpPr>
          <a:xfrm>
            <a:off x="8066136" y="583526"/>
            <a:ext cx="1825220" cy="398179"/>
            <a:chOff x="7864588" y="552649"/>
            <a:chExt cx="1825220" cy="398179"/>
          </a:xfrm>
        </p:grpSpPr>
        <p:sp>
          <p:nvSpPr>
            <p:cNvPr id="1074" name="Rectangle 5">
              <a:extLst>
                <a:ext uri="{FF2B5EF4-FFF2-40B4-BE49-F238E27FC236}">
                  <a16:creationId xmlns:a16="http://schemas.microsoft.com/office/drawing/2014/main" id="{4D8FA749-2CDC-FD08-9103-173B6018F4FA}"/>
                </a:ext>
              </a:extLst>
            </p:cNvPr>
            <p:cNvSpPr/>
            <p:nvPr/>
          </p:nvSpPr>
          <p:spPr>
            <a:xfrm>
              <a:off x="7864588" y="552649"/>
              <a:ext cx="1825220" cy="398179"/>
            </a:xfrm>
            <a:prstGeom prst="homePlate">
              <a:avLst/>
            </a:prstGeom>
            <a:gradFill flip="none" rotWithShape="1">
              <a:gsLst>
                <a:gs pos="0">
                  <a:srgbClr val="F17937">
                    <a:tint val="66000"/>
                    <a:satMod val="160000"/>
                  </a:srgbClr>
                </a:gs>
                <a:gs pos="50000">
                  <a:srgbClr val="F17937">
                    <a:tint val="44500"/>
                    <a:satMod val="160000"/>
                  </a:srgbClr>
                </a:gs>
                <a:gs pos="100000">
                  <a:srgbClr val="F17937">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077" name="TextBox 1076">
              <a:extLst>
                <a:ext uri="{FF2B5EF4-FFF2-40B4-BE49-F238E27FC236}">
                  <a16:creationId xmlns:a16="http://schemas.microsoft.com/office/drawing/2014/main" id="{12F8F2CD-F381-D946-8C72-3694743BF361}"/>
                </a:ext>
              </a:extLst>
            </p:cNvPr>
            <p:cNvSpPr txBox="1"/>
            <p:nvPr/>
          </p:nvSpPr>
          <p:spPr>
            <a:xfrm>
              <a:off x="7884707" y="597849"/>
              <a:ext cx="1805101" cy="307777"/>
            </a:xfrm>
            <a:prstGeom prst="rect">
              <a:avLst/>
            </a:prstGeom>
            <a:noFill/>
          </p:spPr>
          <p:txBody>
            <a:bodyPr wrap="square">
              <a:spAutoFit/>
            </a:bodyPr>
            <a:lstStyle/>
            <a:p>
              <a:r>
                <a:rPr lang="en-IN" sz="1400" b="1" dirty="0"/>
                <a:t>OTHER CATEGORIES</a:t>
              </a:r>
            </a:p>
          </p:txBody>
        </p:sp>
      </p:grpSp>
      <p:sp>
        <p:nvSpPr>
          <p:cNvPr id="1164" name="TextBox 1163">
            <a:extLst>
              <a:ext uri="{FF2B5EF4-FFF2-40B4-BE49-F238E27FC236}">
                <a16:creationId xmlns:a16="http://schemas.microsoft.com/office/drawing/2014/main" id="{CD2577BB-F3B4-29CD-1B3E-DA7D76DFD287}"/>
              </a:ext>
            </a:extLst>
          </p:cNvPr>
          <p:cNvSpPr txBox="1"/>
          <p:nvPr/>
        </p:nvSpPr>
        <p:spPr>
          <a:xfrm>
            <a:off x="8085379" y="1099530"/>
            <a:ext cx="4046343" cy="430887"/>
          </a:xfrm>
          <a:prstGeom prst="rect">
            <a:avLst/>
          </a:prstGeom>
          <a:noFill/>
          <a:ln>
            <a:solidFill>
              <a:schemeClr val="tx1"/>
            </a:solidFill>
            <a:prstDash val="dash"/>
          </a:ln>
        </p:spPr>
        <p:txBody>
          <a:bodyPr wrap="square" rtlCol="0" anchor="ctr">
            <a:spAutoFit/>
          </a:bodyPr>
          <a:lstStyle/>
          <a:p>
            <a:pPr algn="just"/>
            <a:r>
              <a:rPr lang="en-US" sz="1100" dirty="0">
                <a:effectLst/>
              </a:rPr>
              <a:t>We explored </a:t>
            </a:r>
            <a:r>
              <a:rPr lang="en-US" sz="1100" b="1" dirty="0">
                <a:effectLst/>
              </a:rPr>
              <a:t>two additional categories</a:t>
            </a:r>
            <a:r>
              <a:rPr lang="en-US" sz="1100" dirty="0">
                <a:effectLst/>
              </a:rPr>
              <a:t> other than the given ones and obtained below insights based on our Primary Research.</a:t>
            </a:r>
            <a:endParaRPr lang="en-US" sz="1100" dirty="0">
              <a:effectLst/>
              <a:sym typeface="Wingdings" panose="05000000000000000000" pitchFamily="2" charset="2"/>
            </a:endParaRPr>
          </a:p>
        </p:txBody>
      </p:sp>
      <p:cxnSp>
        <p:nvCxnSpPr>
          <p:cNvPr id="1043" name="Straight Connector 1042">
            <a:extLst>
              <a:ext uri="{FF2B5EF4-FFF2-40B4-BE49-F238E27FC236}">
                <a16:creationId xmlns:a16="http://schemas.microsoft.com/office/drawing/2014/main" id="{A0BC7C83-F7FB-7F1A-4B82-CA4B1E805F6F}"/>
              </a:ext>
            </a:extLst>
          </p:cNvPr>
          <p:cNvCxnSpPr>
            <a:cxnSpLocks/>
          </p:cNvCxnSpPr>
          <p:nvPr/>
        </p:nvCxnSpPr>
        <p:spPr>
          <a:xfrm flipH="1">
            <a:off x="2081787" y="1117891"/>
            <a:ext cx="18926" cy="520216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045" name="Straight Connector 1044">
            <a:extLst>
              <a:ext uri="{FF2B5EF4-FFF2-40B4-BE49-F238E27FC236}">
                <a16:creationId xmlns:a16="http://schemas.microsoft.com/office/drawing/2014/main" id="{6E14DA29-924F-EF33-E09E-F3D39EC84EFA}"/>
              </a:ext>
            </a:extLst>
          </p:cNvPr>
          <p:cNvCxnSpPr>
            <a:cxnSpLocks/>
          </p:cNvCxnSpPr>
          <p:nvPr/>
        </p:nvCxnSpPr>
        <p:spPr>
          <a:xfrm>
            <a:off x="4979872" y="1127221"/>
            <a:ext cx="0" cy="5192835"/>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1183" name="Group 1182">
            <a:extLst>
              <a:ext uri="{FF2B5EF4-FFF2-40B4-BE49-F238E27FC236}">
                <a16:creationId xmlns:a16="http://schemas.microsoft.com/office/drawing/2014/main" id="{684D2429-65BC-EDC4-DB7E-F3157B315DA2}"/>
              </a:ext>
            </a:extLst>
          </p:cNvPr>
          <p:cNvGrpSpPr/>
          <p:nvPr/>
        </p:nvGrpSpPr>
        <p:grpSpPr>
          <a:xfrm>
            <a:off x="8115635" y="3111725"/>
            <a:ext cx="3624819" cy="387982"/>
            <a:chOff x="7865166" y="3074224"/>
            <a:chExt cx="1778767" cy="387982"/>
          </a:xfrm>
        </p:grpSpPr>
        <p:sp>
          <p:nvSpPr>
            <p:cNvPr id="1176" name="Rectangle: Rounded Corners 1269">
              <a:extLst>
                <a:ext uri="{FF2B5EF4-FFF2-40B4-BE49-F238E27FC236}">
                  <a16:creationId xmlns:a16="http://schemas.microsoft.com/office/drawing/2014/main" id="{31F3F4A7-AAD1-6CF7-2F6A-D86D4B703C45}"/>
                </a:ext>
              </a:extLst>
            </p:cNvPr>
            <p:cNvSpPr/>
            <p:nvPr/>
          </p:nvSpPr>
          <p:spPr>
            <a:xfrm>
              <a:off x="7884707" y="3074224"/>
              <a:ext cx="1759226" cy="387982"/>
            </a:xfrm>
            <a:prstGeom prst="homePlate">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179" name="TextBox 1178">
              <a:extLst>
                <a:ext uri="{FF2B5EF4-FFF2-40B4-BE49-F238E27FC236}">
                  <a16:creationId xmlns:a16="http://schemas.microsoft.com/office/drawing/2014/main" id="{4A4DF347-4A99-E2E2-9CAF-535704F6E992}"/>
                </a:ext>
              </a:extLst>
            </p:cNvPr>
            <p:cNvSpPr txBox="1"/>
            <p:nvPr/>
          </p:nvSpPr>
          <p:spPr>
            <a:xfrm>
              <a:off x="7865166" y="3121281"/>
              <a:ext cx="1730770" cy="276999"/>
            </a:xfrm>
            <a:prstGeom prst="rect">
              <a:avLst/>
            </a:prstGeom>
            <a:noFill/>
          </p:spPr>
          <p:txBody>
            <a:bodyPr wrap="square">
              <a:spAutoFit/>
            </a:bodyPr>
            <a:lstStyle/>
            <a:p>
              <a:pPr algn="ctr"/>
              <a:r>
                <a:rPr lang="en-IN" sz="1200" b="1" dirty="0">
                  <a:solidFill>
                    <a:schemeClr val="bg1"/>
                  </a:solidFill>
                </a:rPr>
                <a:t>LEVERAGING ITC’S STRENGTHS FOR MASALA DRINKS</a:t>
              </a:r>
            </a:p>
          </p:txBody>
        </p:sp>
      </p:grpSp>
      <p:grpSp>
        <p:nvGrpSpPr>
          <p:cNvPr id="11" name="Group 10">
            <a:extLst>
              <a:ext uri="{FF2B5EF4-FFF2-40B4-BE49-F238E27FC236}">
                <a16:creationId xmlns:a16="http://schemas.microsoft.com/office/drawing/2014/main" id="{516ECEAA-1DF8-3838-BE04-8DE9887153D2}"/>
              </a:ext>
            </a:extLst>
          </p:cNvPr>
          <p:cNvGrpSpPr/>
          <p:nvPr/>
        </p:nvGrpSpPr>
        <p:grpSpPr>
          <a:xfrm>
            <a:off x="8115345" y="4430643"/>
            <a:ext cx="3984698" cy="477811"/>
            <a:chOff x="8115635" y="4190097"/>
            <a:chExt cx="3984698" cy="477811"/>
          </a:xfrm>
        </p:grpSpPr>
        <p:grpSp>
          <p:nvGrpSpPr>
            <p:cNvPr id="1200" name="Group 1199">
              <a:extLst>
                <a:ext uri="{FF2B5EF4-FFF2-40B4-BE49-F238E27FC236}">
                  <a16:creationId xmlns:a16="http://schemas.microsoft.com/office/drawing/2014/main" id="{B2A39E20-0C36-2C2F-DB6C-5296DBDD19ED}"/>
                </a:ext>
              </a:extLst>
            </p:cNvPr>
            <p:cNvGrpSpPr/>
            <p:nvPr/>
          </p:nvGrpSpPr>
          <p:grpSpPr>
            <a:xfrm>
              <a:off x="8115635" y="4190097"/>
              <a:ext cx="3984698" cy="477811"/>
              <a:chOff x="7945290" y="4681448"/>
              <a:chExt cx="2587469" cy="477811"/>
            </a:xfrm>
          </p:grpSpPr>
          <p:sp>
            <p:nvSpPr>
              <p:cNvPr id="1202" name="Rectangle: Rounded Corners 1201">
                <a:extLst>
                  <a:ext uri="{FF2B5EF4-FFF2-40B4-BE49-F238E27FC236}">
                    <a16:creationId xmlns:a16="http://schemas.microsoft.com/office/drawing/2014/main" id="{AE13ADED-9063-3AEE-C7E2-D99CCE400278}"/>
                  </a:ext>
                </a:extLst>
              </p:cNvPr>
              <p:cNvSpPr/>
              <p:nvPr/>
            </p:nvSpPr>
            <p:spPr>
              <a:xfrm>
                <a:off x="7945290" y="4681448"/>
                <a:ext cx="2587469" cy="477811"/>
              </a:xfrm>
              <a:prstGeom prst="roundRect">
                <a:avLst/>
              </a:prstGeom>
              <a:solidFill>
                <a:schemeClr val="accent2">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3" name="TextBox 1202">
                <a:extLst>
                  <a:ext uri="{FF2B5EF4-FFF2-40B4-BE49-F238E27FC236}">
                    <a16:creationId xmlns:a16="http://schemas.microsoft.com/office/drawing/2014/main" id="{10DF134F-97FA-0C80-E0BB-6BBB5EEABED5}"/>
                  </a:ext>
                </a:extLst>
              </p:cNvPr>
              <p:cNvSpPr txBox="1"/>
              <p:nvPr/>
            </p:nvSpPr>
            <p:spPr>
              <a:xfrm>
                <a:off x="8355838" y="4704909"/>
                <a:ext cx="2058490" cy="430887"/>
              </a:xfrm>
              <a:prstGeom prst="rect">
                <a:avLst/>
              </a:prstGeom>
              <a:noFill/>
            </p:spPr>
            <p:txBody>
              <a:bodyPr wrap="square">
                <a:spAutoFit/>
              </a:bodyPr>
              <a:lstStyle/>
              <a:p>
                <a:r>
                  <a:rPr lang="en-US" sz="1100" b="1" i="0" dirty="0"/>
                  <a:t>Expertise</a:t>
                </a:r>
                <a:r>
                  <a:rPr lang="en-US" sz="1100" i="0" dirty="0"/>
                  <a:t> in </a:t>
                </a:r>
                <a:r>
                  <a:rPr lang="en-US" sz="1100" b="1" i="0" dirty="0"/>
                  <a:t>agricultural business</a:t>
                </a:r>
                <a:r>
                  <a:rPr lang="en-US" sz="1100" i="0" dirty="0"/>
                  <a:t> with naturally sourced ingredients</a:t>
                </a:r>
                <a:endParaRPr lang="en-IN" sz="1100" dirty="0"/>
              </a:p>
            </p:txBody>
          </p:sp>
        </p:grpSp>
        <p:pic>
          <p:nvPicPr>
            <p:cNvPr id="2052" name="Picture 4" descr="Healthcare - Free wellness icons">
              <a:extLst>
                <a:ext uri="{FF2B5EF4-FFF2-40B4-BE49-F238E27FC236}">
                  <a16:creationId xmlns:a16="http://schemas.microsoft.com/office/drawing/2014/main" id="{1039FBCD-AE61-B78D-39B1-F49D7BBC5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455" y="4200557"/>
              <a:ext cx="428040" cy="4280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57" name="Straight Connector 2056">
            <a:extLst>
              <a:ext uri="{FF2B5EF4-FFF2-40B4-BE49-F238E27FC236}">
                <a16:creationId xmlns:a16="http://schemas.microsoft.com/office/drawing/2014/main" id="{5C24512E-4164-E613-14E3-B9DC28100204}"/>
              </a:ext>
            </a:extLst>
          </p:cNvPr>
          <p:cNvCxnSpPr>
            <a:cxnSpLocks/>
          </p:cNvCxnSpPr>
          <p:nvPr/>
        </p:nvCxnSpPr>
        <p:spPr>
          <a:xfrm>
            <a:off x="7987448" y="1116091"/>
            <a:ext cx="0" cy="5298877"/>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2105" name="Group 2104">
            <a:extLst>
              <a:ext uri="{FF2B5EF4-FFF2-40B4-BE49-F238E27FC236}">
                <a16:creationId xmlns:a16="http://schemas.microsoft.com/office/drawing/2014/main" id="{02358058-79FC-D540-7EFA-6FD63034BD19}"/>
              </a:ext>
            </a:extLst>
          </p:cNvPr>
          <p:cNvGrpSpPr/>
          <p:nvPr/>
        </p:nvGrpSpPr>
        <p:grpSpPr>
          <a:xfrm>
            <a:off x="8449475" y="1636338"/>
            <a:ext cx="3717162" cy="830997"/>
            <a:chOff x="8449475" y="1636338"/>
            <a:chExt cx="3717162" cy="830997"/>
          </a:xfrm>
        </p:grpSpPr>
        <p:grpSp>
          <p:nvGrpSpPr>
            <p:cNvPr id="1078" name="Group 1077">
              <a:extLst>
                <a:ext uri="{FF2B5EF4-FFF2-40B4-BE49-F238E27FC236}">
                  <a16:creationId xmlns:a16="http://schemas.microsoft.com/office/drawing/2014/main" id="{530C8F0D-B674-911F-E8A3-04CCF1D1EAF0}"/>
                </a:ext>
              </a:extLst>
            </p:cNvPr>
            <p:cNvGrpSpPr/>
            <p:nvPr/>
          </p:nvGrpSpPr>
          <p:grpSpPr>
            <a:xfrm>
              <a:off x="8449475" y="1636338"/>
              <a:ext cx="3692473" cy="830997"/>
              <a:chOff x="578473" y="585414"/>
              <a:chExt cx="7438859" cy="830997"/>
            </a:xfrm>
            <a:solidFill>
              <a:schemeClr val="accent3">
                <a:lumMod val="20000"/>
                <a:lumOff val="80000"/>
              </a:schemeClr>
            </a:solidFill>
          </p:grpSpPr>
          <p:sp>
            <p:nvSpPr>
              <p:cNvPr id="1079" name="Rectangle: Rounded Corners 1078">
                <a:extLst>
                  <a:ext uri="{FF2B5EF4-FFF2-40B4-BE49-F238E27FC236}">
                    <a16:creationId xmlns:a16="http://schemas.microsoft.com/office/drawing/2014/main" id="{CA0B838F-1B4E-00A1-38C0-592D443764CC}"/>
                  </a:ext>
                </a:extLst>
              </p:cNvPr>
              <p:cNvSpPr/>
              <p:nvPr/>
            </p:nvSpPr>
            <p:spPr>
              <a:xfrm>
                <a:off x="690931" y="609259"/>
                <a:ext cx="7326401"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1" name="TextBox 1080">
                <a:extLst>
                  <a:ext uri="{FF2B5EF4-FFF2-40B4-BE49-F238E27FC236}">
                    <a16:creationId xmlns:a16="http://schemas.microsoft.com/office/drawing/2014/main" id="{7CFED896-B6FC-DA15-F629-D9BA2E21575B}"/>
                  </a:ext>
                </a:extLst>
              </p:cNvPr>
              <p:cNvSpPr txBox="1"/>
              <p:nvPr/>
            </p:nvSpPr>
            <p:spPr>
              <a:xfrm>
                <a:off x="578473" y="585414"/>
                <a:ext cx="2081776" cy="830997"/>
              </a:xfrm>
              <a:prstGeom prst="rect">
                <a:avLst/>
              </a:prstGeom>
              <a:noFill/>
            </p:spPr>
            <p:txBody>
              <a:bodyPr wrap="square" rtlCol="0">
                <a:spAutoFit/>
              </a:bodyPr>
              <a:lstStyle/>
              <a:p>
                <a:pPr algn="ctr"/>
                <a:r>
                  <a:rPr lang="en-IN" sz="1200" b="1" dirty="0"/>
                  <a:t>Cocktails / Flavoured Soft Drinks</a:t>
                </a:r>
              </a:p>
              <a:p>
                <a:pPr algn="ctr"/>
                <a:endParaRPr lang="en-IN" sz="1200" b="1" dirty="0"/>
              </a:p>
            </p:txBody>
          </p:sp>
        </p:grpSp>
        <p:sp>
          <p:nvSpPr>
            <p:cNvPr id="2061" name="TextBox 2060">
              <a:extLst>
                <a:ext uri="{FF2B5EF4-FFF2-40B4-BE49-F238E27FC236}">
                  <a16:creationId xmlns:a16="http://schemas.microsoft.com/office/drawing/2014/main" id="{191D8460-F7A3-D7FB-550E-BDF4D80630EA}"/>
                </a:ext>
              </a:extLst>
            </p:cNvPr>
            <p:cNvSpPr txBox="1"/>
            <p:nvPr/>
          </p:nvSpPr>
          <p:spPr>
            <a:xfrm>
              <a:off x="9285225" y="1665912"/>
              <a:ext cx="2881412" cy="553998"/>
            </a:xfrm>
            <a:prstGeom prst="rect">
              <a:avLst/>
            </a:prstGeom>
            <a:noFill/>
          </p:spPr>
          <p:txBody>
            <a:bodyPr wrap="square">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b="0" i="0" dirty="0">
                  <a:effectLst/>
                </a:rPr>
                <a:t>Consumer preferences indicate they're more suited for </a:t>
              </a:r>
              <a:r>
                <a:rPr lang="en-US" sz="1000" b="1" i="0" dirty="0">
                  <a:effectLst/>
                </a:rPr>
                <a:t>occasional consumption </a:t>
              </a:r>
              <a:r>
                <a:rPr lang="en-US" sz="1000" b="0" i="0" dirty="0">
                  <a:effectLst/>
                </a:rPr>
                <a:t>rather than daily use.  E.g. Bisleri's Pinacolada launch failed</a:t>
              </a:r>
              <a:endParaRPr kumimoji="0" lang="en-US" sz="1000" b="0" i="0" u="none" strike="noStrike" kern="1200" cap="none" spc="-5" normalizeH="0" baseline="0" noProof="0" dirty="0">
                <a:ln>
                  <a:noFill/>
                </a:ln>
                <a:effectLst/>
                <a:uLnTx/>
                <a:uFillTx/>
                <a:ea typeface="+mn-ea"/>
                <a:cs typeface="Calibri"/>
              </a:endParaRPr>
            </a:p>
          </p:txBody>
        </p:sp>
      </p:grpSp>
      <p:pic>
        <p:nvPicPr>
          <p:cNvPr id="2081" name="Picture 2080">
            <a:extLst>
              <a:ext uri="{FF2B5EF4-FFF2-40B4-BE49-F238E27FC236}">
                <a16:creationId xmlns:a16="http://schemas.microsoft.com/office/drawing/2014/main" id="{5C81D0C3-C6AC-F90F-1373-68A34BB56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8" y="5534453"/>
            <a:ext cx="959411" cy="899118"/>
          </a:xfrm>
          <a:prstGeom prst="rect">
            <a:avLst/>
          </a:prstGeom>
        </p:spPr>
      </p:pic>
      <p:pic>
        <p:nvPicPr>
          <p:cNvPr id="2083" name="Picture 2082">
            <a:extLst>
              <a:ext uri="{FF2B5EF4-FFF2-40B4-BE49-F238E27FC236}">
                <a16:creationId xmlns:a16="http://schemas.microsoft.com/office/drawing/2014/main" id="{45D64ED3-EEB3-866C-F30A-A78FD7A247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8" y="1692466"/>
            <a:ext cx="867616" cy="753994"/>
          </a:xfrm>
          <a:prstGeom prst="rect">
            <a:avLst/>
          </a:prstGeom>
        </p:spPr>
      </p:pic>
      <p:pic>
        <p:nvPicPr>
          <p:cNvPr id="2085" name="Picture 2084">
            <a:extLst>
              <a:ext uri="{FF2B5EF4-FFF2-40B4-BE49-F238E27FC236}">
                <a16:creationId xmlns:a16="http://schemas.microsoft.com/office/drawing/2014/main" id="{2C68E01E-A760-80B3-4031-5C4F683D50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89" y="2425513"/>
            <a:ext cx="717167" cy="601119"/>
          </a:xfrm>
          <a:prstGeom prst="rect">
            <a:avLst/>
          </a:prstGeom>
        </p:spPr>
      </p:pic>
      <p:pic>
        <p:nvPicPr>
          <p:cNvPr id="2087" name="Picture 2086">
            <a:extLst>
              <a:ext uri="{FF2B5EF4-FFF2-40B4-BE49-F238E27FC236}">
                <a16:creationId xmlns:a16="http://schemas.microsoft.com/office/drawing/2014/main" id="{3D2AD474-4194-40F4-0DA6-D8708A73B1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75" y="2952164"/>
            <a:ext cx="848044" cy="867616"/>
          </a:xfrm>
          <a:prstGeom prst="rect">
            <a:avLst/>
          </a:prstGeom>
        </p:spPr>
      </p:pic>
      <p:pic>
        <p:nvPicPr>
          <p:cNvPr id="2089" name="Picture 2088">
            <a:extLst>
              <a:ext uri="{FF2B5EF4-FFF2-40B4-BE49-F238E27FC236}">
                <a16:creationId xmlns:a16="http://schemas.microsoft.com/office/drawing/2014/main" id="{2AE0D3B2-AB34-6121-0A55-DA146EF164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1" y="3726101"/>
            <a:ext cx="823679" cy="681993"/>
          </a:xfrm>
          <a:prstGeom prst="rect">
            <a:avLst/>
          </a:prstGeom>
        </p:spPr>
      </p:pic>
      <p:pic>
        <p:nvPicPr>
          <p:cNvPr id="2091" name="Picture 2090">
            <a:extLst>
              <a:ext uri="{FF2B5EF4-FFF2-40B4-BE49-F238E27FC236}">
                <a16:creationId xmlns:a16="http://schemas.microsoft.com/office/drawing/2014/main" id="{D65BB596-950F-2516-CE46-2DEC5AFEA2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52" y="4364850"/>
            <a:ext cx="1843064" cy="1261016"/>
          </a:xfrm>
          <a:prstGeom prst="rect">
            <a:avLst/>
          </a:prstGeom>
        </p:spPr>
      </p:pic>
      <p:pic>
        <p:nvPicPr>
          <p:cNvPr id="2093" name="Picture 2092">
            <a:extLst>
              <a:ext uri="{FF2B5EF4-FFF2-40B4-BE49-F238E27FC236}">
                <a16:creationId xmlns:a16="http://schemas.microsoft.com/office/drawing/2014/main" id="{5DBF7B52-ADED-3189-02B1-43C418A5CD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44" y="5013842"/>
            <a:ext cx="1664437" cy="1390257"/>
          </a:xfrm>
          <a:prstGeom prst="rect">
            <a:avLst/>
          </a:prstGeom>
        </p:spPr>
      </p:pic>
      <p:pic>
        <p:nvPicPr>
          <p:cNvPr id="2095" name="Picture 2094">
            <a:extLst>
              <a:ext uri="{FF2B5EF4-FFF2-40B4-BE49-F238E27FC236}">
                <a16:creationId xmlns:a16="http://schemas.microsoft.com/office/drawing/2014/main" id="{8D487269-4431-2AB7-D211-33964E3C0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76" y="1032984"/>
            <a:ext cx="822291" cy="738464"/>
          </a:xfrm>
          <a:prstGeom prst="rect">
            <a:avLst/>
          </a:prstGeom>
        </p:spPr>
      </p:pic>
      <p:pic>
        <p:nvPicPr>
          <p:cNvPr id="2099" name="Picture 2098">
            <a:extLst>
              <a:ext uri="{FF2B5EF4-FFF2-40B4-BE49-F238E27FC236}">
                <a16:creationId xmlns:a16="http://schemas.microsoft.com/office/drawing/2014/main" id="{82E5CD66-CC63-9076-14D6-A5E868C1B8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94409" y="2289569"/>
            <a:ext cx="818142" cy="818142"/>
          </a:xfrm>
          <a:prstGeom prst="rect">
            <a:avLst/>
          </a:prstGeom>
        </p:spPr>
      </p:pic>
      <p:pic>
        <p:nvPicPr>
          <p:cNvPr id="2101" name="Picture 2100">
            <a:extLst>
              <a:ext uri="{FF2B5EF4-FFF2-40B4-BE49-F238E27FC236}">
                <a16:creationId xmlns:a16="http://schemas.microsoft.com/office/drawing/2014/main" id="{57BCF3C4-EBEF-867E-254A-5A239CA3CC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40097" y="1763707"/>
            <a:ext cx="618966" cy="618966"/>
          </a:xfrm>
          <a:prstGeom prst="rect">
            <a:avLst/>
          </a:prstGeom>
        </p:spPr>
      </p:pic>
      <p:grpSp>
        <p:nvGrpSpPr>
          <p:cNvPr id="2111" name="Group 2110">
            <a:extLst>
              <a:ext uri="{FF2B5EF4-FFF2-40B4-BE49-F238E27FC236}">
                <a16:creationId xmlns:a16="http://schemas.microsoft.com/office/drawing/2014/main" id="{25DF5EE5-598B-746B-E834-7F9BB748AC21}"/>
              </a:ext>
            </a:extLst>
          </p:cNvPr>
          <p:cNvGrpSpPr/>
          <p:nvPr/>
        </p:nvGrpSpPr>
        <p:grpSpPr>
          <a:xfrm>
            <a:off x="8469445" y="2391794"/>
            <a:ext cx="3686966" cy="559727"/>
            <a:chOff x="8479671" y="1660183"/>
            <a:chExt cx="3686966" cy="559727"/>
          </a:xfrm>
        </p:grpSpPr>
        <p:grpSp>
          <p:nvGrpSpPr>
            <p:cNvPr id="2112" name="Group 2111">
              <a:extLst>
                <a:ext uri="{FF2B5EF4-FFF2-40B4-BE49-F238E27FC236}">
                  <a16:creationId xmlns:a16="http://schemas.microsoft.com/office/drawing/2014/main" id="{4BCD561E-9436-1445-69BB-D128638FAB82}"/>
                </a:ext>
              </a:extLst>
            </p:cNvPr>
            <p:cNvGrpSpPr/>
            <p:nvPr/>
          </p:nvGrpSpPr>
          <p:grpSpPr>
            <a:xfrm>
              <a:off x="8479671" y="1660183"/>
              <a:ext cx="3662277" cy="556370"/>
              <a:chOff x="639306" y="609259"/>
              <a:chExt cx="7378026" cy="556370"/>
            </a:xfrm>
            <a:solidFill>
              <a:schemeClr val="accent3">
                <a:lumMod val="20000"/>
                <a:lumOff val="80000"/>
              </a:schemeClr>
            </a:solidFill>
          </p:grpSpPr>
          <p:sp>
            <p:nvSpPr>
              <p:cNvPr id="2114" name="Rectangle: Rounded Corners 2113">
                <a:extLst>
                  <a:ext uri="{FF2B5EF4-FFF2-40B4-BE49-F238E27FC236}">
                    <a16:creationId xmlns:a16="http://schemas.microsoft.com/office/drawing/2014/main" id="{DFFE6F0A-7B9D-03FF-E434-338302F933CA}"/>
                  </a:ext>
                </a:extLst>
              </p:cNvPr>
              <p:cNvSpPr/>
              <p:nvPr/>
            </p:nvSpPr>
            <p:spPr>
              <a:xfrm>
                <a:off x="690931" y="609259"/>
                <a:ext cx="7326401" cy="55637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15" name="TextBox 2114">
                <a:extLst>
                  <a:ext uri="{FF2B5EF4-FFF2-40B4-BE49-F238E27FC236}">
                    <a16:creationId xmlns:a16="http://schemas.microsoft.com/office/drawing/2014/main" id="{2B948A3B-4F40-A199-6065-37D2550A8B93}"/>
                  </a:ext>
                </a:extLst>
              </p:cNvPr>
              <p:cNvSpPr txBox="1"/>
              <p:nvPr/>
            </p:nvSpPr>
            <p:spPr>
              <a:xfrm>
                <a:off x="639306" y="742424"/>
                <a:ext cx="1952841" cy="307777"/>
              </a:xfrm>
              <a:prstGeom prst="rect">
                <a:avLst/>
              </a:prstGeom>
              <a:noFill/>
            </p:spPr>
            <p:txBody>
              <a:bodyPr wrap="square" rtlCol="0">
                <a:spAutoFit/>
              </a:bodyPr>
              <a:lstStyle/>
              <a:p>
                <a:pPr algn="ctr"/>
                <a:r>
                  <a:rPr lang="en-IN" sz="1400" b="1" dirty="0"/>
                  <a:t>Iced Tea</a:t>
                </a:r>
              </a:p>
            </p:txBody>
          </p:sp>
        </p:grpSp>
        <p:sp>
          <p:nvSpPr>
            <p:cNvPr id="2113" name="TextBox 2112">
              <a:extLst>
                <a:ext uri="{FF2B5EF4-FFF2-40B4-BE49-F238E27FC236}">
                  <a16:creationId xmlns:a16="http://schemas.microsoft.com/office/drawing/2014/main" id="{ABA8247B-77F6-C7AC-A1E0-1463E0E45697}"/>
                </a:ext>
              </a:extLst>
            </p:cNvPr>
            <p:cNvSpPr txBox="1"/>
            <p:nvPr/>
          </p:nvSpPr>
          <p:spPr>
            <a:xfrm>
              <a:off x="9285225" y="1665912"/>
              <a:ext cx="2881412" cy="553998"/>
            </a:xfrm>
            <a:prstGeom prst="rect">
              <a:avLst/>
            </a:prstGeom>
            <a:noFill/>
          </p:spPr>
          <p:txBody>
            <a:bodyPr wrap="square">
              <a:spAutoFit/>
            </a:bodyPr>
            <a:lstStyle/>
            <a:p>
              <a:pPr marL="12065" marR="0" lvl="0" algn="just" defTabSz="914400" rtl="0" eaLnBrk="1" fontAlgn="auto" latinLnBrk="0" hangingPunct="1">
                <a:lnSpc>
                  <a:spcPct val="100000"/>
                </a:lnSpc>
                <a:spcBef>
                  <a:spcPts val="0"/>
                </a:spcBef>
                <a:spcAft>
                  <a:spcPts val="0"/>
                </a:spcAft>
                <a:buClrTx/>
                <a:buSzTx/>
                <a:tabLst>
                  <a:tab pos="185420" algn="l"/>
                </a:tabLst>
                <a:defRPr/>
              </a:pPr>
              <a:r>
                <a:rPr lang="en-US" sz="1000" spc="-5" dirty="0">
                  <a:cs typeface="Calibri"/>
                </a:rPr>
                <a:t>Booming category but requires </a:t>
              </a:r>
              <a:r>
                <a:rPr lang="en-US" sz="1000" b="1" spc="-5" dirty="0">
                  <a:cs typeface="Calibri"/>
                </a:rPr>
                <a:t>cultural shift </a:t>
              </a:r>
              <a:r>
                <a:rPr lang="en-US" sz="1000" spc="-5" dirty="0">
                  <a:cs typeface="Calibri"/>
                </a:rPr>
                <a:t>in consumers to consume tea in iced format. Cluttered market with players like Nestea, Lipton</a:t>
              </a:r>
              <a:endParaRPr kumimoji="0" lang="en-US" sz="1000" b="0" i="0" u="none" strike="noStrike" kern="1200" cap="none" spc="-5" normalizeH="0" baseline="0" noProof="0" dirty="0">
                <a:ln>
                  <a:noFill/>
                </a:ln>
                <a:effectLst/>
                <a:uLnTx/>
                <a:uFillTx/>
                <a:ea typeface="+mn-ea"/>
                <a:cs typeface="Calibri"/>
              </a:endParaRPr>
            </a:p>
          </p:txBody>
        </p:sp>
      </p:grpSp>
      <p:grpSp>
        <p:nvGrpSpPr>
          <p:cNvPr id="13" name="Group 12">
            <a:extLst>
              <a:ext uri="{FF2B5EF4-FFF2-40B4-BE49-F238E27FC236}">
                <a16:creationId xmlns:a16="http://schemas.microsoft.com/office/drawing/2014/main" id="{27662C6E-2268-1204-DDEE-5DE7B0B1D185}"/>
              </a:ext>
            </a:extLst>
          </p:cNvPr>
          <p:cNvGrpSpPr/>
          <p:nvPr/>
        </p:nvGrpSpPr>
        <p:grpSpPr>
          <a:xfrm>
            <a:off x="8115635" y="3610978"/>
            <a:ext cx="4068681" cy="600164"/>
            <a:chOff x="8115635" y="3610978"/>
            <a:chExt cx="4068681" cy="600164"/>
          </a:xfrm>
        </p:grpSpPr>
        <p:sp>
          <p:nvSpPr>
            <p:cNvPr id="1194" name="Rectangle: Rounded Corners 1193">
              <a:extLst>
                <a:ext uri="{FF2B5EF4-FFF2-40B4-BE49-F238E27FC236}">
                  <a16:creationId xmlns:a16="http://schemas.microsoft.com/office/drawing/2014/main" id="{33CE391E-9355-797C-7704-2D95D9777541}"/>
                </a:ext>
              </a:extLst>
            </p:cNvPr>
            <p:cNvSpPr/>
            <p:nvPr/>
          </p:nvSpPr>
          <p:spPr>
            <a:xfrm>
              <a:off x="8115635" y="3641920"/>
              <a:ext cx="4003509" cy="477811"/>
            </a:xfrm>
            <a:prstGeom prst="roundRect">
              <a:avLst/>
            </a:prstGeom>
            <a:solidFill>
              <a:schemeClr val="accent2">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2FCAD304-6B06-7221-4575-F2A23534F067}"/>
                </a:ext>
              </a:extLst>
            </p:cNvPr>
            <p:cNvGrpSpPr/>
            <p:nvPr/>
          </p:nvGrpSpPr>
          <p:grpSpPr>
            <a:xfrm>
              <a:off x="8237843" y="3610978"/>
              <a:ext cx="3946473" cy="600164"/>
              <a:chOff x="8237843" y="3610978"/>
              <a:chExt cx="3946473" cy="600164"/>
            </a:xfrm>
          </p:grpSpPr>
          <p:pic>
            <p:nvPicPr>
              <p:cNvPr id="2058" name="Picture 10" descr="Complete Deployment Svg Png Icon Free Download (#280060) -  OnlineWebFonts.COM">
                <a:extLst>
                  <a:ext uri="{FF2B5EF4-FFF2-40B4-BE49-F238E27FC236}">
                    <a16:creationId xmlns:a16="http://schemas.microsoft.com/office/drawing/2014/main" id="{F8164E7F-4358-2E03-7A58-28F1BD6757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7843" y="3618926"/>
                <a:ext cx="486842" cy="486842"/>
              </a:xfrm>
              <a:prstGeom prst="rect">
                <a:avLst/>
              </a:prstGeom>
              <a:noFill/>
              <a:extLst>
                <a:ext uri="{909E8E84-426E-40DD-AFC4-6F175D3DCCD1}">
                  <a14:hiddenFill xmlns:a14="http://schemas.microsoft.com/office/drawing/2010/main">
                    <a:solidFill>
                      <a:srgbClr val="FFFFFF"/>
                    </a:solidFill>
                  </a14:hiddenFill>
                </a:ext>
              </a:extLst>
            </p:spPr>
          </p:pic>
          <p:sp>
            <p:nvSpPr>
              <p:cNvPr id="2243" name="TextBox 2242">
                <a:extLst>
                  <a:ext uri="{FF2B5EF4-FFF2-40B4-BE49-F238E27FC236}">
                    <a16:creationId xmlns:a16="http://schemas.microsoft.com/office/drawing/2014/main" id="{2EE84F06-4E01-A3A9-3D15-2B351772EC3D}"/>
                  </a:ext>
                </a:extLst>
              </p:cNvPr>
              <p:cNvSpPr txBox="1"/>
              <p:nvPr/>
            </p:nvSpPr>
            <p:spPr>
              <a:xfrm>
                <a:off x="8707371" y="3610978"/>
                <a:ext cx="3476945" cy="600164"/>
              </a:xfrm>
              <a:prstGeom prst="rect">
                <a:avLst/>
              </a:prstGeom>
              <a:noFill/>
            </p:spPr>
            <p:txBody>
              <a:bodyPr wrap="square">
                <a:spAutoFit/>
              </a:bodyPr>
              <a:lstStyle/>
              <a:p>
                <a:pPr lvl="0"/>
                <a:r>
                  <a:rPr lang="en-US" sz="1100" b="1" dirty="0"/>
                  <a:t>The 100% Indian fruit factor </a:t>
                </a:r>
                <a:r>
                  <a:rPr lang="en-US" sz="1100" dirty="0"/>
                  <a:t>of B Natural was very well accepted by consumers, the new sub-category would also be on similar lines</a:t>
                </a:r>
                <a:endParaRPr lang="en-IN" sz="1100" dirty="0"/>
              </a:p>
            </p:txBody>
          </p:sp>
        </p:grpSp>
      </p:grpSp>
      <p:grpSp>
        <p:nvGrpSpPr>
          <p:cNvPr id="10" name="Group 9">
            <a:extLst>
              <a:ext uri="{FF2B5EF4-FFF2-40B4-BE49-F238E27FC236}">
                <a16:creationId xmlns:a16="http://schemas.microsoft.com/office/drawing/2014/main" id="{BB209D3E-CEF1-989C-A054-8A5DB351CA08}"/>
              </a:ext>
            </a:extLst>
          </p:cNvPr>
          <p:cNvGrpSpPr/>
          <p:nvPr/>
        </p:nvGrpSpPr>
        <p:grpSpPr>
          <a:xfrm>
            <a:off x="8115635" y="5126155"/>
            <a:ext cx="4016087" cy="477811"/>
            <a:chOff x="8115635" y="4743851"/>
            <a:chExt cx="4016087" cy="477811"/>
          </a:xfrm>
        </p:grpSpPr>
        <p:grpSp>
          <p:nvGrpSpPr>
            <p:cNvPr id="1204" name="Group 1203">
              <a:extLst>
                <a:ext uri="{FF2B5EF4-FFF2-40B4-BE49-F238E27FC236}">
                  <a16:creationId xmlns:a16="http://schemas.microsoft.com/office/drawing/2014/main" id="{96E8D59B-371E-84F1-BBEE-8993A5960E68}"/>
                </a:ext>
              </a:extLst>
            </p:cNvPr>
            <p:cNvGrpSpPr/>
            <p:nvPr/>
          </p:nvGrpSpPr>
          <p:grpSpPr>
            <a:xfrm>
              <a:off x="8115635" y="4743851"/>
              <a:ext cx="4016087" cy="477811"/>
              <a:chOff x="7945290" y="4681448"/>
              <a:chExt cx="2587469" cy="477811"/>
            </a:xfrm>
          </p:grpSpPr>
          <p:sp>
            <p:nvSpPr>
              <p:cNvPr id="1205" name="Rectangle: Rounded Corners 1204">
                <a:extLst>
                  <a:ext uri="{FF2B5EF4-FFF2-40B4-BE49-F238E27FC236}">
                    <a16:creationId xmlns:a16="http://schemas.microsoft.com/office/drawing/2014/main" id="{11DC522A-1DAB-DFC2-624D-AD07B23FD043}"/>
                  </a:ext>
                </a:extLst>
              </p:cNvPr>
              <p:cNvSpPr/>
              <p:nvPr/>
            </p:nvSpPr>
            <p:spPr>
              <a:xfrm>
                <a:off x="7945290" y="4681448"/>
                <a:ext cx="2587469" cy="477811"/>
              </a:xfrm>
              <a:prstGeom prst="roundRect">
                <a:avLst/>
              </a:prstGeom>
              <a:solidFill>
                <a:schemeClr val="accent2">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6" name="TextBox 1205">
                <a:extLst>
                  <a:ext uri="{FF2B5EF4-FFF2-40B4-BE49-F238E27FC236}">
                    <a16:creationId xmlns:a16="http://schemas.microsoft.com/office/drawing/2014/main" id="{F4ECFE37-DEA7-19A4-4F65-F2CB1550195A}"/>
                  </a:ext>
                </a:extLst>
              </p:cNvPr>
              <p:cNvSpPr txBox="1"/>
              <p:nvPr/>
            </p:nvSpPr>
            <p:spPr>
              <a:xfrm>
                <a:off x="8351595" y="4704909"/>
                <a:ext cx="2058490" cy="430887"/>
              </a:xfrm>
              <a:prstGeom prst="rect">
                <a:avLst/>
              </a:prstGeom>
              <a:noFill/>
            </p:spPr>
            <p:txBody>
              <a:bodyPr wrap="square">
                <a:spAutoFit/>
              </a:bodyPr>
              <a:lstStyle/>
              <a:p>
                <a:pPr lvl="0"/>
                <a:r>
                  <a:rPr lang="en-US" sz="1100" b="0" i="0" dirty="0"/>
                  <a:t>Strong &amp; diverse distribution network to effectively cater urban and rural market</a:t>
                </a:r>
                <a:endParaRPr lang="en-IN" sz="1100" dirty="0"/>
              </a:p>
            </p:txBody>
          </p:sp>
        </p:grpSp>
        <p:pic>
          <p:nvPicPr>
            <p:cNvPr id="4" name="Picture 2" descr="Distribution - Free computer icons">
              <a:extLst>
                <a:ext uri="{FF2B5EF4-FFF2-40B4-BE49-F238E27FC236}">
                  <a16:creationId xmlns:a16="http://schemas.microsoft.com/office/drawing/2014/main" id="{F08B3448-CE1F-AFBB-B987-603722BED7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89864" y="4825995"/>
              <a:ext cx="311243" cy="311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8BF3E1F-CF14-6BD8-84F5-CAB890166313}"/>
              </a:ext>
            </a:extLst>
          </p:cNvPr>
          <p:cNvGrpSpPr/>
          <p:nvPr/>
        </p:nvGrpSpPr>
        <p:grpSpPr>
          <a:xfrm>
            <a:off x="8113336" y="5821668"/>
            <a:ext cx="3984695" cy="497023"/>
            <a:chOff x="8115635" y="5279371"/>
            <a:chExt cx="3984695" cy="497023"/>
          </a:xfrm>
        </p:grpSpPr>
        <p:grpSp>
          <p:nvGrpSpPr>
            <p:cNvPr id="1211" name="Group 1210">
              <a:extLst>
                <a:ext uri="{FF2B5EF4-FFF2-40B4-BE49-F238E27FC236}">
                  <a16:creationId xmlns:a16="http://schemas.microsoft.com/office/drawing/2014/main" id="{D4FA30FB-21A5-084C-92B0-96D8A7A9CD5D}"/>
                </a:ext>
              </a:extLst>
            </p:cNvPr>
            <p:cNvGrpSpPr/>
            <p:nvPr/>
          </p:nvGrpSpPr>
          <p:grpSpPr>
            <a:xfrm>
              <a:off x="8115635" y="5298583"/>
              <a:ext cx="3984695" cy="477811"/>
              <a:chOff x="7945290" y="4681448"/>
              <a:chExt cx="2587469" cy="477811"/>
            </a:xfrm>
          </p:grpSpPr>
          <p:sp>
            <p:nvSpPr>
              <p:cNvPr id="1212" name="Rectangle: Rounded Corners 1211">
                <a:extLst>
                  <a:ext uri="{FF2B5EF4-FFF2-40B4-BE49-F238E27FC236}">
                    <a16:creationId xmlns:a16="http://schemas.microsoft.com/office/drawing/2014/main" id="{621BCEB5-13CC-1737-C2F3-9A39D7B7D23D}"/>
                  </a:ext>
                </a:extLst>
              </p:cNvPr>
              <p:cNvSpPr/>
              <p:nvPr/>
            </p:nvSpPr>
            <p:spPr>
              <a:xfrm>
                <a:off x="7945290" y="4681448"/>
                <a:ext cx="2587469" cy="477811"/>
              </a:xfrm>
              <a:prstGeom prst="roundRect">
                <a:avLst/>
              </a:prstGeom>
              <a:solidFill>
                <a:schemeClr val="accent2">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3" name="TextBox 1212">
                <a:extLst>
                  <a:ext uri="{FF2B5EF4-FFF2-40B4-BE49-F238E27FC236}">
                    <a16:creationId xmlns:a16="http://schemas.microsoft.com/office/drawing/2014/main" id="{6887F284-855C-F2C4-B1BF-E42B6B8C29FC}"/>
                  </a:ext>
                </a:extLst>
              </p:cNvPr>
              <p:cNvSpPr txBox="1"/>
              <p:nvPr/>
            </p:nvSpPr>
            <p:spPr>
              <a:xfrm>
                <a:off x="8377338" y="4704203"/>
                <a:ext cx="2058490" cy="430887"/>
              </a:xfrm>
              <a:prstGeom prst="rect">
                <a:avLst/>
              </a:prstGeom>
              <a:noFill/>
            </p:spPr>
            <p:txBody>
              <a:bodyPr wrap="square">
                <a:spAutoFit/>
              </a:bodyPr>
              <a:lstStyle/>
              <a:p>
                <a:pPr lvl="0"/>
                <a:r>
                  <a:rPr lang="en-US" sz="1100" i="0" dirty="0"/>
                  <a:t>200+ state of the art manufacturing plants, spread across India</a:t>
                </a:r>
                <a:endParaRPr lang="en-IN" sz="1100" dirty="0"/>
              </a:p>
            </p:txBody>
          </p:sp>
        </p:grpSp>
        <p:pic>
          <p:nvPicPr>
            <p:cNvPr id="7" name="Picture 4" descr="Factory - Free buildings icons">
              <a:extLst>
                <a:ext uri="{FF2B5EF4-FFF2-40B4-BE49-F238E27FC236}">
                  <a16:creationId xmlns:a16="http://schemas.microsoft.com/office/drawing/2014/main" id="{B05663B8-57FC-04A4-7475-C5E237ABF3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24160" y="5279371"/>
              <a:ext cx="439335" cy="439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F10BF71C-7248-0B42-8568-98685A318D49}"/>
              </a:ext>
            </a:extLst>
          </p:cNvPr>
          <p:cNvGrpSpPr/>
          <p:nvPr/>
        </p:nvGrpSpPr>
        <p:grpSpPr>
          <a:xfrm>
            <a:off x="8113626" y="3612778"/>
            <a:ext cx="4068681" cy="600164"/>
            <a:chOff x="8115635" y="3610978"/>
            <a:chExt cx="4068681" cy="600164"/>
          </a:xfrm>
        </p:grpSpPr>
        <p:sp>
          <p:nvSpPr>
            <p:cNvPr id="35" name="Rectangle: Rounded Corners 34">
              <a:extLst>
                <a:ext uri="{FF2B5EF4-FFF2-40B4-BE49-F238E27FC236}">
                  <a16:creationId xmlns:a16="http://schemas.microsoft.com/office/drawing/2014/main" id="{D1AE3EDF-9834-0311-5055-91C6882C5472}"/>
                </a:ext>
              </a:extLst>
            </p:cNvPr>
            <p:cNvSpPr/>
            <p:nvPr/>
          </p:nvSpPr>
          <p:spPr>
            <a:xfrm>
              <a:off x="8115635" y="3641920"/>
              <a:ext cx="4003509" cy="477811"/>
            </a:xfrm>
            <a:prstGeom prst="roundRect">
              <a:avLst/>
            </a:prstGeom>
            <a:solidFill>
              <a:schemeClr val="accent2">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a:extLst>
                <a:ext uri="{FF2B5EF4-FFF2-40B4-BE49-F238E27FC236}">
                  <a16:creationId xmlns:a16="http://schemas.microsoft.com/office/drawing/2014/main" id="{35DDB8A7-25AE-3531-28E4-0EC50A8C5016}"/>
                </a:ext>
              </a:extLst>
            </p:cNvPr>
            <p:cNvGrpSpPr/>
            <p:nvPr/>
          </p:nvGrpSpPr>
          <p:grpSpPr>
            <a:xfrm>
              <a:off x="8237843" y="3610978"/>
              <a:ext cx="3946473" cy="600164"/>
              <a:chOff x="8237843" y="3610978"/>
              <a:chExt cx="3946473" cy="600164"/>
            </a:xfrm>
          </p:grpSpPr>
          <p:pic>
            <p:nvPicPr>
              <p:cNvPr id="40" name="Picture 10" descr="Complete Deployment Svg Png Icon Free Download (#280060) -  OnlineWebFonts.COM">
                <a:extLst>
                  <a:ext uri="{FF2B5EF4-FFF2-40B4-BE49-F238E27FC236}">
                    <a16:creationId xmlns:a16="http://schemas.microsoft.com/office/drawing/2014/main" id="{240C7E4F-AB1F-21A5-9A06-CD711B5AF9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7843" y="3618926"/>
                <a:ext cx="486842" cy="48684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9F7CD07-FE99-CE62-DE75-D859468E8674}"/>
                  </a:ext>
                </a:extLst>
              </p:cNvPr>
              <p:cNvSpPr txBox="1"/>
              <p:nvPr/>
            </p:nvSpPr>
            <p:spPr>
              <a:xfrm>
                <a:off x="8707371" y="3610978"/>
                <a:ext cx="3476945" cy="600164"/>
              </a:xfrm>
              <a:prstGeom prst="rect">
                <a:avLst/>
              </a:prstGeom>
              <a:noFill/>
            </p:spPr>
            <p:txBody>
              <a:bodyPr wrap="square">
                <a:spAutoFit/>
              </a:bodyPr>
              <a:lstStyle/>
              <a:p>
                <a:pPr lvl="0"/>
                <a:r>
                  <a:rPr lang="en-US" sz="1100" b="1" dirty="0"/>
                  <a:t>The 100% Indian fruit factor </a:t>
                </a:r>
                <a:r>
                  <a:rPr lang="en-US" sz="1100" dirty="0"/>
                  <a:t>of B Natural was very well accepted by consumers, the new sub-category would also be on similar lines</a:t>
                </a:r>
                <a:endParaRPr lang="en-IN" sz="1100" dirty="0"/>
              </a:p>
            </p:txBody>
          </p:sp>
        </p:grpSp>
      </p:grpSp>
    </p:spTree>
    <p:extLst>
      <p:ext uri="{BB962C8B-B14F-4D97-AF65-F5344CB8AC3E}">
        <p14:creationId xmlns:p14="http://schemas.microsoft.com/office/powerpoint/2010/main" val="14961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35BCC3-FCC3-787D-23D3-ABD7413119E4}"/>
              </a:ext>
            </a:extLst>
          </p:cNvPr>
          <p:cNvGrpSpPr/>
          <p:nvPr/>
        </p:nvGrpSpPr>
        <p:grpSpPr>
          <a:xfrm>
            <a:off x="245692" y="855950"/>
            <a:ext cx="4595693" cy="960713"/>
            <a:chOff x="245911" y="772483"/>
            <a:chExt cx="4595693" cy="960713"/>
          </a:xfrm>
        </p:grpSpPr>
        <p:sp>
          <p:nvSpPr>
            <p:cNvPr id="21" name="TextBox 20">
              <a:extLst>
                <a:ext uri="{FF2B5EF4-FFF2-40B4-BE49-F238E27FC236}">
                  <a16:creationId xmlns:a16="http://schemas.microsoft.com/office/drawing/2014/main" id="{CF7CA3A9-61A3-4AE6-554A-72805655EF03}"/>
                </a:ext>
              </a:extLst>
            </p:cNvPr>
            <p:cNvSpPr txBox="1"/>
            <p:nvPr/>
          </p:nvSpPr>
          <p:spPr>
            <a:xfrm>
              <a:off x="3955752" y="772483"/>
              <a:ext cx="885852" cy="430887"/>
            </a:xfrm>
            <a:prstGeom prst="rect">
              <a:avLst/>
            </a:prstGeom>
            <a:noFill/>
            <a:ln>
              <a:solidFill>
                <a:schemeClr val="tx1"/>
              </a:solidFill>
              <a:prstDash val="dash"/>
            </a:ln>
          </p:spPr>
          <p:txBody>
            <a:bodyPr wrap="square" rtlCol="0" anchor="ctr">
              <a:spAutoFit/>
            </a:bodyPr>
            <a:lstStyle/>
            <a:p>
              <a:pPr algn="ctr"/>
              <a:r>
                <a:rPr lang="en-US" sz="1100" dirty="0">
                  <a:solidFill>
                    <a:srgbClr val="374151"/>
                  </a:solidFill>
                  <a:effectLst/>
                </a:rPr>
                <a:t>28430 Cr</a:t>
              </a:r>
            </a:p>
            <a:p>
              <a:pPr algn="ctr"/>
              <a:r>
                <a:rPr lang="en-US" sz="1100" dirty="0">
                  <a:solidFill>
                    <a:srgbClr val="374151"/>
                  </a:solidFill>
                  <a:effectLst/>
                </a:rPr>
                <a:t>CAGR 13.0% </a:t>
              </a:r>
              <a:endParaRPr lang="en-US" sz="1100" dirty="0">
                <a:solidFill>
                  <a:srgbClr val="374151"/>
                </a:solidFill>
                <a:effectLst/>
                <a:sym typeface="Wingdings" panose="05000000000000000000" pitchFamily="2" charset="2"/>
              </a:endParaRPr>
            </a:p>
          </p:txBody>
        </p:sp>
        <p:sp>
          <p:nvSpPr>
            <p:cNvPr id="22" name="TextBox 21">
              <a:extLst>
                <a:ext uri="{FF2B5EF4-FFF2-40B4-BE49-F238E27FC236}">
                  <a16:creationId xmlns:a16="http://schemas.microsoft.com/office/drawing/2014/main" id="{96D080D4-0E08-3CC8-A8D2-B690B3C7AEAB}"/>
                </a:ext>
              </a:extLst>
            </p:cNvPr>
            <p:cNvSpPr txBox="1"/>
            <p:nvPr/>
          </p:nvSpPr>
          <p:spPr>
            <a:xfrm>
              <a:off x="3955753" y="1302309"/>
              <a:ext cx="885851" cy="430887"/>
            </a:xfrm>
            <a:prstGeom prst="rect">
              <a:avLst/>
            </a:prstGeom>
            <a:noFill/>
            <a:ln>
              <a:solidFill>
                <a:schemeClr val="tx1"/>
              </a:solidFill>
              <a:prstDash val="dash"/>
            </a:ln>
          </p:spPr>
          <p:txBody>
            <a:bodyPr wrap="square" rtlCol="0" anchor="ctr">
              <a:spAutoFit/>
            </a:bodyPr>
            <a:lstStyle/>
            <a:p>
              <a:pPr algn="ctr"/>
              <a:r>
                <a:rPr lang="en-US" sz="1100" dirty="0">
                  <a:solidFill>
                    <a:srgbClr val="374151"/>
                  </a:solidFill>
                  <a:effectLst/>
                </a:rPr>
                <a:t>14970 Cr</a:t>
              </a:r>
            </a:p>
            <a:p>
              <a:pPr algn="ctr"/>
              <a:r>
                <a:rPr lang="en-US" sz="1100" dirty="0">
                  <a:solidFill>
                    <a:srgbClr val="374151"/>
                  </a:solidFill>
                  <a:effectLst/>
                </a:rPr>
                <a:t>CAGR 8.4% </a:t>
              </a:r>
              <a:endParaRPr lang="en-US" sz="1100" dirty="0">
                <a:solidFill>
                  <a:srgbClr val="374151"/>
                </a:solidFill>
                <a:effectLst/>
                <a:sym typeface="Wingdings" panose="05000000000000000000" pitchFamily="2" charset="2"/>
              </a:endParaRPr>
            </a:p>
          </p:txBody>
        </p:sp>
        <p:grpSp>
          <p:nvGrpSpPr>
            <p:cNvPr id="23" name="Group 22">
              <a:extLst>
                <a:ext uri="{FF2B5EF4-FFF2-40B4-BE49-F238E27FC236}">
                  <a16:creationId xmlns:a16="http://schemas.microsoft.com/office/drawing/2014/main" id="{63230763-40D1-5613-E57E-C935BA974F14}"/>
                </a:ext>
              </a:extLst>
            </p:cNvPr>
            <p:cNvGrpSpPr/>
            <p:nvPr/>
          </p:nvGrpSpPr>
          <p:grpSpPr>
            <a:xfrm>
              <a:off x="291234" y="1024493"/>
              <a:ext cx="1189843" cy="357754"/>
              <a:chOff x="989045" y="2044611"/>
              <a:chExt cx="1032391" cy="395433"/>
            </a:xfrm>
            <a:solidFill>
              <a:schemeClr val="accent2">
                <a:lumMod val="40000"/>
                <a:lumOff val="60000"/>
              </a:schemeClr>
            </a:solidFill>
          </p:grpSpPr>
          <p:sp>
            <p:nvSpPr>
              <p:cNvPr id="24" name="Rectangle: Rounded Corners 23">
                <a:extLst>
                  <a:ext uri="{FF2B5EF4-FFF2-40B4-BE49-F238E27FC236}">
                    <a16:creationId xmlns:a16="http://schemas.microsoft.com/office/drawing/2014/main" id="{3407A913-0E94-6A25-C337-E130DC833872}"/>
                  </a:ext>
                </a:extLst>
              </p:cNvPr>
              <p:cNvSpPr/>
              <p:nvPr/>
            </p:nvSpPr>
            <p:spPr>
              <a:xfrm>
                <a:off x="989045" y="2044611"/>
                <a:ext cx="1032391"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5" name="TextBox 24">
                <a:extLst>
                  <a:ext uri="{FF2B5EF4-FFF2-40B4-BE49-F238E27FC236}">
                    <a16:creationId xmlns:a16="http://schemas.microsoft.com/office/drawing/2014/main" id="{145D6802-8A7F-2700-4784-B375F435B7CC}"/>
                  </a:ext>
                </a:extLst>
              </p:cNvPr>
              <p:cNvSpPr txBox="1"/>
              <p:nvPr/>
            </p:nvSpPr>
            <p:spPr>
              <a:xfrm>
                <a:off x="996937" y="2095185"/>
                <a:ext cx="963043" cy="306173"/>
              </a:xfrm>
              <a:prstGeom prst="rect">
                <a:avLst/>
              </a:prstGeom>
              <a:grpFill/>
            </p:spPr>
            <p:txBody>
              <a:bodyPr wrap="square" rtlCol="0">
                <a:spAutoFit/>
              </a:bodyPr>
              <a:lstStyle/>
              <a:p>
                <a:pPr algn="ctr"/>
                <a:r>
                  <a:rPr lang="en-IN" sz="1200" b="1" dirty="0"/>
                  <a:t>Non-Alcoholic</a:t>
                </a:r>
              </a:p>
            </p:txBody>
          </p:sp>
        </p:grpSp>
        <p:sp>
          <p:nvSpPr>
            <p:cNvPr id="26" name="TextBox 25">
              <a:extLst>
                <a:ext uri="{FF2B5EF4-FFF2-40B4-BE49-F238E27FC236}">
                  <a16:creationId xmlns:a16="http://schemas.microsoft.com/office/drawing/2014/main" id="{C751530E-BE8E-2429-53A8-FB77DE815DCF}"/>
                </a:ext>
              </a:extLst>
            </p:cNvPr>
            <p:cNvSpPr txBox="1"/>
            <p:nvPr/>
          </p:nvSpPr>
          <p:spPr>
            <a:xfrm>
              <a:off x="245911" y="1419534"/>
              <a:ext cx="1349217" cy="246221"/>
            </a:xfrm>
            <a:prstGeom prst="rect">
              <a:avLst/>
            </a:prstGeom>
            <a:noFill/>
            <a:ln>
              <a:solidFill>
                <a:schemeClr val="tx1"/>
              </a:solidFill>
              <a:prstDash val="dash"/>
            </a:ln>
          </p:spPr>
          <p:txBody>
            <a:bodyPr wrap="square" rtlCol="0" anchor="ctr">
              <a:spAutoFit/>
            </a:bodyPr>
            <a:lstStyle/>
            <a:p>
              <a:r>
                <a:rPr lang="en-US" sz="1000" dirty="0">
                  <a:solidFill>
                    <a:srgbClr val="374151"/>
                  </a:solidFill>
                </a:rPr>
                <a:t>43400</a:t>
              </a:r>
              <a:r>
                <a:rPr lang="en-US" sz="1000" dirty="0">
                  <a:solidFill>
                    <a:srgbClr val="374151"/>
                  </a:solidFill>
                  <a:effectLst/>
                </a:rPr>
                <a:t> Cr, CAGR 11.5% </a:t>
              </a:r>
              <a:endParaRPr lang="en-US" sz="1000" dirty="0">
                <a:solidFill>
                  <a:srgbClr val="374151"/>
                </a:solidFill>
                <a:effectLst/>
                <a:sym typeface="Wingdings" panose="05000000000000000000" pitchFamily="2" charset="2"/>
              </a:endParaRPr>
            </a:p>
          </p:txBody>
        </p:sp>
        <p:grpSp>
          <p:nvGrpSpPr>
            <p:cNvPr id="47" name="Group 46">
              <a:extLst>
                <a:ext uri="{FF2B5EF4-FFF2-40B4-BE49-F238E27FC236}">
                  <a16:creationId xmlns:a16="http://schemas.microsoft.com/office/drawing/2014/main" id="{04597EC6-60D7-6903-C47D-3D2A5239655A}"/>
                </a:ext>
              </a:extLst>
            </p:cNvPr>
            <p:cNvGrpSpPr/>
            <p:nvPr/>
          </p:nvGrpSpPr>
          <p:grpSpPr>
            <a:xfrm>
              <a:off x="2091589" y="1363995"/>
              <a:ext cx="1794248" cy="313180"/>
              <a:chOff x="989045" y="2044612"/>
              <a:chExt cx="1032391" cy="313180"/>
            </a:xfrm>
            <a:solidFill>
              <a:schemeClr val="accent2">
                <a:lumMod val="40000"/>
                <a:lumOff val="60000"/>
              </a:schemeClr>
            </a:solidFill>
          </p:grpSpPr>
          <p:sp>
            <p:nvSpPr>
              <p:cNvPr id="48" name="Rectangle: Rounded Corners 47">
                <a:extLst>
                  <a:ext uri="{FF2B5EF4-FFF2-40B4-BE49-F238E27FC236}">
                    <a16:creationId xmlns:a16="http://schemas.microsoft.com/office/drawing/2014/main" id="{D19C1125-5BF8-F601-F2BA-33F0074ACA96}"/>
                  </a:ext>
                </a:extLst>
              </p:cNvPr>
              <p:cNvSpPr/>
              <p:nvPr/>
            </p:nvSpPr>
            <p:spPr>
              <a:xfrm>
                <a:off x="989045" y="2044612"/>
                <a:ext cx="1032391" cy="31318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9" name="TextBox 48">
                <a:extLst>
                  <a:ext uri="{FF2B5EF4-FFF2-40B4-BE49-F238E27FC236}">
                    <a16:creationId xmlns:a16="http://schemas.microsoft.com/office/drawing/2014/main" id="{5528BE6B-8E65-E70A-1AF6-AE3E175604E1}"/>
                  </a:ext>
                </a:extLst>
              </p:cNvPr>
              <p:cNvSpPr txBox="1"/>
              <p:nvPr/>
            </p:nvSpPr>
            <p:spPr>
              <a:xfrm>
                <a:off x="996139" y="2062286"/>
                <a:ext cx="1006940" cy="276995"/>
              </a:xfrm>
              <a:prstGeom prst="rect">
                <a:avLst/>
              </a:prstGeom>
              <a:grpFill/>
            </p:spPr>
            <p:txBody>
              <a:bodyPr wrap="square" rtlCol="0">
                <a:spAutoFit/>
              </a:bodyPr>
              <a:lstStyle/>
              <a:p>
                <a:pPr algn="ctr"/>
                <a:r>
                  <a:rPr lang="en-IN" sz="1200" b="1" dirty="0"/>
                  <a:t>Carbonated Drinks</a:t>
                </a:r>
                <a:endParaRPr lang="en-IN" sz="1400" b="1" dirty="0"/>
              </a:p>
            </p:txBody>
          </p:sp>
        </p:grpSp>
        <p:grpSp>
          <p:nvGrpSpPr>
            <p:cNvPr id="50" name="Group 49">
              <a:extLst>
                <a:ext uri="{FF2B5EF4-FFF2-40B4-BE49-F238E27FC236}">
                  <a16:creationId xmlns:a16="http://schemas.microsoft.com/office/drawing/2014/main" id="{55762D10-FA9F-5773-7C2C-376677D5345E}"/>
                </a:ext>
              </a:extLst>
            </p:cNvPr>
            <p:cNvGrpSpPr/>
            <p:nvPr/>
          </p:nvGrpSpPr>
          <p:grpSpPr>
            <a:xfrm>
              <a:off x="2035607" y="803853"/>
              <a:ext cx="1849316" cy="313180"/>
              <a:chOff x="989045" y="2044612"/>
              <a:chExt cx="1032391" cy="313180"/>
            </a:xfrm>
            <a:solidFill>
              <a:schemeClr val="bg1">
                <a:lumMod val="85000"/>
              </a:schemeClr>
            </a:solidFill>
          </p:grpSpPr>
          <p:sp>
            <p:nvSpPr>
              <p:cNvPr id="51" name="Rectangle: Rounded Corners 50">
                <a:extLst>
                  <a:ext uri="{FF2B5EF4-FFF2-40B4-BE49-F238E27FC236}">
                    <a16:creationId xmlns:a16="http://schemas.microsoft.com/office/drawing/2014/main" id="{AD6EF260-5F58-D0F0-943F-0ABD0E2823D0}"/>
                  </a:ext>
                </a:extLst>
              </p:cNvPr>
              <p:cNvSpPr/>
              <p:nvPr/>
            </p:nvSpPr>
            <p:spPr>
              <a:xfrm>
                <a:off x="989045" y="2044612"/>
                <a:ext cx="1032391" cy="31318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52" name="TextBox 51">
                <a:extLst>
                  <a:ext uri="{FF2B5EF4-FFF2-40B4-BE49-F238E27FC236}">
                    <a16:creationId xmlns:a16="http://schemas.microsoft.com/office/drawing/2014/main" id="{5D0768E3-1091-3B99-8220-20C13C8638E0}"/>
                  </a:ext>
                </a:extLst>
              </p:cNvPr>
              <p:cNvSpPr txBox="1"/>
              <p:nvPr/>
            </p:nvSpPr>
            <p:spPr>
              <a:xfrm>
                <a:off x="1070553" y="2060092"/>
                <a:ext cx="950883" cy="276999"/>
              </a:xfrm>
              <a:prstGeom prst="rect">
                <a:avLst/>
              </a:prstGeom>
              <a:grpFill/>
            </p:spPr>
            <p:txBody>
              <a:bodyPr wrap="square" rtlCol="0">
                <a:spAutoFit/>
              </a:bodyPr>
              <a:lstStyle/>
              <a:p>
                <a:pPr algn="ctr"/>
                <a:r>
                  <a:rPr lang="en-IN" sz="1200" dirty="0"/>
                  <a:t>Non-Carbonated Drinks</a:t>
                </a:r>
                <a:endParaRPr lang="en-IN" sz="1400" dirty="0"/>
              </a:p>
            </p:txBody>
          </p:sp>
        </p:grpSp>
        <p:cxnSp>
          <p:nvCxnSpPr>
            <p:cNvPr id="110" name="Connector: Elbow 109">
              <a:extLst>
                <a:ext uri="{FF2B5EF4-FFF2-40B4-BE49-F238E27FC236}">
                  <a16:creationId xmlns:a16="http://schemas.microsoft.com/office/drawing/2014/main" id="{D42F3ED7-0048-9B1B-B75F-7B7846115F81}"/>
                </a:ext>
              </a:extLst>
            </p:cNvPr>
            <p:cNvCxnSpPr>
              <a:cxnSpLocks/>
              <a:stCxn id="24" idx="3"/>
              <a:endCxn id="51" idx="1"/>
            </p:cNvCxnSpPr>
            <p:nvPr/>
          </p:nvCxnSpPr>
          <p:spPr>
            <a:xfrm flipV="1">
              <a:off x="1481077" y="960443"/>
              <a:ext cx="554530" cy="242927"/>
            </a:xfrm>
            <a:prstGeom prst="bentConnector3">
              <a:avLst>
                <a:gd name="adj1" fmla="val 50000"/>
              </a:avLst>
            </a:prstGeom>
            <a:ln w="28575">
              <a:solidFill>
                <a:srgbClr val="FF6600">
                  <a:alpha val="61000"/>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AEED5B89-206C-7712-7816-4F40786AB96D}"/>
                </a:ext>
              </a:extLst>
            </p:cNvPr>
            <p:cNvCxnSpPr>
              <a:cxnSpLocks/>
            </p:cNvCxnSpPr>
            <p:nvPr/>
          </p:nvCxnSpPr>
          <p:spPr>
            <a:xfrm>
              <a:off x="1443753" y="1203370"/>
              <a:ext cx="622841" cy="316797"/>
            </a:xfrm>
            <a:prstGeom prst="bentConnector3">
              <a:avLst>
                <a:gd name="adj1" fmla="val 50000"/>
              </a:avLst>
            </a:prstGeom>
            <a:ln w="28575">
              <a:solidFill>
                <a:srgbClr val="FF6600">
                  <a:alpha val="61000"/>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FC44A2A-64D9-0DBF-EA9A-162F9CAF5ED2}"/>
              </a:ext>
            </a:extLst>
          </p:cNvPr>
          <p:cNvGrpSpPr/>
          <p:nvPr/>
        </p:nvGrpSpPr>
        <p:grpSpPr>
          <a:xfrm rot="10800000">
            <a:off x="3757996" y="3000472"/>
            <a:ext cx="1930815" cy="524496"/>
            <a:chOff x="890182" y="2044611"/>
            <a:chExt cx="1131254" cy="579736"/>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28" name="Rectangle: Rounded Corners 127">
              <a:extLst>
                <a:ext uri="{FF2B5EF4-FFF2-40B4-BE49-F238E27FC236}">
                  <a16:creationId xmlns:a16="http://schemas.microsoft.com/office/drawing/2014/main" id="{9B2C8E80-B6E4-9EF6-0D3B-4D8D89CB4823}"/>
                </a:ext>
              </a:extLst>
            </p:cNvPr>
            <p:cNvSpPr/>
            <p:nvPr/>
          </p:nvSpPr>
          <p:spPr>
            <a:xfrm>
              <a:off x="989045" y="2044611"/>
              <a:ext cx="1032391" cy="579736"/>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49" name="TextBox 148">
              <a:extLst>
                <a:ext uri="{FF2B5EF4-FFF2-40B4-BE49-F238E27FC236}">
                  <a16:creationId xmlns:a16="http://schemas.microsoft.com/office/drawing/2014/main" id="{529C2487-108B-ABDB-0470-5A48964E10C5}"/>
                </a:ext>
              </a:extLst>
            </p:cNvPr>
            <p:cNvSpPr txBox="1"/>
            <p:nvPr/>
          </p:nvSpPr>
          <p:spPr>
            <a:xfrm rot="10800000">
              <a:off x="890182" y="2078626"/>
              <a:ext cx="1011872" cy="510288"/>
            </a:xfrm>
            <a:prstGeom prst="homePlate">
              <a:avLst/>
            </a:prstGeom>
            <a:noFill/>
          </p:spPr>
          <p:txBody>
            <a:bodyPr wrap="square" rtlCol="0">
              <a:spAutoFit/>
            </a:bodyPr>
            <a:lstStyle/>
            <a:p>
              <a:pPr algn="ctr"/>
              <a:r>
                <a:rPr lang="en-IN" sz="1200" b="1" dirty="0">
                  <a:solidFill>
                    <a:schemeClr val="bg1"/>
                  </a:solidFill>
                </a:rPr>
                <a:t>Demand Estimate for Masala Drink Market</a:t>
              </a:r>
            </a:p>
          </p:txBody>
        </p:sp>
      </p:grpSp>
      <p:pic>
        <p:nvPicPr>
          <p:cNvPr id="151" name="Picture 150">
            <a:extLst>
              <a:ext uri="{FF2B5EF4-FFF2-40B4-BE49-F238E27FC236}">
                <a16:creationId xmlns:a16="http://schemas.microsoft.com/office/drawing/2014/main" id="{24B5EAB0-56C7-DC4E-56E1-0348489D3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89" y="5071567"/>
            <a:ext cx="688573" cy="857130"/>
          </a:xfrm>
          <a:prstGeom prst="rect">
            <a:avLst/>
          </a:prstGeom>
        </p:spPr>
      </p:pic>
      <p:pic>
        <p:nvPicPr>
          <p:cNvPr id="1028" name="Picture 4" descr="6,300+ 40 Year Old Woman Illustrations, Royalty-Free Vector Graphics &amp; Clip  Art - iStock | Happy 40 year old woman, 40 year old woman portrait, Active  40 year old woman">
            <a:extLst>
              <a:ext uri="{FF2B5EF4-FFF2-40B4-BE49-F238E27FC236}">
                <a16:creationId xmlns:a16="http://schemas.microsoft.com/office/drawing/2014/main" id="{8333756C-7F71-067B-2669-D07F7EFB0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118" y="4699096"/>
            <a:ext cx="630914" cy="515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Old man character isolated icon vector illustration design">
            <a:extLst>
              <a:ext uri="{FF2B5EF4-FFF2-40B4-BE49-F238E27FC236}">
                <a16:creationId xmlns:a16="http://schemas.microsoft.com/office/drawing/2014/main" id="{860B88B3-3F45-6284-7A96-2ACC8D4A2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112" y="5120069"/>
            <a:ext cx="688573" cy="688573"/>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BFE55B0-52E1-59DA-D4F9-F8D1ABCAE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349" y="4322153"/>
            <a:ext cx="398051" cy="659297"/>
          </a:xfrm>
          <a:prstGeom prst="rect">
            <a:avLst/>
          </a:prstGeom>
        </p:spPr>
      </p:pic>
      <p:pic>
        <p:nvPicPr>
          <p:cNvPr id="171" name="Picture 170">
            <a:extLst>
              <a:ext uri="{FF2B5EF4-FFF2-40B4-BE49-F238E27FC236}">
                <a16:creationId xmlns:a16="http://schemas.microsoft.com/office/drawing/2014/main" id="{112040D4-52E4-403A-782F-AFE42986210A}"/>
              </a:ext>
            </a:extLst>
          </p:cNvPr>
          <p:cNvPicPr>
            <a:picLocks noChangeAspect="1"/>
          </p:cNvPicPr>
          <p:nvPr/>
        </p:nvPicPr>
        <p:blipFill>
          <a:blip r:embed="rId6"/>
          <a:stretch>
            <a:fillRect/>
          </a:stretch>
        </p:blipFill>
        <p:spPr>
          <a:xfrm>
            <a:off x="2665793" y="4325473"/>
            <a:ext cx="704183" cy="613054"/>
          </a:xfrm>
          <a:prstGeom prst="rect">
            <a:avLst/>
          </a:prstGeom>
        </p:spPr>
      </p:pic>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32" name="Chart 31">
                <a:extLst>
                  <a:ext uri="{FF2B5EF4-FFF2-40B4-BE49-F238E27FC236}">
                    <a16:creationId xmlns:a16="http://schemas.microsoft.com/office/drawing/2014/main" id="{50ED0F5E-1306-C9A7-BA0B-5F78934F6140}"/>
                  </a:ext>
                </a:extLst>
              </p:cNvPr>
              <p:cNvGraphicFramePr/>
              <p:nvPr>
                <p:extLst>
                  <p:ext uri="{D42A27DB-BD31-4B8C-83A1-F6EECF244321}">
                    <p14:modId xmlns:p14="http://schemas.microsoft.com/office/powerpoint/2010/main" val="995275690"/>
                  </p:ext>
                </p:extLst>
              </p:nvPr>
            </p:nvGraphicFramePr>
            <p:xfrm>
              <a:off x="-1761189" y="1717666"/>
              <a:ext cx="6409446" cy="270814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32" name="Chart 31">
                <a:extLst>
                  <a:ext uri="{FF2B5EF4-FFF2-40B4-BE49-F238E27FC236}">
                    <a16:creationId xmlns:a16="http://schemas.microsoft.com/office/drawing/2014/main" id="{50ED0F5E-1306-C9A7-BA0B-5F78934F6140}"/>
                  </a:ext>
                </a:extLst>
              </p:cNvPr>
              <p:cNvPicPr>
                <a:picLocks noGrp="1" noRot="1" noChangeAspect="1" noMove="1" noResize="1" noEditPoints="1" noAdjustHandles="1" noChangeArrowheads="1" noChangeShapeType="1"/>
              </p:cNvPicPr>
              <p:nvPr/>
            </p:nvPicPr>
            <p:blipFill>
              <a:blip r:embed="rId8"/>
              <a:stretch>
                <a:fillRect/>
              </a:stretch>
            </p:blipFill>
            <p:spPr>
              <a:xfrm>
                <a:off x="-1761189" y="1717666"/>
                <a:ext cx="6409446" cy="2708149"/>
              </a:xfrm>
              <a:prstGeom prst="rect">
                <a:avLst/>
              </a:prstGeom>
            </p:spPr>
          </p:pic>
        </mc:Fallback>
      </mc:AlternateContent>
      <p:cxnSp>
        <p:nvCxnSpPr>
          <p:cNvPr id="101" name="Connector: Elbow 100">
            <a:extLst>
              <a:ext uri="{FF2B5EF4-FFF2-40B4-BE49-F238E27FC236}">
                <a16:creationId xmlns:a16="http://schemas.microsoft.com/office/drawing/2014/main" id="{E6BC1C9A-318F-A8E8-60F8-FE1BC7D45973}"/>
              </a:ext>
            </a:extLst>
          </p:cNvPr>
          <p:cNvCxnSpPr>
            <a:cxnSpLocks/>
            <a:stCxn id="103" idx="1"/>
          </p:cNvCxnSpPr>
          <p:nvPr/>
        </p:nvCxnSpPr>
        <p:spPr>
          <a:xfrm rot="10800000" flipV="1">
            <a:off x="1313253" y="2518957"/>
            <a:ext cx="2585096" cy="1"/>
          </a:xfrm>
          <a:prstGeom prst="bentConnector3">
            <a:avLst>
              <a:gd name="adj1" fmla="val 50000"/>
            </a:avLst>
          </a:prstGeom>
          <a:ln w="28575">
            <a:solidFill>
              <a:srgbClr val="FF6600">
                <a:alpha val="61000"/>
              </a:srgbClr>
            </a:solidFill>
            <a:headEnd type="triangl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68F1460-DC08-D811-EE7F-957A92A29422}"/>
              </a:ext>
            </a:extLst>
          </p:cNvPr>
          <p:cNvSpPr txBox="1"/>
          <p:nvPr/>
        </p:nvSpPr>
        <p:spPr>
          <a:xfrm>
            <a:off x="3898349" y="2380458"/>
            <a:ext cx="984775" cy="276999"/>
          </a:xfrm>
          <a:prstGeom prst="rect">
            <a:avLst/>
          </a:prstGeom>
          <a:noFill/>
          <a:ln>
            <a:solidFill>
              <a:schemeClr val="tx1"/>
            </a:solidFill>
            <a:prstDash val="dash"/>
          </a:ln>
        </p:spPr>
        <p:txBody>
          <a:bodyPr wrap="square" rtlCol="0" anchor="ctr">
            <a:spAutoFit/>
          </a:bodyPr>
          <a:lstStyle/>
          <a:p>
            <a:pPr algn="ctr"/>
            <a:r>
              <a:rPr lang="en-IN" sz="1200" b="1" i="0" dirty="0">
                <a:solidFill>
                  <a:srgbClr val="202124"/>
                </a:solidFill>
                <a:effectLst/>
                <a:latin typeface="Google Sans"/>
              </a:rPr>
              <a:t>≈</a:t>
            </a:r>
            <a:r>
              <a:rPr lang="en-IN" sz="1200" b="1" i="0" dirty="0">
                <a:solidFill>
                  <a:srgbClr val="202124"/>
                </a:solidFill>
                <a:effectLst/>
              </a:rPr>
              <a:t> </a:t>
            </a:r>
            <a:r>
              <a:rPr lang="en-IN" sz="1200" b="1" i="0" dirty="0">
                <a:solidFill>
                  <a:srgbClr val="202124"/>
                </a:solidFill>
                <a:effectLst/>
                <a:latin typeface="arial" panose="020B0604020202020204" pitchFamily="34" charset="0"/>
              </a:rPr>
              <a:t>₹ </a:t>
            </a:r>
            <a:r>
              <a:rPr lang="en-IN" sz="1200" b="1" i="0" dirty="0">
                <a:solidFill>
                  <a:srgbClr val="202124"/>
                </a:solidFill>
                <a:effectLst/>
              </a:rPr>
              <a:t>1347 Cr</a:t>
            </a:r>
            <a:endParaRPr lang="en-US" sz="1100" b="1" dirty="0">
              <a:solidFill>
                <a:srgbClr val="374151"/>
              </a:solidFill>
              <a:effectLst/>
              <a:sym typeface="Wingdings" panose="05000000000000000000" pitchFamily="2" charset="2"/>
            </a:endParaRPr>
          </a:p>
        </p:txBody>
      </p:sp>
      <p:sp>
        <p:nvSpPr>
          <p:cNvPr id="40" name="TextBox 39">
            <a:extLst>
              <a:ext uri="{FF2B5EF4-FFF2-40B4-BE49-F238E27FC236}">
                <a16:creationId xmlns:a16="http://schemas.microsoft.com/office/drawing/2014/main" id="{AFB164E9-970E-1AEA-C016-D0D21B680023}"/>
              </a:ext>
            </a:extLst>
          </p:cNvPr>
          <p:cNvSpPr txBox="1"/>
          <p:nvPr/>
        </p:nvSpPr>
        <p:spPr>
          <a:xfrm>
            <a:off x="722021" y="2770179"/>
            <a:ext cx="1380741" cy="600164"/>
          </a:xfrm>
          <a:prstGeom prst="rect">
            <a:avLst/>
          </a:prstGeom>
          <a:noFill/>
          <a:effectLst/>
        </p:spPr>
        <p:txBody>
          <a:bodyPr wrap="square" rtlCol="0">
            <a:spAutoFit/>
          </a:bodyPr>
          <a:lstStyle/>
          <a:p>
            <a:pPr algn="ctr"/>
            <a:r>
              <a:rPr lang="en-IN" sz="1100" b="1" dirty="0">
                <a:solidFill>
                  <a:srgbClr val="FF6600"/>
                </a:solidFill>
              </a:rPr>
              <a:t>Carbonated </a:t>
            </a:r>
          </a:p>
          <a:p>
            <a:pPr algn="ctr"/>
            <a:r>
              <a:rPr lang="en-IN" sz="1100" b="1" dirty="0">
                <a:solidFill>
                  <a:srgbClr val="FF6600"/>
                </a:solidFill>
              </a:rPr>
              <a:t>Drinks</a:t>
            </a:r>
          </a:p>
          <a:p>
            <a:pPr algn="ctr"/>
            <a:r>
              <a:rPr lang="en-IN" sz="1100" b="1" i="1" dirty="0">
                <a:solidFill>
                  <a:srgbClr val="FF6600"/>
                </a:solidFill>
              </a:rPr>
              <a:t>≈</a:t>
            </a:r>
            <a:r>
              <a:rPr lang="en-IN" sz="1100" b="1" i="0" dirty="0">
                <a:solidFill>
                  <a:srgbClr val="202124"/>
                </a:solidFill>
                <a:effectLst/>
                <a:latin typeface="Google Sans"/>
              </a:rPr>
              <a:t> </a:t>
            </a:r>
            <a:r>
              <a:rPr lang="en-IN" sz="1100" b="1" i="1" dirty="0">
                <a:solidFill>
                  <a:srgbClr val="FF6600"/>
                </a:solidFill>
              </a:rPr>
              <a:t>14970 Cr</a:t>
            </a:r>
          </a:p>
        </p:txBody>
      </p:sp>
      <p:grpSp>
        <p:nvGrpSpPr>
          <p:cNvPr id="41" name="Group 40">
            <a:extLst>
              <a:ext uri="{FF2B5EF4-FFF2-40B4-BE49-F238E27FC236}">
                <a16:creationId xmlns:a16="http://schemas.microsoft.com/office/drawing/2014/main" id="{6DF04F60-48BC-3382-4130-2636626011D1}"/>
              </a:ext>
            </a:extLst>
          </p:cNvPr>
          <p:cNvGrpSpPr/>
          <p:nvPr/>
        </p:nvGrpSpPr>
        <p:grpSpPr>
          <a:xfrm>
            <a:off x="115292" y="490589"/>
            <a:ext cx="3127085" cy="357754"/>
            <a:chOff x="989045" y="2044611"/>
            <a:chExt cx="975069"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2" name="Rectangle: Rounded Corners 41">
              <a:extLst>
                <a:ext uri="{FF2B5EF4-FFF2-40B4-BE49-F238E27FC236}">
                  <a16:creationId xmlns:a16="http://schemas.microsoft.com/office/drawing/2014/main" id="{5CEB1C7E-79F5-503D-0824-777445F682B9}"/>
                </a:ext>
              </a:extLst>
            </p:cNvPr>
            <p:cNvSpPr/>
            <p:nvPr/>
          </p:nvSpPr>
          <p:spPr>
            <a:xfrm>
              <a:off x="989045" y="2044611"/>
              <a:ext cx="975069"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43" name="TextBox 42">
              <a:extLst>
                <a:ext uri="{FF2B5EF4-FFF2-40B4-BE49-F238E27FC236}">
                  <a16:creationId xmlns:a16="http://schemas.microsoft.com/office/drawing/2014/main" id="{078E657A-1243-8438-90DF-35AA53FA8118}"/>
                </a:ext>
              </a:extLst>
            </p:cNvPr>
            <p:cNvSpPr txBox="1"/>
            <p:nvPr/>
          </p:nvSpPr>
          <p:spPr>
            <a:xfrm>
              <a:off x="989045" y="2089242"/>
              <a:ext cx="975069" cy="323182"/>
            </a:xfrm>
            <a:prstGeom prst="rect">
              <a:avLst/>
            </a:prstGeom>
            <a:noFill/>
          </p:spPr>
          <p:txBody>
            <a:bodyPr wrap="square" rtlCol="0">
              <a:spAutoFit/>
            </a:bodyPr>
            <a:lstStyle/>
            <a:p>
              <a:pPr algn="ctr"/>
              <a:r>
                <a:rPr lang="en-IN" sz="1300" b="1" dirty="0">
                  <a:solidFill>
                    <a:schemeClr val="bg1"/>
                  </a:solidFill>
                </a:rPr>
                <a:t>Current Market (Non-Alcoholic Beverages)</a:t>
              </a:r>
            </a:p>
          </p:txBody>
        </p:sp>
      </p:grpSp>
      <p:cxnSp>
        <p:nvCxnSpPr>
          <p:cNvPr id="53" name="Straight Connector 52">
            <a:extLst>
              <a:ext uri="{FF2B5EF4-FFF2-40B4-BE49-F238E27FC236}">
                <a16:creationId xmlns:a16="http://schemas.microsoft.com/office/drawing/2014/main" id="{B000BEE1-A666-05F6-FA99-9DB2B3341AC6}"/>
              </a:ext>
            </a:extLst>
          </p:cNvPr>
          <p:cNvCxnSpPr>
            <a:cxnSpLocks/>
          </p:cNvCxnSpPr>
          <p:nvPr/>
        </p:nvCxnSpPr>
        <p:spPr>
          <a:xfrm>
            <a:off x="5627739" y="429955"/>
            <a:ext cx="0" cy="60748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BC07FED-4DCB-78A9-BC56-9520EE15449D}"/>
              </a:ext>
            </a:extLst>
          </p:cNvPr>
          <p:cNvCxnSpPr>
            <a:cxnSpLocks/>
          </p:cNvCxnSpPr>
          <p:nvPr/>
        </p:nvCxnSpPr>
        <p:spPr>
          <a:xfrm>
            <a:off x="3199536" y="2939141"/>
            <a:ext cx="2361578"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00AC9CB-6ACF-DCB3-62A2-F64FFC6663DB}"/>
              </a:ext>
            </a:extLst>
          </p:cNvPr>
          <p:cNvCxnSpPr>
            <a:cxnSpLocks/>
          </p:cNvCxnSpPr>
          <p:nvPr/>
        </p:nvCxnSpPr>
        <p:spPr>
          <a:xfrm>
            <a:off x="3199536" y="1906556"/>
            <a:ext cx="2361578"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B72CFB14-A584-E693-AFF7-D0E0C688FA7E}"/>
              </a:ext>
            </a:extLst>
          </p:cNvPr>
          <p:cNvGrpSpPr/>
          <p:nvPr/>
        </p:nvGrpSpPr>
        <p:grpSpPr>
          <a:xfrm>
            <a:off x="10436768" y="801856"/>
            <a:ext cx="1556227" cy="400110"/>
            <a:chOff x="10495804" y="727208"/>
            <a:chExt cx="1431874" cy="400110"/>
          </a:xfrm>
        </p:grpSpPr>
        <p:sp>
          <p:nvSpPr>
            <p:cNvPr id="96" name="TextBox 95">
              <a:extLst>
                <a:ext uri="{FF2B5EF4-FFF2-40B4-BE49-F238E27FC236}">
                  <a16:creationId xmlns:a16="http://schemas.microsoft.com/office/drawing/2014/main" id="{FF2FF86C-7FE4-6EBF-41DA-637198086787}"/>
                </a:ext>
              </a:extLst>
            </p:cNvPr>
            <p:cNvSpPr txBox="1"/>
            <p:nvPr/>
          </p:nvSpPr>
          <p:spPr>
            <a:xfrm>
              <a:off x="10495804" y="727208"/>
              <a:ext cx="399449" cy="400110"/>
            </a:xfrm>
            <a:prstGeom prst="rect">
              <a:avLst/>
            </a:prstGeom>
            <a:noFill/>
          </p:spPr>
          <p:txBody>
            <a:bodyPr wrap="square" rtlCol="0">
              <a:spAutoFit/>
            </a:bodyPr>
            <a:lstStyle/>
            <a:p>
              <a:r>
                <a:rPr lang="en-IN" sz="1000" b="1" dirty="0"/>
                <a:t>Low</a:t>
              </a:r>
            </a:p>
          </p:txBody>
        </p:sp>
        <p:sp>
          <p:nvSpPr>
            <p:cNvPr id="97" name="TextBox 96">
              <a:extLst>
                <a:ext uri="{FF2B5EF4-FFF2-40B4-BE49-F238E27FC236}">
                  <a16:creationId xmlns:a16="http://schemas.microsoft.com/office/drawing/2014/main" id="{BFDEC76E-EDBD-DFE6-833D-C8B61C81BD35}"/>
                </a:ext>
              </a:extLst>
            </p:cNvPr>
            <p:cNvSpPr txBox="1"/>
            <p:nvPr/>
          </p:nvSpPr>
          <p:spPr>
            <a:xfrm>
              <a:off x="10992779" y="727208"/>
              <a:ext cx="470970" cy="246221"/>
            </a:xfrm>
            <a:prstGeom prst="rect">
              <a:avLst/>
            </a:prstGeom>
            <a:noFill/>
          </p:spPr>
          <p:txBody>
            <a:bodyPr wrap="square" rtlCol="0">
              <a:spAutoFit/>
            </a:bodyPr>
            <a:lstStyle/>
            <a:p>
              <a:r>
                <a:rPr lang="en-IN" sz="1000" b="1" dirty="0"/>
                <a:t>Mid</a:t>
              </a:r>
            </a:p>
          </p:txBody>
        </p:sp>
        <p:sp>
          <p:nvSpPr>
            <p:cNvPr id="98" name="TextBox 97">
              <a:extLst>
                <a:ext uri="{FF2B5EF4-FFF2-40B4-BE49-F238E27FC236}">
                  <a16:creationId xmlns:a16="http://schemas.microsoft.com/office/drawing/2014/main" id="{15F21399-4776-8B34-7C5E-EFAC99986811}"/>
                </a:ext>
              </a:extLst>
            </p:cNvPr>
            <p:cNvSpPr txBox="1"/>
            <p:nvPr/>
          </p:nvSpPr>
          <p:spPr>
            <a:xfrm>
              <a:off x="11456707" y="727208"/>
              <a:ext cx="470971" cy="246221"/>
            </a:xfrm>
            <a:prstGeom prst="rect">
              <a:avLst/>
            </a:prstGeom>
            <a:noFill/>
          </p:spPr>
          <p:txBody>
            <a:bodyPr wrap="square" rtlCol="0">
              <a:spAutoFit/>
            </a:bodyPr>
            <a:lstStyle/>
            <a:p>
              <a:r>
                <a:rPr lang="en-IN" sz="1000" b="1" dirty="0"/>
                <a:t>High</a:t>
              </a:r>
            </a:p>
          </p:txBody>
        </p:sp>
      </p:grpSp>
      <p:grpSp>
        <p:nvGrpSpPr>
          <p:cNvPr id="114" name="Group 113">
            <a:extLst>
              <a:ext uri="{FF2B5EF4-FFF2-40B4-BE49-F238E27FC236}">
                <a16:creationId xmlns:a16="http://schemas.microsoft.com/office/drawing/2014/main" id="{E324350A-E421-697F-F6D4-45DAC1088C9C}"/>
              </a:ext>
            </a:extLst>
          </p:cNvPr>
          <p:cNvGrpSpPr/>
          <p:nvPr/>
        </p:nvGrpSpPr>
        <p:grpSpPr>
          <a:xfrm>
            <a:off x="5646401" y="1105762"/>
            <a:ext cx="6234030" cy="707886"/>
            <a:chOff x="5664997" y="1059107"/>
            <a:chExt cx="6234030" cy="707886"/>
          </a:xfrm>
        </p:grpSpPr>
        <p:sp>
          <p:nvSpPr>
            <p:cNvPr id="73" name="Rectangle 72">
              <a:extLst>
                <a:ext uri="{FF2B5EF4-FFF2-40B4-BE49-F238E27FC236}">
                  <a16:creationId xmlns:a16="http://schemas.microsoft.com/office/drawing/2014/main" id="{F27AEC1F-99EC-5DC9-D4BA-16FECFE29265}"/>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57F7EC72-3C53-7486-AD11-BAAF13BAECF7}"/>
                </a:ext>
              </a:extLst>
            </p:cNvPr>
            <p:cNvSpPr txBox="1"/>
            <p:nvPr/>
          </p:nvSpPr>
          <p:spPr>
            <a:xfrm>
              <a:off x="7151306" y="1059107"/>
              <a:ext cx="2859079" cy="707886"/>
            </a:xfrm>
            <a:prstGeom prst="rect">
              <a:avLst/>
            </a:prstGeom>
            <a:noFill/>
          </p:spPr>
          <p:txBody>
            <a:bodyPr wrap="square" rtlCol="0">
              <a:spAutoFit/>
            </a:bodyPr>
            <a:lstStyle/>
            <a:p>
              <a:pPr marL="183515" indent="-171450">
                <a:lnSpc>
                  <a:spcPct val="100000"/>
                </a:lnSpc>
                <a:spcBef>
                  <a:spcPts val="100"/>
                </a:spcBef>
                <a:buFont typeface="Arial" panose="020B0604020202020204" pitchFamily="34" charset="0"/>
                <a:buChar char="•"/>
                <a:tabLst>
                  <a:tab pos="185420" algn="l"/>
                </a:tabLst>
              </a:pPr>
              <a:r>
                <a:rPr lang="en-US" sz="1000" b="1" dirty="0">
                  <a:solidFill>
                    <a:schemeClr val="tx1"/>
                  </a:solidFill>
                  <a:latin typeface="Calibri"/>
                  <a:cs typeface="Calibri"/>
                </a:rPr>
                <a:t>High Cost of Entry</a:t>
              </a:r>
            </a:p>
            <a:p>
              <a:pPr marL="183515" indent="-171450">
                <a:lnSpc>
                  <a:spcPct val="100000"/>
                </a:lnSpc>
                <a:buFont typeface="Arial" panose="020B0604020202020204" pitchFamily="34" charset="0"/>
                <a:buChar char="•"/>
                <a:tabLst>
                  <a:tab pos="185420" algn="l"/>
                </a:tabLst>
              </a:pPr>
              <a:r>
                <a:rPr lang="en-US" sz="1000" spc="-5" dirty="0">
                  <a:solidFill>
                    <a:schemeClr val="tx1"/>
                  </a:solidFill>
                  <a:latin typeface="Calibri"/>
                  <a:cs typeface="Calibri"/>
                </a:rPr>
                <a:t>High Capital Requirements</a:t>
              </a:r>
              <a:endParaRPr lang="en-US" sz="1000" dirty="0">
                <a:solidFill>
                  <a:schemeClr val="tx1"/>
                </a:solidFill>
                <a:latin typeface="Calibri"/>
                <a:cs typeface="Calibri"/>
              </a:endParaRPr>
            </a:p>
            <a:p>
              <a:pPr marL="183515" indent="-171450">
                <a:lnSpc>
                  <a:spcPct val="100000"/>
                </a:lnSpc>
                <a:buFont typeface="Arial" panose="020B0604020202020204" pitchFamily="34" charset="0"/>
                <a:buChar char="•"/>
                <a:tabLst>
                  <a:tab pos="185420" algn="l"/>
                </a:tabLst>
              </a:pPr>
              <a:r>
                <a:rPr lang="en-US" sz="1000" spc="-5" dirty="0">
                  <a:solidFill>
                    <a:schemeClr val="tx1"/>
                  </a:solidFill>
                  <a:latin typeface="Calibri"/>
                  <a:cs typeface="Calibri"/>
                </a:rPr>
                <a:t>Health Regulatory Requirements – FSSAI</a:t>
              </a:r>
            </a:p>
            <a:p>
              <a:pPr marL="183515" indent="-171450">
                <a:lnSpc>
                  <a:spcPct val="100000"/>
                </a:lnSpc>
                <a:buFont typeface="Arial" panose="020B0604020202020204" pitchFamily="34" charset="0"/>
                <a:buChar char="•"/>
                <a:tabLst>
                  <a:tab pos="185420" algn="l"/>
                </a:tabLst>
              </a:pPr>
              <a:r>
                <a:rPr lang="en-US" sz="1000" spc="-5" dirty="0">
                  <a:latin typeface="Calibri"/>
                  <a:cs typeface="Calibri"/>
                </a:rPr>
                <a:t>Securing shelf life in stores can be challenging</a:t>
              </a:r>
              <a:endParaRPr lang="en-US" sz="1000" dirty="0">
                <a:solidFill>
                  <a:schemeClr val="tx1"/>
                </a:solidFill>
                <a:latin typeface="Calibri"/>
                <a:cs typeface="Calibri"/>
              </a:endParaRPr>
            </a:p>
          </p:txBody>
        </p:sp>
        <p:sp>
          <p:nvSpPr>
            <p:cNvPr id="93" name="Rectangle 92">
              <a:extLst>
                <a:ext uri="{FF2B5EF4-FFF2-40B4-BE49-F238E27FC236}">
                  <a16:creationId xmlns:a16="http://schemas.microsoft.com/office/drawing/2014/main" id="{DF7986E2-1DBF-CF76-FE48-B1A5D4C01AE9}"/>
                </a:ext>
              </a:extLst>
            </p:cNvPr>
            <p:cNvSpPr/>
            <p:nvPr/>
          </p:nvSpPr>
          <p:spPr>
            <a:xfrm>
              <a:off x="10515608" y="1077014"/>
              <a:ext cx="391885" cy="64684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64CA929-BD7F-496F-F67C-8A04CFDB81D1}"/>
                </a:ext>
              </a:extLst>
            </p:cNvPr>
            <p:cNvSpPr/>
            <p:nvPr/>
          </p:nvSpPr>
          <p:spPr>
            <a:xfrm>
              <a:off x="11011375" y="1077015"/>
              <a:ext cx="391885" cy="64684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a:extLst>
                <a:ext uri="{FF2B5EF4-FFF2-40B4-BE49-F238E27FC236}">
                  <a16:creationId xmlns:a16="http://schemas.microsoft.com/office/drawing/2014/main" id="{171475A5-07A2-72C2-0D38-C0DB25D761F2}"/>
                </a:ext>
              </a:extLst>
            </p:cNvPr>
            <p:cNvSpPr/>
            <p:nvPr/>
          </p:nvSpPr>
          <p:spPr>
            <a:xfrm>
              <a:off x="11507142" y="1080860"/>
              <a:ext cx="391885" cy="64299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Arrow: Pentagon 101">
              <a:extLst>
                <a:ext uri="{FF2B5EF4-FFF2-40B4-BE49-F238E27FC236}">
                  <a16:creationId xmlns:a16="http://schemas.microsoft.com/office/drawing/2014/main" id="{4DBC4BE1-AC66-C672-C698-1F1152BD7B83}"/>
                </a:ext>
              </a:extLst>
            </p:cNvPr>
            <p:cNvSpPr/>
            <p:nvPr/>
          </p:nvSpPr>
          <p:spPr>
            <a:xfrm>
              <a:off x="5719182" y="1087001"/>
              <a:ext cx="1487080"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TextBox 103">
              <a:extLst>
                <a:ext uri="{FF2B5EF4-FFF2-40B4-BE49-F238E27FC236}">
                  <a16:creationId xmlns:a16="http://schemas.microsoft.com/office/drawing/2014/main" id="{B9402A72-7F83-2CCF-29E5-997516582E5B}"/>
                </a:ext>
              </a:extLst>
            </p:cNvPr>
            <p:cNvSpPr txBox="1"/>
            <p:nvPr/>
          </p:nvSpPr>
          <p:spPr>
            <a:xfrm>
              <a:off x="5664997" y="1139852"/>
              <a:ext cx="1315975" cy="492443"/>
            </a:xfrm>
            <a:prstGeom prst="rect">
              <a:avLst/>
            </a:prstGeom>
            <a:noFill/>
          </p:spPr>
          <p:txBody>
            <a:bodyPr wrap="square" rtlCol="0">
              <a:spAutoFit/>
            </a:bodyPr>
            <a:lstStyle/>
            <a:p>
              <a:pPr algn="ctr"/>
              <a:r>
                <a:rPr lang="en-IN" sz="1300" b="1" dirty="0"/>
                <a:t>Threat of </a:t>
              </a:r>
            </a:p>
            <a:p>
              <a:pPr algn="ctr"/>
              <a:r>
                <a:rPr lang="en-IN" sz="1300" b="1" dirty="0"/>
                <a:t>New Entrants</a:t>
              </a:r>
            </a:p>
          </p:txBody>
        </p:sp>
      </p:grpSp>
      <p:grpSp>
        <p:nvGrpSpPr>
          <p:cNvPr id="115" name="Group 114">
            <a:extLst>
              <a:ext uri="{FF2B5EF4-FFF2-40B4-BE49-F238E27FC236}">
                <a16:creationId xmlns:a16="http://schemas.microsoft.com/office/drawing/2014/main" id="{3F60D9B1-55B1-BDED-F94F-DC23346A2A55}"/>
              </a:ext>
            </a:extLst>
          </p:cNvPr>
          <p:cNvGrpSpPr/>
          <p:nvPr/>
        </p:nvGrpSpPr>
        <p:grpSpPr>
          <a:xfrm>
            <a:off x="5621553" y="1995302"/>
            <a:ext cx="6283727" cy="659911"/>
            <a:chOff x="5615300" y="1073282"/>
            <a:chExt cx="6283727" cy="659911"/>
          </a:xfrm>
        </p:grpSpPr>
        <p:sp>
          <p:nvSpPr>
            <p:cNvPr id="116" name="Rectangle 115">
              <a:extLst>
                <a:ext uri="{FF2B5EF4-FFF2-40B4-BE49-F238E27FC236}">
                  <a16:creationId xmlns:a16="http://schemas.microsoft.com/office/drawing/2014/main" id="{B1EF9AD0-B96D-DD26-D499-7E50132C7848}"/>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TextBox 116">
              <a:extLst>
                <a:ext uri="{FF2B5EF4-FFF2-40B4-BE49-F238E27FC236}">
                  <a16:creationId xmlns:a16="http://schemas.microsoft.com/office/drawing/2014/main" id="{8E681D9C-3AB4-402C-8267-EF9E3D9EDD5A}"/>
                </a:ext>
              </a:extLst>
            </p:cNvPr>
            <p:cNvSpPr txBox="1"/>
            <p:nvPr/>
          </p:nvSpPr>
          <p:spPr>
            <a:xfrm>
              <a:off x="7134514" y="1095385"/>
              <a:ext cx="3485592" cy="579646"/>
            </a:xfrm>
            <a:prstGeom prst="rect">
              <a:avLst/>
            </a:prstGeom>
            <a:noFill/>
          </p:spPr>
          <p:txBody>
            <a:bodyPr wrap="square" rtlCol="0">
              <a:spAutoFit/>
            </a:bodyPr>
            <a:lstStyle/>
            <a:p>
              <a:pPr marL="183515" indent="-171450">
                <a:lnSpc>
                  <a:spcPct val="100000"/>
                </a:lnSpc>
                <a:spcBef>
                  <a:spcPts val="100"/>
                </a:spcBef>
                <a:buFont typeface="Arial" panose="020B0604020202020204" pitchFamily="34" charset="0"/>
                <a:buChar char="•"/>
                <a:tabLst>
                  <a:tab pos="185420" algn="l"/>
                </a:tabLst>
              </a:pPr>
              <a:r>
                <a:rPr lang="en-US" sz="1000" dirty="0">
                  <a:solidFill>
                    <a:schemeClr val="tx1"/>
                  </a:solidFill>
                  <a:latin typeface="Calibri"/>
                  <a:cs typeface="Calibri"/>
                </a:rPr>
                <a:t>Large number of suppliers </a:t>
              </a:r>
              <a:r>
                <a:rPr lang="en-US" sz="1000" dirty="0">
                  <a:latin typeface="Calibri"/>
                  <a:cs typeface="Calibri"/>
                </a:rPr>
                <a:t>across India</a:t>
              </a:r>
            </a:p>
            <a:p>
              <a:pPr marL="183515" indent="-171450">
                <a:lnSpc>
                  <a:spcPct val="100000"/>
                </a:lnSpc>
                <a:spcBef>
                  <a:spcPts val="100"/>
                </a:spcBef>
                <a:buFont typeface="Arial" panose="020B0604020202020204" pitchFamily="34" charset="0"/>
                <a:buChar char="•"/>
                <a:tabLst>
                  <a:tab pos="185420" algn="l"/>
                </a:tabLst>
              </a:pPr>
              <a:r>
                <a:rPr lang="en-US" sz="1000" b="1" dirty="0">
                  <a:solidFill>
                    <a:schemeClr val="tx1"/>
                  </a:solidFill>
                  <a:latin typeface="Calibri"/>
                  <a:cs typeface="Calibri"/>
                </a:rPr>
                <a:t>Switching Cost is low</a:t>
              </a:r>
              <a:r>
                <a:rPr lang="en-US" sz="1000" dirty="0">
                  <a:solidFill>
                    <a:schemeClr val="tx1"/>
                  </a:solidFill>
                  <a:latin typeface="Calibri"/>
                  <a:cs typeface="Calibri"/>
                </a:rPr>
                <a:t> except for specialized Suppliers</a:t>
              </a:r>
            </a:p>
            <a:p>
              <a:pPr marL="183515" indent="-171450">
                <a:lnSpc>
                  <a:spcPct val="100000"/>
                </a:lnSpc>
                <a:spcBef>
                  <a:spcPts val="100"/>
                </a:spcBef>
                <a:buFont typeface="Arial" panose="020B0604020202020204" pitchFamily="34" charset="0"/>
                <a:buChar char="•"/>
                <a:tabLst>
                  <a:tab pos="185420" algn="l"/>
                </a:tabLst>
              </a:pPr>
              <a:r>
                <a:rPr lang="en-US" sz="1000" dirty="0">
                  <a:latin typeface="Calibri"/>
                  <a:cs typeface="Calibri"/>
                </a:rPr>
                <a:t>Wide selection of affordable ingredients</a:t>
              </a:r>
              <a:endParaRPr lang="en-US" sz="1000" dirty="0">
                <a:solidFill>
                  <a:schemeClr val="tx1"/>
                </a:solidFill>
                <a:latin typeface="Calibri"/>
                <a:cs typeface="Calibri"/>
              </a:endParaRPr>
            </a:p>
          </p:txBody>
        </p:sp>
        <p:sp>
          <p:nvSpPr>
            <p:cNvPr id="118" name="Rectangle 117">
              <a:extLst>
                <a:ext uri="{FF2B5EF4-FFF2-40B4-BE49-F238E27FC236}">
                  <a16:creationId xmlns:a16="http://schemas.microsoft.com/office/drawing/2014/main" id="{0B274A5E-6C56-6C92-4D6F-6112632BE3C1}"/>
                </a:ext>
              </a:extLst>
            </p:cNvPr>
            <p:cNvSpPr/>
            <p:nvPr/>
          </p:nvSpPr>
          <p:spPr>
            <a:xfrm>
              <a:off x="10515608" y="1077014"/>
              <a:ext cx="391885" cy="64684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0A16CC1C-F97A-7F82-FAAF-870B333AED75}"/>
                </a:ext>
              </a:extLst>
            </p:cNvPr>
            <p:cNvSpPr/>
            <p:nvPr/>
          </p:nvSpPr>
          <p:spPr>
            <a:xfrm>
              <a:off x="11011375" y="1077015"/>
              <a:ext cx="391885" cy="64684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2E4E6F95-AABC-08AA-464D-D5A25776FA48}"/>
                </a:ext>
              </a:extLst>
            </p:cNvPr>
            <p:cNvSpPr/>
            <p:nvPr/>
          </p:nvSpPr>
          <p:spPr>
            <a:xfrm>
              <a:off x="11507142" y="1080860"/>
              <a:ext cx="391885" cy="64299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Arrow: Pentagon 120">
              <a:extLst>
                <a:ext uri="{FF2B5EF4-FFF2-40B4-BE49-F238E27FC236}">
                  <a16:creationId xmlns:a16="http://schemas.microsoft.com/office/drawing/2014/main" id="{5FABD040-46D8-2BA1-9F3F-D1E87C82792F}"/>
                </a:ext>
              </a:extLst>
            </p:cNvPr>
            <p:cNvSpPr/>
            <p:nvPr/>
          </p:nvSpPr>
          <p:spPr>
            <a:xfrm>
              <a:off x="5719182" y="1087001"/>
              <a:ext cx="1480886"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B2613CCE-76A5-1221-7DA6-3FFB8CCF8922}"/>
                </a:ext>
              </a:extLst>
            </p:cNvPr>
            <p:cNvSpPr txBox="1"/>
            <p:nvPr/>
          </p:nvSpPr>
          <p:spPr>
            <a:xfrm>
              <a:off x="5615300" y="1162230"/>
              <a:ext cx="1519214" cy="492443"/>
            </a:xfrm>
            <a:prstGeom prst="rect">
              <a:avLst/>
            </a:prstGeom>
            <a:noFill/>
          </p:spPr>
          <p:txBody>
            <a:bodyPr wrap="square" rtlCol="0">
              <a:spAutoFit/>
            </a:bodyPr>
            <a:lstStyle/>
            <a:p>
              <a:pPr algn="ctr"/>
              <a:r>
                <a:rPr lang="en-IN" sz="1300" b="1" dirty="0"/>
                <a:t>Bargaining Power </a:t>
              </a:r>
            </a:p>
            <a:p>
              <a:pPr algn="ctr"/>
              <a:r>
                <a:rPr lang="en-IN" sz="1300" b="1" dirty="0"/>
                <a:t>of Suppliers</a:t>
              </a:r>
            </a:p>
          </p:txBody>
        </p:sp>
      </p:grpSp>
      <p:grpSp>
        <p:nvGrpSpPr>
          <p:cNvPr id="124" name="Group 123">
            <a:extLst>
              <a:ext uri="{FF2B5EF4-FFF2-40B4-BE49-F238E27FC236}">
                <a16:creationId xmlns:a16="http://schemas.microsoft.com/office/drawing/2014/main" id="{88658D34-4864-60C7-48FA-212C77075BEB}"/>
              </a:ext>
            </a:extLst>
          </p:cNvPr>
          <p:cNvGrpSpPr/>
          <p:nvPr/>
        </p:nvGrpSpPr>
        <p:grpSpPr>
          <a:xfrm>
            <a:off x="5621553" y="2836867"/>
            <a:ext cx="6283727" cy="733534"/>
            <a:chOff x="5615300" y="1046092"/>
            <a:chExt cx="6283727" cy="733534"/>
          </a:xfrm>
        </p:grpSpPr>
        <p:sp>
          <p:nvSpPr>
            <p:cNvPr id="125" name="Rectangle 124">
              <a:extLst>
                <a:ext uri="{FF2B5EF4-FFF2-40B4-BE49-F238E27FC236}">
                  <a16:creationId xmlns:a16="http://schemas.microsoft.com/office/drawing/2014/main" id="{56A5147B-4431-BFE2-4B9F-33F0AE47845A}"/>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TextBox 125">
              <a:extLst>
                <a:ext uri="{FF2B5EF4-FFF2-40B4-BE49-F238E27FC236}">
                  <a16:creationId xmlns:a16="http://schemas.microsoft.com/office/drawing/2014/main" id="{A4B0901B-8E2D-726C-553A-CF473B297835}"/>
                </a:ext>
              </a:extLst>
            </p:cNvPr>
            <p:cNvSpPr txBox="1"/>
            <p:nvPr/>
          </p:nvSpPr>
          <p:spPr>
            <a:xfrm>
              <a:off x="7160113" y="1046092"/>
              <a:ext cx="3364301" cy="733534"/>
            </a:xfrm>
            <a:prstGeom prst="rect">
              <a:avLst/>
            </a:prstGeom>
            <a:noFill/>
          </p:spPr>
          <p:txBody>
            <a:bodyPr wrap="square" rtlCol="0">
              <a:spAutoFit/>
            </a:bodyPr>
            <a:lstStyle/>
            <a:p>
              <a:pPr marL="183515" indent="-171450">
                <a:lnSpc>
                  <a:spcPct val="100000"/>
                </a:lnSpc>
                <a:spcBef>
                  <a:spcPts val="100"/>
                </a:spcBef>
                <a:buFont typeface="Arial" panose="020B0604020202020204" pitchFamily="34" charset="0"/>
                <a:buChar char="•"/>
                <a:tabLst>
                  <a:tab pos="185420" algn="l"/>
                </a:tabLst>
              </a:pPr>
              <a:r>
                <a:rPr lang="en-US" sz="1000" dirty="0">
                  <a:latin typeface="Calibri"/>
                  <a:cs typeface="Calibri"/>
                </a:rPr>
                <a:t>Large retail chains constitute</a:t>
              </a:r>
              <a:r>
                <a:rPr lang="en-IN" sz="1000" dirty="0">
                  <a:latin typeface="Google Sans"/>
                  <a:cs typeface="Calibri"/>
                </a:rPr>
                <a:t> major sales</a:t>
              </a:r>
              <a:endParaRPr lang="en-US" sz="1000" dirty="0">
                <a:latin typeface="Calibri"/>
                <a:cs typeface="Calibri"/>
              </a:endParaRPr>
            </a:p>
            <a:p>
              <a:pPr marL="183515" indent="-171450">
                <a:lnSpc>
                  <a:spcPct val="100000"/>
                </a:lnSpc>
                <a:spcBef>
                  <a:spcPts val="100"/>
                </a:spcBef>
                <a:buFont typeface="Arial" panose="020B0604020202020204" pitchFamily="34" charset="0"/>
                <a:buChar char="•"/>
                <a:tabLst>
                  <a:tab pos="185420" algn="l"/>
                </a:tabLst>
              </a:pPr>
              <a:r>
                <a:rPr lang="en-US" sz="1000" b="0" i="0" dirty="0">
                  <a:effectLst/>
                  <a:latin typeface="Söhne"/>
                </a:rPr>
                <a:t>Secondary research indicates </a:t>
              </a:r>
              <a:r>
                <a:rPr lang="en-IN" sz="1000" b="1" i="0" dirty="0">
                  <a:solidFill>
                    <a:srgbClr val="202124"/>
                  </a:solidFill>
                  <a:effectLst/>
                  <a:latin typeface="Google Sans"/>
                </a:rPr>
                <a:t>≈ </a:t>
              </a:r>
              <a:r>
                <a:rPr lang="en-US" sz="1000" b="1" i="0" dirty="0">
                  <a:effectLst/>
                  <a:latin typeface="Söhne"/>
                </a:rPr>
                <a:t>15% decrease in demand for every 5% increase in price</a:t>
              </a:r>
            </a:p>
            <a:p>
              <a:pPr marL="183515" indent="-171450">
                <a:lnSpc>
                  <a:spcPct val="100000"/>
                </a:lnSpc>
                <a:spcBef>
                  <a:spcPts val="100"/>
                </a:spcBef>
                <a:buFont typeface="Arial" panose="020B0604020202020204" pitchFamily="34" charset="0"/>
                <a:buChar char="•"/>
                <a:tabLst>
                  <a:tab pos="185420" algn="l"/>
                </a:tabLst>
              </a:pPr>
              <a:r>
                <a:rPr lang="en-US" sz="1000" dirty="0">
                  <a:latin typeface="Calibri"/>
                  <a:cs typeface="Calibri"/>
                </a:rPr>
                <a:t>Low switching cost for buyers, but less options</a:t>
              </a:r>
            </a:p>
          </p:txBody>
        </p:sp>
        <p:sp>
          <p:nvSpPr>
            <p:cNvPr id="129" name="Rectangle 128">
              <a:extLst>
                <a:ext uri="{FF2B5EF4-FFF2-40B4-BE49-F238E27FC236}">
                  <a16:creationId xmlns:a16="http://schemas.microsoft.com/office/drawing/2014/main" id="{2ECFB8FA-1C46-37A7-E0CD-422BF294A90D}"/>
                </a:ext>
              </a:extLst>
            </p:cNvPr>
            <p:cNvSpPr/>
            <p:nvPr/>
          </p:nvSpPr>
          <p:spPr>
            <a:xfrm>
              <a:off x="10515608" y="1077014"/>
              <a:ext cx="391885" cy="64684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Rectangle 129">
              <a:extLst>
                <a:ext uri="{FF2B5EF4-FFF2-40B4-BE49-F238E27FC236}">
                  <a16:creationId xmlns:a16="http://schemas.microsoft.com/office/drawing/2014/main" id="{41A4EB1A-C4A7-3FCD-72DE-49EBA11DA336}"/>
                </a:ext>
              </a:extLst>
            </p:cNvPr>
            <p:cNvSpPr/>
            <p:nvPr/>
          </p:nvSpPr>
          <p:spPr>
            <a:xfrm>
              <a:off x="11011375" y="1077015"/>
              <a:ext cx="391885" cy="6468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Rectangle 130">
              <a:extLst>
                <a:ext uri="{FF2B5EF4-FFF2-40B4-BE49-F238E27FC236}">
                  <a16:creationId xmlns:a16="http://schemas.microsoft.com/office/drawing/2014/main" id="{AB700892-5122-772B-E0C3-F73AAA1BD5D9}"/>
                </a:ext>
              </a:extLst>
            </p:cNvPr>
            <p:cNvSpPr/>
            <p:nvPr/>
          </p:nvSpPr>
          <p:spPr>
            <a:xfrm>
              <a:off x="11507142" y="1080860"/>
              <a:ext cx="391885" cy="64299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Arrow: Pentagon 131">
              <a:extLst>
                <a:ext uri="{FF2B5EF4-FFF2-40B4-BE49-F238E27FC236}">
                  <a16:creationId xmlns:a16="http://schemas.microsoft.com/office/drawing/2014/main" id="{DBFDF2FB-3906-EAE6-CD43-3B613E0EA4D6}"/>
                </a:ext>
              </a:extLst>
            </p:cNvPr>
            <p:cNvSpPr/>
            <p:nvPr/>
          </p:nvSpPr>
          <p:spPr>
            <a:xfrm>
              <a:off x="5719182" y="1087001"/>
              <a:ext cx="1480886"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TextBox 132">
              <a:extLst>
                <a:ext uri="{FF2B5EF4-FFF2-40B4-BE49-F238E27FC236}">
                  <a16:creationId xmlns:a16="http://schemas.microsoft.com/office/drawing/2014/main" id="{967CAF10-2836-66E0-B919-52408678790E}"/>
                </a:ext>
              </a:extLst>
            </p:cNvPr>
            <p:cNvSpPr txBox="1"/>
            <p:nvPr/>
          </p:nvSpPr>
          <p:spPr>
            <a:xfrm>
              <a:off x="5615300" y="1162230"/>
              <a:ext cx="1519214" cy="492443"/>
            </a:xfrm>
            <a:prstGeom prst="rect">
              <a:avLst/>
            </a:prstGeom>
            <a:noFill/>
          </p:spPr>
          <p:txBody>
            <a:bodyPr wrap="square" rtlCol="0">
              <a:spAutoFit/>
            </a:bodyPr>
            <a:lstStyle/>
            <a:p>
              <a:pPr algn="ctr"/>
              <a:r>
                <a:rPr lang="en-IN" sz="1300" b="1" dirty="0"/>
                <a:t>Bargaining Power </a:t>
              </a:r>
            </a:p>
            <a:p>
              <a:pPr algn="ctr"/>
              <a:r>
                <a:rPr lang="en-IN" sz="1300" b="1" dirty="0"/>
                <a:t>of Buyers</a:t>
              </a:r>
            </a:p>
          </p:txBody>
        </p:sp>
      </p:grpSp>
      <p:grpSp>
        <p:nvGrpSpPr>
          <p:cNvPr id="134" name="Group 133">
            <a:extLst>
              <a:ext uri="{FF2B5EF4-FFF2-40B4-BE49-F238E27FC236}">
                <a16:creationId xmlns:a16="http://schemas.microsoft.com/office/drawing/2014/main" id="{6D3600EA-C44B-3480-0577-58F2B904416B}"/>
              </a:ext>
            </a:extLst>
          </p:cNvPr>
          <p:cNvGrpSpPr/>
          <p:nvPr/>
        </p:nvGrpSpPr>
        <p:grpSpPr>
          <a:xfrm>
            <a:off x="5621553" y="3705400"/>
            <a:ext cx="6283727" cy="707886"/>
            <a:chOff x="5615300" y="1046092"/>
            <a:chExt cx="6283727" cy="707886"/>
          </a:xfrm>
        </p:grpSpPr>
        <p:sp>
          <p:nvSpPr>
            <p:cNvPr id="135" name="Rectangle 134">
              <a:extLst>
                <a:ext uri="{FF2B5EF4-FFF2-40B4-BE49-F238E27FC236}">
                  <a16:creationId xmlns:a16="http://schemas.microsoft.com/office/drawing/2014/main" id="{95992AAC-7CDC-D808-E578-E7F7E9101885}"/>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TextBox 135">
              <a:extLst>
                <a:ext uri="{FF2B5EF4-FFF2-40B4-BE49-F238E27FC236}">
                  <a16:creationId xmlns:a16="http://schemas.microsoft.com/office/drawing/2014/main" id="{D6DAEEBF-8259-4C1D-8437-7B64386249A2}"/>
                </a:ext>
              </a:extLst>
            </p:cNvPr>
            <p:cNvSpPr txBox="1"/>
            <p:nvPr/>
          </p:nvSpPr>
          <p:spPr>
            <a:xfrm>
              <a:off x="7160113" y="1046092"/>
              <a:ext cx="3364301" cy="707886"/>
            </a:xfrm>
            <a:prstGeom prst="rect">
              <a:avLst/>
            </a:prstGeom>
            <a:noFill/>
          </p:spPr>
          <p:txBody>
            <a:bodyPr wrap="square" rtlCol="0">
              <a:spAutoFit/>
            </a:bodyPr>
            <a:lstStyle/>
            <a:p>
              <a:pPr marL="184785" marR="0" lvl="0" indent="-17272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5420" algn="l"/>
                </a:tabLst>
                <a:defRPr/>
              </a:pPr>
              <a:r>
                <a:rPr lang="en-US" sz="1000" b="1" spc="-5" dirty="0">
                  <a:solidFill>
                    <a:prstClr val="black"/>
                  </a:solidFill>
                  <a:latin typeface="Calibri"/>
                  <a:cs typeface="Calibri"/>
                </a:rPr>
                <a:t>Large companies </a:t>
              </a:r>
              <a:r>
                <a:rPr lang="en-US" sz="1000" spc="-5" dirty="0">
                  <a:solidFill>
                    <a:prstClr val="black"/>
                  </a:solidFill>
                  <a:latin typeface="Calibri"/>
                  <a:cs typeface="Calibri"/>
                </a:rPr>
                <a:t>operating in the carbonated drinks category </a:t>
              </a:r>
              <a:r>
                <a:rPr lang="en-US" sz="1000" b="1" spc="-5" dirty="0">
                  <a:solidFill>
                    <a:prstClr val="black"/>
                  </a:solidFill>
                  <a:latin typeface="Calibri"/>
                  <a:cs typeface="Calibri"/>
                </a:rPr>
                <a:t>can launch similar products</a:t>
              </a:r>
            </a:p>
            <a:p>
              <a:pPr marL="184785" marR="0" lvl="0" indent="-17272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5420" algn="l"/>
                </a:tabLst>
                <a:defRPr/>
              </a:pPr>
              <a:r>
                <a:rPr kumimoji="0" lang="en-US" sz="1000" b="0" i="0" u="none" strike="noStrike" kern="1200" cap="none" spc="-5" normalizeH="0" baseline="0" noProof="0" dirty="0">
                  <a:ln>
                    <a:noFill/>
                  </a:ln>
                  <a:solidFill>
                    <a:prstClr val="black"/>
                  </a:solidFill>
                  <a:effectLst/>
                  <a:uLnTx/>
                  <a:uFillTx/>
                  <a:latin typeface="Calibri"/>
                  <a:ea typeface="+mn-ea"/>
                  <a:cs typeface="Calibri"/>
                </a:rPr>
                <a:t>Healthy drinks are increasingly becoming popular</a:t>
              </a:r>
            </a:p>
            <a:p>
              <a:pPr marL="184785" marR="0" lvl="0" indent="-17272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5420" algn="l"/>
                </a:tabLst>
                <a:defRPr/>
              </a:pPr>
              <a:r>
                <a:rPr lang="en-US" sz="1000" spc="-5" dirty="0">
                  <a:solidFill>
                    <a:prstClr val="black"/>
                  </a:solidFill>
                  <a:latin typeface="Calibri"/>
                  <a:cs typeface="Calibri"/>
                </a:rPr>
                <a:t>Buyers are likely to switch to other alternatives</a:t>
              </a:r>
              <a:endParaRPr kumimoji="0" lang="en-US" sz="10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37" name="Rectangle 136">
              <a:extLst>
                <a:ext uri="{FF2B5EF4-FFF2-40B4-BE49-F238E27FC236}">
                  <a16:creationId xmlns:a16="http://schemas.microsoft.com/office/drawing/2014/main" id="{63DFE64E-4026-25D3-C37E-526F39239C91}"/>
                </a:ext>
              </a:extLst>
            </p:cNvPr>
            <p:cNvSpPr/>
            <p:nvPr/>
          </p:nvSpPr>
          <p:spPr>
            <a:xfrm>
              <a:off x="10515608" y="1077014"/>
              <a:ext cx="391885" cy="64684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8" name="Rectangle 137">
              <a:extLst>
                <a:ext uri="{FF2B5EF4-FFF2-40B4-BE49-F238E27FC236}">
                  <a16:creationId xmlns:a16="http://schemas.microsoft.com/office/drawing/2014/main" id="{52D3064B-E3C0-9872-D0E8-2BB00CAF2926}"/>
                </a:ext>
              </a:extLst>
            </p:cNvPr>
            <p:cNvSpPr/>
            <p:nvPr/>
          </p:nvSpPr>
          <p:spPr>
            <a:xfrm>
              <a:off x="11011375" y="1077015"/>
              <a:ext cx="391885" cy="64684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9" name="Rectangle 138">
              <a:extLst>
                <a:ext uri="{FF2B5EF4-FFF2-40B4-BE49-F238E27FC236}">
                  <a16:creationId xmlns:a16="http://schemas.microsoft.com/office/drawing/2014/main" id="{E6BFC7D4-DBD2-16D8-C84D-15CD28237A93}"/>
                </a:ext>
              </a:extLst>
            </p:cNvPr>
            <p:cNvSpPr/>
            <p:nvPr/>
          </p:nvSpPr>
          <p:spPr>
            <a:xfrm>
              <a:off x="11507142" y="1080860"/>
              <a:ext cx="391885" cy="642998"/>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Arrow: Pentagon 139">
              <a:extLst>
                <a:ext uri="{FF2B5EF4-FFF2-40B4-BE49-F238E27FC236}">
                  <a16:creationId xmlns:a16="http://schemas.microsoft.com/office/drawing/2014/main" id="{72F4C24A-AF57-FBC1-6E33-818720B09730}"/>
                </a:ext>
              </a:extLst>
            </p:cNvPr>
            <p:cNvSpPr/>
            <p:nvPr/>
          </p:nvSpPr>
          <p:spPr>
            <a:xfrm>
              <a:off x="5719182" y="1087001"/>
              <a:ext cx="1480886"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TextBox 140">
              <a:extLst>
                <a:ext uri="{FF2B5EF4-FFF2-40B4-BE49-F238E27FC236}">
                  <a16:creationId xmlns:a16="http://schemas.microsoft.com/office/drawing/2014/main" id="{4C4233E9-7919-2DA7-837B-E7EA89ECDB4D}"/>
                </a:ext>
              </a:extLst>
            </p:cNvPr>
            <p:cNvSpPr txBox="1"/>
            <p:nvPr/>
          </p:nvSpPr>
          <p:spPr>
            <a:xfrm>
              <a:off x="5615300" y="1162230"/>
              <a:ext cx="1519214" cy="492443"/>
            </a:xfrm>
            <a:prstGeom prst="rect">
              <a:avLst/>
            </a:prstGeom>
            <a:noFill/>
          </p:spPr>
          <p:txBody>
            <a:bodyPr wrap="square" rtlCol="0">
              <a:spAutoFit/>
            </a:bodyPr>
            <a:lstStyle/>
            <a:p>
              <a:pPr algn="ctr"/>
              <a:r>
                <a:rPr lang="en-IN" sz="1300" b="1" dirty="0"/>
                <a:t>Threat of Substitutes</a:t>
              </a:r>
            </a:p>
          </p:txBody>
        </p:sp>
      </p:grpSp>
      <p:grpSp>
        <p:nvGrpSpPr>
          <p:cNvPr id="142" name="Group 141">
            <a:extLst>
              <a:ext uri="{FF2B5EF4-FFF2-40B4-BE49-F238E27FC236}">
                <a16:creationId xmlns:a16="http://schemas.microsoft.com/office/drawing/2014/main" id="{EB5D3361-D8DB-CDC8-8014-512FEA8FB41E}"/>
              </a:ext>
            </a:extLst>
          </p:cNvPr>
          <p:cNvGrpSpPr/>
          <p:nvPr/>
        </p:nvGrpSpPr>
        <p:grpSpPr>
          <a:xfrm>
            <a:off x="5621553" y="4594940"/>
            <a:ext cx="6283727" cy="707886"/>
            <a:chOff x="5615300" y="1046092"/>
            <a:chExt cx="6283727" cy="707886"/>
          </a:xfrm>
        </p:grpSpPr>
        <p:sp>
          <p:nvSpPr>
            <p:cNvPr id="143" name="Rectangle 142">
              <a:extLst>
                <a:ext uri="{FF2B5EF4-FFF2-40B4-BE49-F238E27FC236}">
                  <a16:creationId xmlns:a16="http://schemas.microsoft.com/office/drawing/2014/main" id="{53F1FF2A-E31E-5A94-7BF2-96E4783ACFCD}"/>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TextBox 143">
              <a:extLst>
                <a:ext uri="{FF2B5EF4-FFF2-40B4-BE49-F238E27FC236}">
                  <a16:creationId xmlns:a16="http://schemas.microsoft.com/office/drawing/2014/main" id="{FDB695BF-7E94-A472-4A7F-B85A0C31567B}"/>
                </a:ext>
              </a:extLst>
            </p:cNvPr>
            <p:cNvSpPr txBox="1"/>
            <p:nvPr/>
          </p:nvSpPr>
          <p:spPr>
            <a:xfrm>
              <a:off x="7160113" y="1046092"/>
              <a:ext cx="3364301" cy="707886"/>
            </a:xfrm>
            <a:prstGeom prst="rect">
              <a:avLst/>
            </a:prstGeom>
            <a:noFill/>
          </p:spPr>
          <p:txBody>
            <a:bodyPr wrap="square" rtlCol="0">
              <a:spAutoFit/>
            </a:bodyPr>
            <a:lstStyle/>
            <a:p>
              <a:pPr marL="184785" indent="-172720">
                <a:buFont typeface="Arial" panose="020B0604020202020204" pitchFamily="34" charset="0"/>
                <a:buChar char="•"/>
                <a:tabLst>
                  <a:tab pos="185420" algn="l"/>
                </a:tabLst>
                <a:defRPr/>
              </a:pPr>
              <a:r>
                <a:rPr lang="en-US" sz="1000" spc="-5" dirty="0">
                  <a:solidFill>
                    <a:prstClr val="black"/>
                  </a:solidFill>
                  <a:latin typeface="Calibri"/>
                  <a:cs typeface="Calibri"/>
                </a:rPr>
                <a:t>Emerging competition: Nascent market, new entrants</a:t>
              </a:r>
            </a:p>
            <a:p>
              <a:pPr marL="184785" indent="-172720">
                <a:buFont typeface="Arial" panose="020B0604020202020204" pitchFamily="34" charset="0"/>
                <a:buChar char="•"/>
                <a:tabLst>
                  <a:tab pos="185420" algn="l"/>
                </a:tabLst>
                <a:defRPr/>
              </a:pPr>
              <a:r>
                <a:rPr lang="en-US" sz="1000" spc="-5" dirty="0">
                  <a:solidFill>
                    <a:prstClr val="black"/>
                  </a:solidFill>
                  <a:latin typeface="Calibri"/>
                  <a:cs typeface="Calibri"/>
                </a:rPr>
                <a:t>Innovation focus: Rivalry in flavor, packing, and marketing</a:t>
              </a:r>
            </a:p>
            <a:p>
              <a:pPr marL="184785" indent="-172720">
                <a:buFont typeface="Arial" panose="020B0604020202020204" pitchFamily="34" charset="0"/>
                <a:buChar char="•"/>
                <a:tabLst>
                  <a:tab pos="185420" algn="l"/>
                </a:tabLst>
                <a:defRPr/>
              </a:pPr>
              <a:r>
                <a:rPr lang="en-US" sz="1000" spc="-5" dirty="0">
                  <a:solidFill>
                    <a:prstClr val="black"/>
                  </a:solidFill>
                  <a:latin typeface="Calibri"/>
                  <a:cs typeface="Calibri"/>
                </a:rPr>
                <a:t>Competition for shelf space</a:t>
              </a:r>
            </a:p>
            <a:p>
              <a:pPr marL="184785" indent="-172720">
                <a:buFont typeface="Arial" panose="020B0604020202020204" pitchFamily="34" charset="0"/>
                <a:buChar char="•"/>
                <a:tabLst>
                  <a:tab pos="185420" algn="l"/>
                </a:tabLst>
                <a:defRPr/>
              </a:pPr>
              <a:r>
                <a:rPr lang="en-US" sz="1000" b="1" spc="-5" dirty="0">
                  <a:solidFill>
                    <a:prstClr val="black"/>
                  </a:solidFill>
                  <a:latin typeface="Calibri"/>
                  <a:cs typeface="Calibri"/>
                </a:rPr>
                <a:t>TOMA is relatively low</a:t>
              </a:r>
            </a:p>
          </p:txBody>
        </p:sp>
        <p:sp>
          <p:nvSpPr>
            <p:cNvPr id="145" name="Rectangle 144">
              <a:extLst>
                <a:ext uri="{FF2B5EF4-FFF2-40B4-BE49-F238E27FC236}">
                  <a16:creationId xmlns:a16="http://schemas.microsoft.com/office/drawing/2014/main" id="{09849F51-782E-F827-A450-565A50C86514}"/>
                </a:ext>
              </a:extLst>
            </p:cNvPr>
            <p:cNvSpPr/>
            <p:nvPr/>
          </p:nvSpPr>
          <p:spPr>
            <a:xfrm>
              <a:off x="10515608" y="1077014"/>
              <a:ext cx="391885" cy="64684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6" name="Rectangle 145">
              <a:extLst>
                <a:ext uri="{FF2B5EF4-FFF2-40B4-BE49-F238E27FC236}">
                  <a16:creationId xmlns:a16="http://schemas.microsoft.com/office/drawing/2014/main" id="{546F4D4F-C936-CDEF-C325-9FA5A6DD4415}"/>
                </a:ext>
              </a:extLst>
            </p:cNvPr>
            <p:cNvSpPr/>
            <p:nvPr/>
          </p:nvSpPr>
          <p:spPr>
            <a:xfrm>
              <a:off x="11011375" y="1077015"/>
              <a:ext cx="391885" cy="6468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7" name="Rectangle 146">
              <a:extLst>
                <a:ext uri="{FF2B5EF4-FFF2-40B4-BE49-F238E27FC236}">
                  <a16:creationId xmlns:a16="http://schemas.microsoft.com/office/drawing/2014/main" id="{CEF85AFA-0DF1-6E9B-3536-8A07657F2200}"/>
                </a:ext>
              </a:extLst>
            </p:cNvPr>
            <p:cNvSpPr/>
            <p:nvPr/>
          </p:nvSpPr>
          <p:spPr>
            <a:xfrm>
              <a:off x="11507142" y="1080860"/>
              <a:ext cx="391885" cy="64299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Arrow: Pentagon 147">
              <a:extLst>
                <a:ext uri="{FF2B5EF4-FFF2-40B4-BE49-F238E27FC236}">
                  <a16:creationId xmlns:a16="http://schemas.microsoft.com/office/drawing/2014/main" id="{AFF042C9-CFC5-1B5B-7ACD-E982396CC0D7}"/>
                </a:ext>
              </a:extLst>
            </p:cNvPr>
            <p:cNvSpPr/>
            <p:nvPr/>
          </p:nvSpPr>
          <p:spPr>
            <a:xfrm>
              <a:off x="5719182" y="1087001"/>
              <a:ext cx="1480886"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TextBox 149">
              <a:extLst>
                <a:ext uri="{FF2B5EF4-FFF2-40B4-BE49-F238E27FC236}">
                  <a16:creationId xmlns:a16="http://schemas.microsoft.com/office/drawing/2014/main" id="{345CA5CE-3D05-9022-28CB-89C25FD9F6DC}"/>
                </a:ext>
              </a:extLst>
            </p:cNvPr>
            <p:cNvSpPr txBox="1"/>
            <p:nvPr/>
          </p:nvSpPr>
          <p:spPr>
            <a:xfrm>
              <a:off x="5615300" y="1162230"/>
              <a:ext cx="1519214" cy="492443"/>
            </a:xfrm>
            <a:prstGeom prst="rect">
              <a:avLst/>
            </a:prstGeom>
            <a:noFill/>
          </p:spPr>
          <p:txBody>
            <a:bodyPr wrap="square" rtlCol="0">
              <a:spAutoFit/>
            </a:bodyPr>
            <a:lstStyle/>
            <a:p>
              <a:pPr algn="ctr"/>
              <a:r>
                <a:rPr lang="en-IN" sz="1300" b="1" dirty="0"/>
                <a:t>Rivalry among Firms</a:t>
              </a:r>
            </a:p>
          </p:txBody>
        </p:sp>
      </p:grpSp>
      <p:grpSp>
        <p:nvGrpSpPr>
          <p:cNvPr id="152" name="Group 151">
            <a:extLst>
              <a:ext uri="{FF2B5EF4-FFF2-40B4-BE49-F238E27FC236}">
                <a16:creationId xmlns:a16="http://schemas.microsoft.com/office/drawing/2014/main" id="{A1945F8B-475F-C120-9044-D93C0B20705F}"/>
              </a:ext>
            </a:extLst>
          </p:cNvPr>
          <p:cNvGrpSpPr/>
          <p:nvPr/>
        </p:nvGrpSpPr>
        <p:grpSpPr>
          <a:xfrm>
            <a:off x="5621553" y="5484481"/>
            <a:ext cx="6283727" cy="861774"/>
            <a:chOff x="5615300" y="1046092"/>
            <a:chExt cx="6283727" cy="861774"/>
          </a:xfrm>
        </p:grpSpPr>
        <p:sp>
          <p:nvSpPr>
            <p:cNvPr id="153" name="Rectangle 152">
              <a:extLst>
                <a:ext uri="{FF2B5EF4-FFF2-40B4-BE49-F238E27FC236}">
                  <a16:creationId xmlns:a16="http://schemas.microsoft.com/office/drawing/2014/main" id="{7ABCA3AD-3EDC-70D0-5CFC-1E28F042A724}"/>
                </a:ext>
              </a:extLst>
            </p:cNvPr>
            <p:cNvSpPr/>
            <p:nvPr/>
          </p:nvSpPr>
          <p:spPr>
            <a:xfrm>
              <a:off x="5719182" y="1073282"/>
              <a:ext cx="4646016" cy="65991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TextBox 153">
              <a:extLst>
                <a:ext uri="{FF2B5EF4-FFF2-40B4-BE49-F238E27FC236}">
                  <a16:creationId xmlns:a16="http://schemas.microsoft.com/office/drawing/2014/main" id="{70AC26BD-76E3-0544-06CE-70F27F5A1A45}"/>
                </a:ext>
              </a:extLst>
            </p:cNvPr>
            <p:cNvSpPr txBox="1"/>
            <p:nvPr/>
          </p:nvSpPr>
          <p:spPr>
            <a:xfrm>
              <a:off x="7160113" y="1046092"/>
              <a:ext cx="3251613" cy="861774"/>
            </a:xfrm>
            <a:prstGeom prst="rect">
              <a:avLst/>
            </a:prstGeom>
            <a:noFill/>
          </p:spPr>
          <p:txBody>
            <a:bodyPr wrap="square" rtlCol="0">
              <a:spAutoFit/>
            </a:bodyPr>
            <a:lstStyle/>
            <a:p>
              <a:pPr marL="184785" indent="-172720">
                <a:buFont typeface="Arial" panose="020B0604020202020204" pitchFamily="34" charset="0"/>
                <a:buChar char="•"/>
                <a:tabLst>
                  <a:tab pos="185420" algn="l"/>
                </a:tabLst>
                <a:defRPr/>
              </a:pPr>
              <a:r>
                <a:rPr lang="en-US" sz="1000" b="1" spc="-5" dirty="0">
                  <a:solidFill>
                    <a:prstClr val="black"/>
                  </a:solidFill>
                  <a:latin typeface="Calibri"/>
                  <a:cs typeface="Calibri"/>
                </a:rPr>
                <a:t>Snacks with health benefits (low fat/high protein)</a:t>
              </a:r>
            </a:p>
            <a:p>
              <a:pPr marL="184785" indent="-172720">
                <a:buFont typeface="Arial" panose="020B0604020202020204" pitchFamily="34" charset="0"/>
                <a:buChar char="•"/>
                <a:tabLst>
                  <a:tab pos="185420" algn="l"/>
                </a:tabLst>
                <a:defRPr/>
              </a:pPr>
              <a:r>
                <a:rPr lang="en-US" sz="1000" spc="-5" dirty="0">
                  <a:solidFill>
                    <a:prstClr val="black"/>
                  </a:solidFill>
                  <a:latin typeface="Calibri"/>
                  <a:cs typeface="Calibri"/>
                </a:rPr>
                <a:t>Partnering with snack or dessert brands for cross-promotional campaigns can create synergy and drive sales for both products</a:t>
              </a:r>
            </a:p>
            <a:p>
              <a:pPr marL="184785" indent="-172720">
                <a:buFont typeface="Arial" panose="020B0604020202020204" pitchFamily="34" charset="0"/>
                <a:buChar char="•"/>
                <a:tabLst>
                  <a:tab pos="185420" algn="l"/>
                </a:tabLst>
                <a:defRPr/>
              </a:pPr>
              <a:endParaRPr lang="en-US" sz="1000" spc="-5" dirty="0">
                <a:solidFill>
                  <a:prstClr val="black"/>
                </a:solidFill>
                <a:latin typeface="Calibri"/>
                <a:cs typeface="Calibri"/>
              </a:endParaRPr>
            </a:p>
          </p:txBody>
        </p:sp>
        <p:sp>
          <p:nvSpPr>
            <p:cNvPr id="155" name="Rectangle 154">
              <a:extLst>
                <a:ext uri="{FF2B5EF4-FFF2-40B4-BE49-F238E27FC236}">
                  <a16:creationId xmlns:a16="http://schemas.microsoft.com/office/drawing/2014/main" id="{3C191390-6267-7901-D108-55F73CBC4F54}"/>
                </a:ext>
              </a:extLst>
            </p:cNvPr>
            <p:cNvSpPr/>
            <p:nvPr/>
          </p:nvSpPr>
          <p:spPr>
            <a:xfrm>
              <a:off x="10515608" y="1077014"/>
              <a:ext cx="391885" cy="64684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Rectangle 157">
              <a:extLst>
                <a:ext uri="{FF2B5EF4-FFF2-40B4-BE49-F238E27FC236}">
                  <a16:creationId xmlns:a16="http://schemas.microsoft.com/office/drawing/2014/main" id="{E9C78FF2-3B37-2246-2E7C-32FA0746ACAD}"/>
                </a:ext>
              </a:extLst>
            </p:cNvPr>
            <p:cNvSpPr/>
            <p:nvPr/>
          </p:nvSpPr>
          <p:spPr>
            <a:xfrm>
              <a:off x="11011375" y="1077015"/>
              <a:ext cx="391885" cy="6468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9" name="Rectangle 158">
              <a:extLst>
                <a:ext uri="{FF2B5EF4-FFF2-40B4-BE49-F238E27FC236}">
                  <a16:creationId xmlns:a16="http://schemas.microsoft.com/office/drawing/2014/main" id="{CA0989AE-E96D-23C9-9F06-A755E0A592DE}"/>
                </a:ext>
              </a:extLst>
            </p:cNvPr>
            <p:cNvSpPr/>
            <p:nvPr/>
          </p:nvSpPr>
          <p:spPr>
            <a:xfrm>
              <a:off x="11507142" y="1080860"/>
              <a:ext cx="391885" cy="64299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Arrow: Pentagon 159">
              <a:extLst>
                <a:ext uri="{FF2B5EF4-FFF2-40B4-BE49-F238E27FC236}">
                  <a16:creationId xmlns:a16="http://schemas.microsoft.com/office/drawing/2014/main" id="{B6C00531-B035-7D56-B60B-598A93AE0F47}"/>
                </a:ext>
              </a:extLst>
            </p:cNvPr>
            <p:cNvSpPr/>
            <p:nvPr/>
          </p:nvSpPr>
          <p:spPr>
            <a:xfrm>
              <a:off x="5719182" y="1087001"/>
              <a:ext cx="1480886" cy="636860"/>
            </a:xfrm>
            <a:prstGeom prst="homePlat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TextBox 160">
              <a:extLst>
                <a:ext uri="{FF2B5EF4-FFF2-40B4-BE49-F238E27FC236}">
                  <a16:creationId xmlns:a16="http://schemas.microsoft.com/office/drawing/2014/main" id="{33C5B09B-894E-6FAE-736A-7D294120DEDC}"/>
                </a:ext>
              </a:extLst>
            </p:cNvPr>
            <p:cNvSpPr txBox="1"/>
            <p:nvPr/>
          </p:nvSpPr>
          <p:spPr>
            <a:xfrm>
              <a:off x="5615300" y="1162230"/>
              <a:ext cx="1519214" cy="492443"/>
            </a:xfrm>
            <a:prstGeom prst="rect">
              <a:avLst/>
            </a:prstGeom>
            <a:noFill/>
          </p:spPr>
          <p:txBody>
            <a:bodyPr wrap="square" rtlCol="0">
              <a:spAutoFit/>
            </a:bodyPr>
            <a:lstStyle/>
            <a:p>
              <a:pPr algn="ctr"/>
              <a:r>
                <a:rPr lang="en-IN" sz="1300" b="1" dirty="0"/>
                <a:t>Complementary Products</a:t>
              </a:r>
            </a:p>
          </p:txBody>
        </p:sp>
      </p:grpSp>
      <p:sp>
        <p:nvSpPr>
          <p:cNvPr id="4" name="TextBox 3">
            <a:extLst>
              <a:ext uri="{FF2B5EF4-FFF2-40B4-BE49-F238E27FC236}">
                <a16:creationId xmlns:a16="http://schemas.microsoft.com/office/drawing/2014/main" id="{8554F5CA-C9B7-6B78-6647-C83C4F5CFA0F}"/>
              </a:ext>
            </a:extLst>
          </p:cNvPr>
          <p:cNvSpPr txBox="1"/>
          <p:nvPr/>
        </p:nvSpPr>
        <p:spPr>
          <a:xfrm>
            <a:off x="3361225" y="1950195"/>
            <a:ext cx="2037873" cy="430887"/>
          </a:xfrm>
          <a:prstGeom prst="rect">
            <a:avLst/>
          </a:prstGeom>
          <a:noFill/>
        </p:spPr>
        <p:txBody>
          <a:bodyPr wrap="square">
            <a:spAutoFit/>
          </a:bodyPr>
          <a:lstStyle/>
          <a:p>
            <a:pPr algn="ctr"/>
            <a:r>
              <a:rPr lang="en-US" sz="1100" i="1" dirty="0">
                <a:solidFill>
                  <a:srgbClr val="374151"/>
                </a:solidFill>
                <a:effectLst/>
              </a:rPr>
              <a:t>Carbonated Drinks market other than Pepsi &amp; Coke Dominance</a:t>
            </a:r>
          </a:p>
        </p:txBody>
      </p:sp>
      <p:sp>
        <p:nvSpPr>
          <p:cNvPr id="5" name="TextBox 4">
            <a:extLst>
              <a:ext uri="{FF2B5EF4-FFF2-40B4-BE49-F238E27FC236}">
                <a16:creationId xmlns:a16="http://schemas.microsoft.com/office/drawing/2014/main" id="{983C5116-EA28-1280-158C-4750DDCBD140}"/>
              </a:ext>
            </a:extLst>
          </p:cNvPr>
          <p:cNvSpPr txBox="1"/>
          <p:nvPr/>
        </p:nvSpPr>
        <p:spPr>
          <a:xfrm>
            <a:off x="44316" y="6560961"/>
            <a:ext cx="5681119" cy="261610"/>
          </a:xfrm>
          <a:prstGeom prst="rect">
            <a:avLst/>
          </a:prstGeom>
          <a:noFill/>
        </p:spPr>
        <p:txBody>
          <a:bodyPr wrap="square" rtlCol="0">
            <a:spAutoFit/>
          </a:bodyPr>
          <a:lstStyle/>
          <a:p>
            <a:r>
              <a:rPr lang="en-IN" sz="1100" dirty="0"/>
              <a:t>Source – Netscribes Inc. Report, for demand estimation please refer attached working sheet</a:t>
            </a:r>
          </a:p>
        </p:txBody>
      </p:sp>
      <p:grpSp>
        <p:nvGrpSpPr>
          <p:cNvPr id="9" name="Group 8">
            <a:extLst>
              <a:ext uri="{FF2B5EF4-FFF2-40B4-BE49-F238E27FC236}">
                <a16:creationId xmlns:a16="http://schemas.microsoft.com/office/drawing/2014/main" id="{94F2F674-E1D4-F081-8C5A-3AF21941AC49}"/>
              </a:ext>
            </a:extLst>
          </p:cNvPr>
          <p:cNvGrpSpPr/>
          <p:nvPr/>
        </p:nvGrpSpPr>
        <p:grpSpPr>
          <a:xfrm>
            <a:off x="5682483" y="549986"/>
            <a:ext cx="1212840" cy="357754"/>
            <a:chOff x="989045" y="2044611"/>
            <a:chExt cx="975069"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 name="Rectangle: Rounded Corners 9">
              <a:extLst>
                <a:ext uri="{FF2B5EF4-FFF2-40B4-BE49-F238E27FC236}">
                  <a16:creationId xmlns:a16="http://schemas.microsoft.com/office/drawing/2014/main" id="{299FEA27-0FD8-1223-FAFA-B59350902782}"/>
                </a:ext>
              </a:extLst>
            </p:cNvPr>
            <p:cNvSpPr/>
            <p:nvPr/>
          </p:nvSpPr>
          <p:spPr>
            <a:xfrm>
              <a:off x="989045" y="2044611"/>
              <a:ext cx="975069"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1" name="TextBox 10">
              <a:extLst>
                <a:ext uri="{FF2B5EF4-FFF2-40B4-BE49-F238E27FC236}">
                  <a16:creationId xmlns:a16="http://schemas.microsoft.com/office/drawing/2014/main" id="{3F8C0265-D480-C767-8F1F-423D3A0C7488}"/>
                </a:ext>
              </a:extLst>
            </p:cNvPr>
            <p:cNvSpPr txBox="1"/>
            <p:nvPr/>
          </p:nvSpPr>
          <p:spPr>
            <a:xfrm>
              <a:off x="989045" y="2089242"/>
              <a:ext cx="975069" cy="323182"/>
            </a:xfrm>
            <a:prstGeom prst="rect">
              <a:avLst/>
            </a:prstGeom>
            <a:noFill/>
          </p:spPr>
          <p:txBody>
            <a:bodyPr wrap="square" rtlCol="0">
              <a:spAutoFit/>
            </a:bodyPr>
            <a:lstStyle/>
            <a:p>
              <a:r>
                <a:rPr lang="en-IN" sz="1300" b="1" dirty="0">
                  <a:solidFill>
                    <a:schemeClr val="bg1"/>
                  </a:solidFill>
                </a:rPr>
                <a:t>Porter’s Forces</a:t>
              </a:r>
            </a:p>
          </p:txBody>
        </p:sp>
      </p:grpSp>
      <p:sp>
        <p:nvSpPr>
          <p:cNvPr id="12" name="TextBox 11">
            <a:extLst>
              <a:ext uri="{FF2B5EF4-FFF2-40B4-BE49-F238E27FC236}">
                <a16:creationId xmlns:a16="http://schemas.microsoft.com/office/drawing/2014/main" id="{5448223E-D66A-D3DB-B0BE-C2F3131D4C03}"/>
              </a:ext>
            </a:extLst>
          </p:cNvPr>
          <p:cNvSpPr txBox="1"/>
          <p:nvPr/>
        </p:nvSpPr>
        <p:spPr>
          <a:xfrm>
            <a:off x="3361225" y="3912575"/>
            <a:ext cx="2168819" cy="246221"/>
          </a:xfrm>
          <a:prstGeom prst="rect">
            <a:avLst/>
          </a:prstGeom>
          <a:noFill/>
          <a:ln>
            <a:solidFill>
              <a:schemeClr val="tx1"/>
            </a:solidFill>
            <a:prstDash val="dash"/>
          </a:ln>
        </p:spPr>
        <p:txBody>
          <a:bodyPr wrap="square" rtlCol="0" anchor="ctr">
            <a:spAutoFit/>
          </a:bodyPr>
          <a:lstStyle/>
          <a:p>
            <a:pPr algn="just"/>
            <a:r>
              <a:rPr lang="en-IN" sz="1000" dirty="0">
                <a:sym typeface="Wingdings" panose="05000000000000000000" pitchFamily="2" charset="2"/>
              </a:rPr>
              <a:t>Total Est. Market (Value) </a:t>
            </a:r>
            <a:r>
              <a:rPr lang="en-IN" sz="1000" b="1" i="0" dirty="0">
                <a:effectLst/>
                <a:latin typeface="Google Sans"/>
              </a:rPr>
              <a:t>≈</a:t>
            </a:r>
            <a:r>
              <a:rPr lang="en-IN" sz="1000" b="1" i="0" dirty="0">
                <a:effectLst/>
              </a:rPr>
              <a:t> </a:t>
            </a:r>
            <a:r>
              <a:rPr lang="en-IN" sz="1000" b="1" i="0" dirty="0">
                <a:effectLst/>
                <a:latin typeface="arial" panose="020B0604020202020204" pitchFamily="34" charset="0"/>
              </a:rPr>
              <a:t>₹</a:t>
            </a:r>
            <a:r>
              <a:rPr lang="en-IN" sz="1000" b="1" i="0" dirty="0">
                <a:effectLst/>
              </a:rPr>
              <a:t>1387 Cr</a:t>
            </a:r>
            <a:endParaRPr lang="en-US" sz="1000" dirty="0">
              <a:effectLst/>
              <a:sym typeface="Wingdings" panose="05000000000000000000" pitchFamily="2" charset="2"/>
            </a:endParaRPr>
          </a:p>
        </p:txBody>
      </p:sp>
      <p:sp>
        <p:nvSpPr>
          <p:cNvPr id="13" name="TextBox 12">
            <a:extLst>
              <a:ext uri="{FF2B5EF4-FFF2-40B4-BE49-F238E27FC236}">
                <a16:creationId xmlns:a16="http://schemas.microsoft.com/office/drawing/2014/main" id="{AC63B15A-9069-ADAC-31DF-365D09AF15E3}"/>
              </a:ext>
            </a:extLst>
          </p:cNvPr>
          <p:cNvSpPr txBox="1"/>
          <p:nvPr/>
        </p:nvSpPr>
        <p:spPr>
          <a:xfrm>
            <a:off x="3242377" y="3592493"/>
            <a:ext cx="2303971" cy="238527"/>
          </a:xfrm>
          <a:prstGeom prst="rect">
            <a:avLst/>
          </a:prstGeom>
          <a:noFill/>
          <a:ln>
            <a:solidFill>
              <a:schemeClr val="tx1"/>
            </a:solidFill>
            <a:prstDash val="dash"/>
          </a:ln>
        </p:spPr>
        <p:txBody>
          <a:bodyPr wrap="square" rtlCol="0" anchor="ctr">
            <a:spAutoFit/>
          </a:bodyPr>
          <a:lstStyle/>
          <a:p>
            <a:pPr algn="just"/>
            <a:r>
              <a:rPr lang="en-IN" sz="950" dirty="0">
                <a:sym typeface="Wingdings" panose="05000000000000000000" pitchFamily="2" charset="2"/>
              </a:rPr>
              <a:t>Total Est. Market (Volume) </a:t>
            </a:r>
            <a:r>
              <a:rPr lang="en-IN" sz="950" b="1" i="0" dirty="0">
                <a:effectLst/>
                <a:latin typeface="Google Sans"/>
              </a:rPr>
              <a:t>≈</a:t>
            </a:r>
            <a:r>
              <a:rPr lang="en-IN" sz="950" b="1" i="0" dirty="0">
                <a:effectLst/>
              </a:rPr>
              <a:t> 16.4 Cr Litres</a:t>
            </a:r>
            <a:endParaRPr lang="en-US" sz="950" dirty="0">
              <a:effectLst/>
              <a:sym typeface="Wingdings" panose="05000000000000000000" pitchFamily="2" charset="2"/>
            </a:endParaRPr>
          </a:p>
        </p:txBody>
      </p:sp>
      <p:sp>
        <p:nvSpPr>
          <p:cNvPr id="100" name="TextBox 99">
            <a:extLst>
              <a:ext uri="{FF2B5EF4-FFF2-40B4-BE49-F238E27FC236}">
                <a16:creationId xmlns:a16="http://schemas.microsoft.com/office/drawing/2014/main" id="{1B0D5C4E-4428-0FA0-1D2D-8F4C244B1BCF}"/>
              </a:ext>
            </a:extLst>
          </p:cNvPr>
          <p:cNvSpPr txBox="1"/>
          <p:nvPr/>
        </p:nvSpPr>
        <p:spPr>
          <a:xfrm>
            <a:off x="10452069" y="1267680"/>
            <a:ext cx="634570" cy="307777"/>
          </a:xfrm>
          <a:prstGeom prst="rect">
            <a:avLst/>
          </a:prstGeom>
          <a:noFill/>
        </p:spPr>
        <p:txBody>
          <a:bodyPr wrap="square" rtlCol="0">
            <a:spAutoFit/>
          </a:bodyPr>
          <a:lstStyle/>
          <a:p>
            <a:r>
              <a:rPr lang="en-IN" sz="1400" b="1" dirty="0"/>
              <a:t>25%</a:t>
            </a:r>
          </a:p>
        </p:txBody>
      </p:sp>
      <p:sp>
        <p:nvSpPr>
          <p:cNvPr id="105" name="TextBox 104">
            <a:extLst>
              <a:ext uri="{FF2B5EF4-FFF2-40B4-BE49-F238E27FC236}">
                <a16:creationId xmlns:a16="http://schemas.microsoft.com/office/drawing/2014/main" id="{D46F13C9-B867-1B35-7A81-86C17DB79EF3}"/>
              </a:ext>
            </a:extLst>
          </p:cNvPr>
          <p:cNvSpPr txBox="1"/>
          <p:nvPr/>
        </p:nvSpPr>
        <p:spPr>
          <a:xfrm>
            <a:off x="10497012" y="2157085"/>
            <a:ext cx="634570" cy="307777"/>
          </a:xfrm>
          <a:prstGeom prst="rect">
            <a:avLst/>
          </a:prstGeom>
          <a:noFill/>
        </p:spPr>
        <p:txBody>
          <a:bodyPr wrap="square" rtlCol="0">
            <a:spAutoFit/>
          </a:bodyPr>
          <a:lstStyle/>
          <a:p>
            <a:r>
              <a:rPr lang="en-IN" sz="1400" b="1" dirty="0"/>
              <a:t>15%</a:t>
            </a:r>
          </a:p>
        </p:txBody>
      </p:sp>
      <p:sp>
        <p:nvSpPr>
          <p:cNvPr id="106" name="TextBox 105">
            <a:extLst>
              <a:ext uri="{FF2B5EF4-FFF2-40B4-BE49-F238E27FC236}">
                <a16:creationId xmlns:a16="http://schemas.microsoft.com/office/drawing/2014/main" id="{E9D2D6CB-7BFF-E410-2470-2DCFEA303231}"/>
              </a:ext>
            </a:extLst>
          </p:cNvPr>
          <p:cNvSpPr txBox="1"/>
          <p:nvPr/>
        </p:nvSpPr>
        <p:spPr>
          <a:xfrm>
            <a:off x="10964591" y="3037322"/>
            <a:ext cx="634570" cy="307777"/>
          </a:xfrm>
          <a:prstGeom prst="rect">
            <a:avLst/>
          </a:prstGeom>
          <a:noFill/>
        </p:spPr>
        <p:txBody>
          <a:bodyPr wrap="square" rtlCol="0">
            <a:spAutoFit/>
          </a:bodyPr>
          <a:lstStyle/>
          <a:p>
            <a:r>
              <a:rPr lang="en-IN" sz="1400" b="1" dirty="0"/>
              <a:t>10%</a:t>
            </a:r>
          </a:p>
        </p:txBody>
      </p:sp>
      <p:sp>
        <p:nvSpPr>
          <p:cNvPr id="107" name="TextBox 106">
            <a:extLst>
              <a:ext uri="{FF2B5EF4-FFF2-40B4-BE49-F238E27FC236}">
                <a16:creationId xmlns:a16="http://schemas.microsoft.com/office/drawing/2014/main" id="{38A61459-DD33-3583-88EC-72832BDB4457}"/>
              </a:ext>
            </a:extLst>
          </p:cNvPr>
          <p:cNvSpPr txBox="1"/>
          <p:nvPr/>
        </p:nvSpPr>
        <p:spPr>
          <a:xfrm>
            <a:off x="11462806" y="3892162"/>
            <a:ext cx="634570" cy="307777"/>
          </a:xfrm>
          <a:prstGeom prst="rect">
            <a:avLst/>
          </a:prstGeom>
          <a:noFill/>
        </p:spPr>
        <p:txBody>
          <a:bodyPr wrap="square" rtlCol="0">
            <a:spAutoFit/>
          </a:bodyPr>
          <a:lstStyle/>
          <a:p>
            <a:r>
              <a:rPr lang="en-IN" sz="1400" b="1" dirty="0"/>
              <a:t>20%</a:t>
            </a:r>
          </a:p>
        </p:txBody>
      </p:sp>
      <p:sp>
        <p:nvSpPr>
          <p:cNvPr id="108" name="TextBox 107">
            <a:extLst>
              <a:ext uri="{FF2B5EF4-FFF2-40B4-BE49-F238E27FC236}">
                <a16:creationId xmlns:a16="http://schemas.microsoft.com/office/drawing/2014/main" id="{CABB570A-B022-2FB5-B336-6108D1EE4285}"/>
              </a:ext>
            </a:extLst>
          </p:cNvPr>
          <p:cNvSpPr txBox="1"/>
          <p:nvPr/>
        </p:nvSpPr>
        <p:spPr>
          <a:xfrm>
            <a:off x="10992779" y="4791779"/>
            <a:ext cx="634570" cy="307777"/>
          </a:xfrm>
          <a:prstGeom prst="rect">
            <a:avLst/>
          </a:prstGeom>
          <a:noFill/>
        </p:spPr>
        <p:txBody>
          <a:bodyPr wrap="square" rtlCol="0">
            <a:spAutoFit/>
          </a:bodyPr>
          <a:lstStyle/>
          <a:p>
            <a:r>
              <a:rPr lang="en-IN" sz="1400" b="1" dirty="0"/>
              <a:t>25%</a:t>
            </a:r>
          </a:p>
        </p:txBody>
      </p:sp>
      <p:sp>
        <p:nvSpPr>
          <p:cNvPr id="109" name="TextBox 108">
            <a:extLst>
              <a:ext uri="{FF2B5EF4-FFF2-40B4-BE49-F238E27FC236}">
                <a16:creationId xmlns:a16="http://schemas.microsoft.com/office/drawing/2014/main" id="{A0633DDE-8998-D9E3-9F81-AF4EB2D15D0A}"/>
              </a:ext>
            </a:extLst>
          </p:cNvPr>
          <p:cNvSpPr txBox="1"/>
          <p:nvPr/>
        </p:nvSpPr>
        <p:spPr>
          <a:xfrm>
            <a:off x="10984658" y="5681318"/>
            <a:ext cx="634570" cy="307777"/>
          </a:xfrm>
          <a:prstGeom prst="rect">
            <a:avLst/>
          </a:prstGeom>
          <a:noFill/>
        </p:spPr>
        <p:txBody>
          <a:bodyPr wrap="square" rtlCol="0">
            <a:spAutoFit/>
          </a:bodyPr>
          <a:lstStyle/>
          <a:p>
            <a:r>
              <a:rPr lang="en-IN" sz="1400" b="1" dirty="0"/>
              <a:t>5%</a:t>
            </a:r>
          </a:p>
        </p:txBody>
      </p:sp>
      <p:sp>
        <p:nvSpPr>
          <p:cNvPr id="112" name="TextBox 111">
            <a:extLst>
              <a:ext uri="{FF2B5EF4-FFF2-40B4-BE49-F238E27FC236}">
                <a16:creationId xmlns:a16="http://schemas.microsoft.com/office/drawing/2014/main" id="{C6D1C64D-4CE8-D27A-AE80-71178F4A2080}"/>
              </a:ext>
            </a:extLst>
          </p:cNvPr>
          <p:cNvSpPr txBox="1"/>
          <p:nvPr/>
        </p:nvSpPr>
        <p:spPr>
          <a:xfrm>
            <a:off x="8564811" y="6224916"/>
            <a:ext cx="3577986" cy="261610"/>
          </a:xfrm>
          <a:prstGeom prst="rect">
            <a:avLst/>
          </a:prstGeom>
          <a:noFill/>
        </p:spPr>
        <p:txBody>
          <a:bodyPr wrap="square" rtlCol="0">
            <a:spAutoFit/>
          </a:bodyPr>
          <a:lstStyle/>
          <a:p>
            <a:r>
              <a:rPr lang="en-IN" sz="1050" dirty="0"/>
              <a:t>*Percentages indicate the importance in terms of weightage</a:t>
            </a:r>
          </a:p>
        </p:txBody>
      </p:sp>
      <p:sp>
        <p:nvSpPr>
          <p:cNvPr id="156" name="TextBox 155">
            <a:extLst>
              <a:ext uri="{FF2B5EF4-FFF2-40B4-BE49-F238E27FC236}">
                <a16:creationId xmlns:a16="http://schemas.microsoft.com/office/drawing/2014/main" id="{A7294B15-C45B-AF56-CD0B-97F099EDDA96}"/>
              </a:ext>
            </a:extLst>
          </p:cNvPr>
          <p:cNvSpPr txBox="1"/>
          <p:nvPr/>
        </p:nvSpPr>
        <p:spPr>
          <a:xfrm>
            <a:off x="6092959" y="6555100"/>
            <a:ext cx="5681119" cy="261610"/>
          </a:xfrm>
          <a:prstGeom prst="rect">
            <a:avLst/>
          </a:prstGeom>
          <a:noFill/>
        </p:spPr>
        <p:txBody>
          <a:bodyPr wrap="square" rtlCol="0">
            <a:spAutoFit/>
          </a:bodyPr>
          <a:lstStyle/>
          <a:p>
            <a:r>
              <a:rPr lang="en-IN" sz="1100" b="1" dirty="0"/>
              <a:t>Masala Drink</a:t>
            </a:r>
            <a:r>
              <a:rPr lang="en-IN" sz="1100" dirty="0"/>
              <a:t>-Overall an attractive category to foray into based on market size &amp; porter’s forces</a:t>
            </a:r>
          </a:p>
        </p:txBody>
      </p:sp>
      <p:graphicFrame>
        <p:nvGraphicFramePr>
          <p:cNvPr id="179" name="Object 178">
            <a:extLst>
              <a:ext uri="{FF2B5EF4-FFF2-40B4-BE49-F238E27FC236}">
                <a16:creationId xmlns:a16="http://schemas.microsoft.com/office/drawing/2014/main" id="{68490377-61A6-778C-1AD6-591003095CC0}"/>
              </a:ext>
            </a:extLst>
          </p:cNvPr>
          <p:cNvGraphicFramePr>
            <a:graphicFrameLocks noChangeAspect="1"/>
          </p:cNvGraphicFramePr>
          <p:nvPr>
            <p:extLst>
              <p:ext uri="{D42A27DB-BD31-4B8C-83A1-F6EECF244321}">
                <p14:modId xmlns:p14="http://schemas.microsoft.com/office/powerpoint/2010/main" val="3145601279"/>
              </p:ext>
            </p:extLst>
          </p:nvPr>
        </p:nvGraphicFramePr>
        <p:xfrm>
          <a:off x="4937840" y="4217593"/>
          <a:ext cx="735654" cy="599881"/>
        </p:xfrm>
        <a:graphic>
          <a:graphicData uri="http://schemas.openxmlformats.org/presentationml/2006/ole">
            <mc:AlternateContent xmlns:mc="http://schemas.openxmlformats.org/markup-compatibility/2006">
              <mc:Choice xmlns:v="urn:schemas-microsoft-com:vml" Requires="v">
                <p:oleObj name="Worksheet" showAsIcon="1" r:id="rId9" imgW="914400" imgH="792685" progId="Excel.Sheet.12">
                  <p:embed/>
                </p:oleObj>
              </mc:Choice>
              <mc:Fallback>
                <p:oleObj name="Worksheet" showAsIcon="1" r:id="rId9" imgW="914400" imgH="792685" progId="Excel.Sheet.12">
                  <p:embed/>
                  <p:pic>
                    <p:nvPicPr>
                      <p:cNvPr id="179" name="Object 178">
                        <a:extLst>
                          <a:ext uri="{FF2B5EF4-FFF2-40B4-BE49-F238E27FC236}">
                            <a16:creationId xmlns:a16="http://schemas.microsoft.com/office/drawing/2014/main" id="{68490377-61A6-778C-1AD6-591003095CC0}"/>
                          </a:ext>
                        </a:extLst>
                      </p:cNvPr>
                      <p:cNvPicPr/>
                      <p:nvPr/>
                    </p:nvPicPr>
                    <p:blipFill>
                      <a:blip r:embed="rId10"/>
                      <a:stretch>
                        <a:fillRect/>
                      </a:stretch>
                    </p:blipFill>
                    <p:spPr>
                      <a:xfrm>
                        <a:off x="4937840" y="4217593"/>
                        <a:ext cx="735654" cy="599881"/>
                      </a:xfrm>
                      <a:prstGeom prst="rect">
                        <a:avLst/>
                      </a:prstGeom>
                    </p:spPr>
                  </p:pic>
                </p:oleObj>
              </mc:Fallback>
            </mc:AlternateContent>
          </a:graphicData>
        </a:graphic>
      </p:graphicFrame>
      <p:grpSp>
        <p:nvGrpSpPr>
          <p:cNvPr id="157" name="Group 156">
            <a:extLst>
              <a:ext uri="{FF2B5EF4-FFF2-40B4-BE49-F238E27FC236}">
                <a16:creationId xmlns:a16="http://schemas.microsoft.com/office/drawing/2014/main" id="{4D8EE69E-DD64-3FCA-27F4-5E1B1EEDE181}"/>
              </a:ext>
            </a:extLst>
          </p:cNvPr>
          <p:cNvGrpSpPr/>
          <p:nvPr/>
        </p:nvGrpSpPr>
        <p:grpSpPr>
          <a:xfrm>
            <a:off x="-9412" y="15959"/>
            <a:ext cx="12198081" cy="422778"/>
            <a:chOff x="28636" y="3897295"/>
            <a:chExt cx="11989254" cy="502781"/>
          </a:xfrm>
        </p:grpSpPr>
        <p:pic>
          <p:nvPicPr>
            <p:cNvPr id="162" name="Picture 2" descr="SVKM's NMIMS - Wikipedia">
              <a:extLst>
                <a:ext uri="{FF2B5EF4-FFF2-40B4-BE49-F238E27FC236}">
                  <a16:creationId xmlns:a16="http://schemas.microsoft.com/office/drawing/2014/main" id="{A7423BBF-4947-A00B-8825-3BB4AA8DB3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Pin on MY LIFE ❤">
              <a:extLst>
                <a:ext uri="{FF2B5EF4-FFF2-40B4-BE49-F238E27FC236}">
                  <a16:creationId xmlns:a16="http://schemas.microsoft.com/office/drawing/2014/main" id="{A0FA890D-F890-2263-AB63-1D046CE4DF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3">
              <a:extLst>
                <a:ext uri="{FF2B5EF4-FFF2-40B4-BE49-F238E27FC236}">
                  <a16:creationId xmlns:a16="http://schemas.microsoft.com/office/drawing/2014/main" id="{79610269-50FA-3086-E8E1-53B4C2B90519}"/>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024" name="Arrow: Chevron 1023">
                <a:extLst>
                  <a:ext uri="{FF2B5EF4-FFF2-40B4-BE49-F238E27FC236}">
                    <a16:creationId xmlns:a16="http://schemas.microsoft.com/office/drawing/2014/main" id="{89490003-1AAD-AFA1-B9AB-E81CA96CFE62}"/>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025" name="TextBox 1024">
                <a:extLst>
                  <a:ext uri="{FF2B5EF4-FFF2-40B4-BE49-F238E27FC236}">
                    <a16:creationId xmlns:a16="http://schemas.microsoft.com/office/drawing/2014/main" id="{9206B04F-6427-336B-CE33-DDE3E8F4CA77}"/>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65" name="Group 164">
              <a:extLst>
                <a:ext uri="{FF2B5EF4-FFF2-40B4-BE49-F238E27FC236}">
                  <a16:creationId xmlns:a16="http://schemas.microsoft.com/office/drawing/2014/main" id="{A4BF9F79-C8CC-DC0D-C3F0-F56A03A0EDB4}"/>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90" name="Arrow: Chevron 189">
                <a:extLst>
                  <a:ext uri="{FF2B5EF4-FFF2-40B4-BE49-F238E27FC236}">
                    <a16:creationId xmlns:a16="http://schemas.microsoft.com/office/drawing/2014/main" id="{CAB71803-2F47-0D67-916E-7E3A519B385B}"/>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191" name="TextBox 190">
                <a:extLst>
                  <a:ext uri="{FF2B5EF4-FFF2-40B4-BE49-F238E27FC236}">
                    <a16:creationId xmlns:a16="http://schemas.microsoft.com/office/drawing/2014/main" id="{956CDA41-6AD1-3B6D-444A-4EDBC39A0A5A}"/>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b="1" dirty="0">
                    <a:solidFill>
                      <a:schemeClr val="bg1"/>
                    </a:solidFill>
                  </a:rPr>
                  <a:t>Market Estimation</a:t>
                </a:r>
                <a:endParaRPr lang="en-IN" sz="900" b="1" dirty="0">
                  <a:solidFill>
                    <a:schemeClr val="bg1"/>
                  </a:solidFill>
                </a:endParaRPr>
              </a:p>
            </p:txBody>
          </p:sp>
        </p:grpSp>
        <p:grpSp>
          <p:nvGrpSpPr>
            <p:cNvPr id="166" name="Group 165">
              <a:extLst>
                <a:ext uri="{FF2B5EF4-FFF2-40B4-BE49-F238E27FC236}">
                  <a16:creationId xmlns:a16="http://schemas.microsoft.com/office/drawing/2014/main" id="{DA89CAC8-6EC9-74E7-1255-5BC20F4FE676}"/>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88" name="Arrow: Chevron 187">
                <a:extLst>
                  <a:ext uri="{FF2B5EF4-FFF2-40B4-BE49-F238E27FC236}">
                    <a16:creationId xmlns:a16="http://schemas.microsoft.com/office/drawing/2014/main" id="{8738545A-143C-3827-56D4-B1CBC60D54BF}"/>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9" name="TextBox 188">
                <a:extLst>
                  <a:ext uri="{FF2B5EF4-FFF2-40B4-BE49-F238E27FC236}">
                    <a16:creationId xmlns:a16="http://schemas.microsoft.com/office/drawing/2014/main" id="{9C0BBBE9-2A33-BBE6-A582-22D14C43AC46}"/>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68" name="Group 167">
              <a:extLst>
                <a:ext uri="{FF2B5EF4-FFF2-40B4-BE49-F238E27FC236}">
                  <a16:creationId xmlns:a16="http://schemas.microsoft.com/office/drawing/2014/main" id="{98093ED6-FA58-D55D-85D5-F0D6BD778F05}"/>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86" name="Arrow: Chevron 185">
                <a:extLst>
                  <a:ext uri="{FF2B5EF4-FFF2-40B4-BE49-F238E27FC236}">
                    <a16:creationId xmlns:a16="http://schemas.microsoft.com/office/drawing/2014/main" id="{F59207CD-8629-3675-3BDE-DDDA6A92C267}"/>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7" name="TextBox 186">
                <a:extLst>
                  <a:ext uri="{FF2B5EF4-FFF2-40B4-BE49-F238E27FC236}">
                    <a16:creationId xmlns:a16="http://schemas.microsoft.com/office/drawing/2014/main" id="{DB46CE62-37E8-9D95-2006-23FC522531CC}"/>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69" name="Group 168">
              <a:extLst>
                <a:ext uri="{FF2B5EF4-FFF2-40B4-BE49-F238E27FC236}">
                  <a16:creationId xmlns:a16="http://schemas.microsoft.com/office/drawing/2014/main" id="{FD383E6A-D9F3-AFB4-4CFC-31ADFA9DC236}"/>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84" name="Arrow: Chevron 183">
                <a:extLst>
                  <a:ext uri="{FF2B5EF4-FFF2-40B4-BE49-F238E27FC236}">
                    <a16:creationId xmlns:a16="http://schemas.microsoft.com/office/drawing/2014/main" id="{00706676-AB96-B67C-1155-8E333A0B2B34}"/>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5" name="TextBox 184">
                <a:extLst>
                  <a:ext uri="{FF2B5EF4-FFF2-40B4-BE49-F238E27FC236}">
                    <a16:creationId xmlns:a16="http://schemas.microsoft.com/office/drawing/2014/main" id="{36926004-BC95-0459-CE4D-8D35B40294AC}"/>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170" name="Group 169">
              <a:extLst>
                <a:ext uri="{FF2B5EF4-FFF2-40B4-BE49-F238E27FC236}">
                  <a16:creationId xmlns:a16="http://schemas.microsoft.com/office/drawing/2014/main" id="{6AD96D5B-8EC7-040E-59DA-B5B4CFB69566}"/>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82" name="Arrow: Chevron 181">
                <a:extLst>
                  <a:ext uri="{FF2B5EF4-FFF2-40B4-BE49-F238E27FC236}">
                    <a16:creationId xmlns:a16="http://schemas.microsoft.com/office/drawing/2014/main" id="{17A261B1-E6B3-A9B8-C420-6953BD2E8B9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3" name="TextBox 182">
                <a:extLst>
                  <a:ext uri="{FF2B5EF4-FFF2-40B4-BE49-F238E27FC236}">
                    <a16:creationId xmlns:a16="http://schemas.microsoft.com/office/drawing/2014/main" id="{CD67DA9B-0AB1-1C18-2258-98F952383C10}"/>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75" name="Group 174">
              <a:extLst>
                <a:ext uri="{FF2B5EF4-FFF2-40B4-BE49-F238E27FC236}">
                  <a16:creationId xmlns:a16="http://schemas.microsoft.com/office/drawing/2014/main" id="{76AC572A-F1B6-B01A-E4A6-4B416BECA9DD}"/>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80" name="Arrow: Chevron 179">
                <a:extLst>
                  <a:ext uri="{FF2B5EF4-FFF2-40B4-BE49-F238E27FC236}">
                    <a16:creationId xmlns:a16="http://schemas.microsoft.com/office/drawing/2014/main" id="{960A33A2-5771-0446-4AC0-22B85A49D46F}"/>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1" name="TextBox 180">
                <a:extLst>
                  <a:ext uri="{FF2B5EF4-FFF2-40B4-BE49-F238E27FC236}">
                    <a16:creationId xmlns:a16="http://schemas.microsoft.com/office/drawing/2014/main" id="{9B1E4FF8-5095-69D4-7879-95E61E115507}"/>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76" name="Group 175">
              <a:extLst>
                <a:ext uri="{FF2B5EF4-FFF2-40B4-BE49-F238E27FC236}">
                  <a16:creationId xmlns:a16="http://schemas.microsoft.com/office/drawing/2014/main" id="{934A9F25-E28D-36A4-EEF2-D8100D83F9A8}"/>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77" name="Arrow: Chevron 176">
                <a:extLst>
                  <a:ext uri="{FF2B5EF4-FFF2-40B4-BE49-F238E27FC236}">
                    <a16:creationId xmlns:a16="http://schemas.microsoft.com/office/drawing/2014/main" id="{C96BF9C4-8926-5107-DDFB-416B5E8632A6}"/>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78" name="TextBox 177">
                <a:extLst>
                  <a:ext uri="{FF2B5EF4-FFF2-40B4-BE49-F238E27FC236}">
                    <a16:creationId xmlns:a16="http://schemas.microsoft.com/office/drawing/2014/main" id="{80A8DFFC-882E-6F89-F503-3EE4DACA1153}"/>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graphicFrame>
        <p:nvGraphicFramePr>
          <p:cNvPr id="3" name="Chart 2">
            <a:extLst>
              <a:ext uri="{FF2B5EF4-FFF2-40B4-BE49-F238E27FC236}">
                <a16:creationId xmlns:a16="http://schemas.microsoft.com/office/drawing/2014/main" id="{80E4DB83-E308-F9DF-3BE7-19A0FF2CA27F}"/>
              </a:ext>
            </a:extLst>
          </p:cNvPr>
          <p:cNvGraphicFramePr>
            <a:graphicFrameLocks/>
          </p:cNvGraphicFramePr>
          <p:nvPr>
            <p:extLst>
              <p:ext uri="{D42A27DB-BD31-4B8C-83A1-F6EECF244321}">
                <p14:modId xmlns:p14="http://schemas.microsoft.com/office/powerpoint/2010/main" val="788097288"/>
              </p:ext>
            </p:extLst>
          </p:nvPr>
        </p:nvGraphicFramePr>
        <p:xfrm>
          <a:off x="-14495" y="4573453"/>
          <a:ext cx="5517669" cy="203840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2293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45" name="Straight Connector 4144">
            <a:extLst>
              <a:ext uri="{FF2B5EF4-FFF2-40B4-BE49-F238E27FC236}">
                <a16:creationId xmlns:a16="http://schemas.microsoft.com/office/drawing/2014/main" id="{EDB1024E-6532-2D91-6BF1-11CF655F8DBA}"/>
              </a:ext>
            </a:extLst>
          </p:cNvPr>
          <p:cNvCxnSpPr>
            <a:cxnSpLocks/>
          </p:cNvCxnSpPr>
          <p:nvPr/>
        </p:nvCxnSpPr>
        <p:spPr>
          <a:xfrm flipV="1">
            <a:off x="6101031" y="3748105"/>
            <a:ext cx="6090476" cy="2041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097" name="Straight Connector 4096">
            <a:extLst>
              <a:ext uri="{FF2B5EF4-FFF2-40B4-BE49-F238E27FC236}">
                <a16:creationId xmlns:a16="http://schemas.microsoft.com/office/drawing/2014/main" id="{5D9882F5-3C7B-26AD-CE2D-2D5D5FD50012}"/>
              </a:ext>
            </a:extLst>
          </p:cNvPr>
          <p:cNvCxnSpPr>
            <a:cxnSpLocks/>
          </p:cNvCxnSpPr>
          <p:nvPr/>
        </p:nvCxnSpPr>
        <p:spPr>
          <a:xfrm flipV="1">
            <a:off x="0" y="3769823"/>
            <a:ext cx="5961155" cy="1547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0241081-FC8E-54E5-C9C7-7712E82260E3}"/>
              </a:ext>
            </a:extLst>
          </p:cNvPr>
          <p:cNvGrpSpPr/>
          <p:nvPr/>
        </p:nvGrpSpPr>
        <p:grpSpPr>
          <a:xfrm>
            <a:off x="-107026" y="469948"/>
            <a:ext cx="2991154" cy="387982"/>
            <a:chOff x="889703" y="2044611"/>
            <a:chExt cx="1216385"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9" name="Rectangle: Rounded Corners 1269">
              <a:extLst>
                <a:ext uri="{FF2B5EF4-FFF2-40B4-BE49-F238E27FC236}">
                  <a16:creationId xmlns:a16="http://schemas.microsoft.com/office/drawing/2014/main" id="{C2EAC7B8-9907-42AD-8219-DE87D9AAB589}"/>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1" name="TextBox 10">
              <a:extLst>
                <a:ext uri="{FF2B5EF4-FFF2-40B4-BE49-F238E27FC236}">
                  <a16:creationId xmlns:a16="http://schemas.microsoft.com/office/drawing/2014/main" id="{335569B2-40F4-762D-4B81-4D7B319AA226}"/>
                </a:ext>
              </a:extLst>
            </p:cNvPr>
            <p:cNvSpPr txBox="1"/>
            <p:nvPr/>
          </p:nvSpPr>
          <p:spPr>
            <a:xfrm>
              <a:off x="889703" y="2082296"/>
              <a:ext cx="1216385" cy="313687"/>
            </a:xfrm>
            <a:prstGeom prst="homePlate">
              <a:avLst/>
            </a:prstGeom>
            <a:noFill/>
          </p:spPr>
          <p:txBody>
            <a:bodyPr wrap="square" rtlCol="0">
              <a:spAutoFit/>
            </a:bodyPr>
            <a:lstStyle/>
            <a:p>
              <a:pPr algn="ctr"/>
              <a:r>
                <a:rPr lang="en-IN" sz="1400" b="1" dirty="0">
                  <a:solidFill>
                    <a:schemeClr val="bg1"/>
                  </a:solidFill>
                </a:rPr>
                <a:t>PRIMARY RESEARCH FINDINGS</a:t>
              </a:r>
            </a:p>
          </p:txBody>
        </p:sp>
      </p:grpSp>
      <p:graphicFrame>
        <p:nvGraphicFramePr>
          <p:cNvPr id="13" name="Table 97">
            <a:extLst>
              <a:ext uri="{FF2B5EF4-FFF2-40B4-BE49-F238E27FC236}">
                <a16:creationId xmlns:a16="http://schemas.microsoft.com/office/drawing/2014/main" id="{81F787D8-1593-44CA-FAAD-7AA04D3911D3}"/>
              </a:ext>
            </a:extLst>
          </p:cNvPr>
          <p:cNvGraphicFramePr>
            <a:graphicFrameLocks noGrp="1"/>
          </p:cNvGraphicFramePr>
          <p:nvPr>
            <p:extLst>
              <p:ext uri="{D42A27DB-BD31-4B8C-83A1-F6EECF244321}">
                <p14:modId xmlns:p14="http://schemas.microsoft.com/office/powerpoint/2010/main" val="775042589"/>
              </p:ext>
            </p:extLst>
          </p:nvPr>
        </p:nvGraphicFramePr>
        <p:xfrm>
          <a:off x="128356" y="907090"/>
          <a:ext cx="3133040" cy="1417796"/>
        </p:xfrm>
        <a:graphic>
          <a:graphicData uri="http://schemas.openxmlformats.org/drawingml/2006/table">
            <a:tbl>
              <a:tblPr firstRow="1" bandRow="1">
                <a:effectLst>
                  <a:outerShdw blurRad="50800" dist="38100" dir="2700000" algn="tl" rotWithShape="0">
                    <a:prstClr val="black">
                      <a:alpha val="40000"/>
                    </a:prstClr>
                  </a:outerShdw>
                </a:effectLst>
                <a:tableStyleId>{284E427A-3D55-4303-BF80-6455036E1DE7}</a:tableStyleId>
              </a:tblPr>
              <a:tblGrid>
                <a:gridCol w="515103">
                  <a:extLst>
                    <a:ext uri="{9D8B030D-6E8A-4147-A177-3AD203B41FA5}">
                      <a16:colId xmlns:a16="http://schemas.microsoft.com/office/drawing/2014/main" val="2247430991"/>
                    </a:ext>
                  </a:extLst>
                </a:gridCol>
                <a:gridCol w="470473">
                  <a:extLst>
                    <a:ext uri="{9D8B030D-6E8A-4147-A177-3AD203B41FA5}">
                      <a16:colId xmlns:a16="http://schemas.microsoft.com/office/drawing/2014/main" val="1371933210"/>
                    </a:ext>
                  </a:extLst>
                </a:gridCol>
                <a:gridCol w="721349">
                  <a:extLst>
                    <a:ext uri="{9D8B030D-6E8A-4147-A177-3AD203B41FA5}">
                      <a16:colId xmlns:a16="http://schemas.microsoft.com/office/drawing/2014/main" val="2849815695"/>
                    </a:ext>
                  </a:extLst>
                </a:gridCol>
                <a:gridCol w="447733">
                  <a:extLst>
                    <a:ext uri="{9D8B030D-6E8A-4147-A177-3AD203B41FA5}">
                      <a16:colId xmlns:a16="http://schemas.microsoft.com/office/drawing/2014/main" val="1300723173"/>
                    </a:ext>
                  </a:extLst>
                </a:gridCol>
                <a:gridCol w="553766">
                  <a:extLst>
                    <a:ext uri="{9D8B030D-6E8A-4147-A177-3AD203B41FA5}">
                      <a16:colId xmlns:a16="http://schemas.microsoft.com/office/drawing/2014/main" val="3413444200"/>
                    </a:ext>
                  </a:extLst>
                </a:gridCol>
                <a:gridCol w="424616">
                  <a:extLst>
                    <a:ext uri="{9D8B030D-6E8A-4147-A177-3AD203B41FA5}">
                      <a16:colId xmlns:a16="http://schemas.microsoft.com/office/drawing/2014/main" val="1635403109"/>
                    </a:ext>
                  </a:extLst>
                </a:gridCol>
              </a:tblGrid>
              <a:tr h="382050">
                <a:tc>
                  <a:txBody>
                    <a:bodyPr/>
                    <a:lstStyle/>
                    <a:p>
                      <a:r>
                        <a:rPr lang="en-US" sz="1000" b="0" dirty="0"/>
                        <a:t>Age group</a:t>
                      </a:r>
                      <a:endParaRPr lang="en-IN" sz="1000" b="0" dirty="0"/>
                    </a:p>
                  </a:txBody>
                  <a:tcPr/>
                </a:tc>
                <a:tc>
                  <a:txBody>
                    <a:bodyPr/>
                    <a:lstStyle/>
                    <a:p>
                      <a:r>
                        <a:rPr lang="en-US" sz="850" b="0" dirty="0"/>
                        <a:t>Forms</a:t>
                      </a:r>
                      <a:endParaRPr lang="en-IN" sz="850" b="0" dirty="0"/>
                    </a:p>
                  </a:txBody>
                  <a:tcPr/>
                </a:tc>
                <a:tc>
                  <a:txBody>
                    <a:bodyPr/>
                    <a:lstStyle/>
                    <a:p>
                      <a:r>
                        <a:rPr lang="en-US" sz="900" b="0" dirty="0"/>
                        <a:t>In-depth Interviews</a:t>
                      </a:r>
                      <a:endParaRPr lang="en-IN" sz="900" b="0" dirty="0"/>
                    </a:p>
                  </a:txBody>
                  <a:tcPr/>
                </a:tc>
                <a:tc>
                  <a:txBody>
                    <a:bodyPr/>
                    <a:lstStyle/>
                    <a:p>
                      <a:r>
                        <a:rPr lang="en-US" sz="900" b="0" dirty="0"/>
                        <a:t>Male</a:t>
                      </a:r>
                      <a:endParaRPr lang="en-IN" sz="900" b="0" dirty="0"/>
                    </a:p>
                  </a:txBody>
                  <a:tcPr/>
                </a:tc>
                <a:tc>
                  <a:txBody>
                    <a:bodyPr/>
                    <a:lstStyle/>
                    <a:p>
                      <a:r>
                        <a:rPr lang="en-US" sz="900" b="0" dirty="0"/>
                        <a:t>Female</a:t>
                      </a:r>
                      <a:endParaRPr lang="en-IN" sz="900" b="0" dirty="0"/>
                    </a:p>
                  </a:txBody>
                  <a:tcPr/>
                </a:tc>
                <a:tc>
                  <a:txBody>
                    <a:bodyPr/>
                    <a:lstStyle/>
                    <a:p>
                      <a:r>
                        <a:rPr lang="en-US" sz="900" b="0" dirty="0"/>
                        <a:t>Total</a:t>
                      </a:r>
                      <a:endParaRPr lang="en-IN" sz="900" b="0" dirty="0"/>
                    </a:p>
                  </a:txBody>
                  <a:tcPr/>
                </a:tc>
                <a:extLst>
                  <a:ext uri="{0D108BD9-81ED-4DB2-BD59-A6C34878D82A}">
                    <a16:rowId xmlns:a16="http://schemas.microsoft.com/office/drawing/2014/main" val="1748024250"/>
                  </a:ext>
                </a:extLst>
              </a:tr>
              <a:tr h="255389">
                <a:tc>
                  <a:txBody>
                    <a:bodyPr/>
                    <a:lstStyle/>
                    <a:p>
                      <a:pPr algn="ctr"/>
                      <a:r>
                        <a:rPr lang="en-US" sz="1000" b="1" dirty="0"/>
                        <a:t>15-20</a:t>
                      </a:r>
                      <a:endParaRPr lang="en-IN" sz="1000" b="1" i="1" dirty="0"/>
                    </a:p>
                  </a:txBody>
                  <a:tcPr/>
                </a:tc>
                <a:tc>
                  <a:txBody>
                    <a:bodyPr/>
                    <a:lstStyle/>
                    <a:p>
                      <a:pPr marL="0" algn="ctr" defTabSz="914400" rtl="0" eaLnBrk="1" latinLnBrk="0" hangingPunct="1"/>
                      <a:r>
                        <a:rPr lang="en-US" sz="1000" b="0" kern="1200" dirty="0">
                          <a:solidFill>
                            <a:schemeClr val="tx1"/>
                          </a:solidFill>
                        </a:rPr>
                        <a:t>15</a:t>
                      </a:r>
                      <a:endParaRPr lang="en-IN" sz="1000" b="0" i="1" kern="1200" dirty="0">
                        <a:solidFill>
                          <a:schemeClr val="tx1"/>
                        </a:solidFill>
                        <a:latin typeface="+mn-lt"/>
                        <a:ea typeface="+mn-ea"/>
                        <a:cs typeface="+mn-cs"/>
                      </a:endParaRPr>
                    </a:p>
                  </a:txBody>
                  <a:tcPr/>
                </a:tc>
                <a:tc>
                  <a:txBody>
                    <a:bodyPr/>
                    <a:lstStyle/>
                    <a:p>
                      <a:pPr algn="ctr"/>
                      <a:r>
                        <a:rPr lang="en-US" sz="1000" b="0" dirty="0">
                          <a:solidFill>
                            <a:schemeClr val="tx1"/>
                          </a:solidFill>
                        </a:rPr>
                        <a:t>5</a:t>
                      </a:r>
                      <a:endParaRPr lang="en-IN" sz="1000" b="0" i="1" dirty="0">
                        <a:solidFill>
                          <a:schemeClr val="tx1"/>
                        </a:solidFill>
                      </a:endParaRPr>
                    </a:p>
                  </a:txBody>
                  <a:tcPr/>
                </a:tc>
                <a:tc>
                  <a:txBody>
                    <a:bodyPr/>
                    <a:lstStyle/>
                    <a:p>
                      <a:pPr algn="ctr"/>
                      <a:r>
                        <a:rPr lang="en-US" sz="1000" b="0" dirty="0"/>
                        <a:t>12</a:t>
                      </a:r>
                      <a:endParaRPr lang="en-IN" sz="1000" b="0" i="1" dirty="0"/>
                    </a:p>
                  </a:txBody>
                  <a:tcPr/>
                </a:tc>
                <a:tc>
                  <a:txBody>
                    <a:bodyPr/>
                    <a:lstStyle/>
                    <a:p>
                      <a:pPr algn="ctr"/>
                      <a:r>
                        <a:rPr lang="en-US" sz="1000" b="0" dirty="0"/>
                        <a:t>8</a:t>
                      </a:r>
                      <a:endParaRPr lang="en-IN" sz="1000" b="0" i="1" dirty="0"/>
                    </a:p>
                  </a:txBody>
                  <a:tcPr/>
                </a:tc>
                <a:tc>
                  <a:txBody>
                    <a:bodyPr/>
                    <a:lstStyle/>
                    <a:p>
                      <a:pPr algn="ctr"/>
                      <a:r>
                        <a:rPr lang="en-US" sz="1000" b="0" dirty="0"/>
                        <a:t>20</a:t>
                      </a:r>
                      <a:endParaRPr lang="en-IN" sz="1000" b="0" i="1" dirty="0"/>
                    </a:p>
                  </a:txBody>
                  <a:tcPr/>
                </a:tc>
                <a:extLst>
                  <a:ext uri="{0D108BD9-81ED-4DB2-BD59-A6C34878D82A}">
                    <a16:rowId xmlns:a16="http://schemas.microsoft.com/office/drawing/2014/main" val="1735890632"/>
                  </a:ext>
                </a:extLst>
              </a:tr>
              <a:tr h="255389">
                <a:tc>
                  <a:txBody>
                    <a:bodyPr/>
                    <a:lstStyle/>
                    <a:p>
                      <a:pPr algn="ctr"/>
                      <a:r>
                        <a:rPr lang="en-US" sz="1000" b="1" dirty="0"/>
                        <a:t>21-30</a:t>
                      </a:r>
                      <a:endParaRPr lang="en-IN" sz="1000" b="1" i="1" dirty="0"/>
                    </a:p>
                  </a:txBody>
                  <a:tcPr/>
                </a:tc>
                <a:tc>
                  <a:txBody>
                    <a:bodyPr/>
                    <a:lstStyle/>
                    <a:p>
                      <a:pPr marL="0" algn="ctr" defTabSz="914400" rtl="0" eaLnBrk="1" latinLnBrk="0" hangingPunct="1"/>
                      <a:r>
                        <a:rPr lang="en-US" sz="1000" b="0" kern="1200" dirty="0">
                          <a:solidFill>
                            <a:schemeClr val="tx1"/>
                          </a:solidFill>
                        </a:rPr>
                        <a:t>25</a:t>
                      </a:r>
                      <a:endParaRPr lang="en-IN" sz="1000" b="0" i="1" kern="1200" dirty="0">
                        <a:solidFill>
                          <a:schemeClr val="tx1"/>
                        </a:solidFill>
                        <a:latin typeface="+mn-lt"/>
                        <a:ea typeface="+mn-ea"/>
                        <a:cs typeface="+mn-cs"/>
                      </a:endParaRPr>
                    </a:p>
                  </a:txBody>
                  <a:tcPr/>
                </a:tc>
                <a:tc>
                  <a:txBody>
                    <a:bodyPr/>
                    <a:lstStyle/>
                    <a:p>
                      <a:pPr algn="ctr"/>
                      <a:r>
                        <a:rPr lang="en-US" sz="1000" b="0" dirty="0">
                          <a:solidFill>
                            <a:schemeClr val="tx1"/>
                          </a:solidFill>
                        </a:rPr>
                        <a:t>5</a:t>
                      </a:r>
                      <a:endParaRPr lang="en-IN" sz="1000" b="0" i="1" dirty="0">
                        <a:solidFill>
                          <a:schemeClr val="tx1"/>
                        </a:solidFill>
                      </a:endParaRPr>
                    </a:p>
                  </a:txBody>
                  <a:tcPr/>
                </a:tc>
                <a:tc>
                  <a:txBody>
                    <a:bodyPr/>
                    <a:lstStyle/>
                    <a:p>
                      <a:pPr algn="ctr"/>
                      <a:r>
                        <a:rPr lang="en-US" sz="1000" b="0" dirty="0"/>
                        <a:t>20</a:t>
                      </a:r>
                      <a:endParaRPr lang="en-IN" sz="1000" b="0" i="1" dirty="0"/>
                    </a:p>
                  </a:txBody>
                  <a:tcPr/>
                </a:tc>
                <a:tc>
                  <a:txBody>
                    <a:bodyPr/>
                    <a:lstStyle/>
                    <a:p>
                      <a:pPr algn="ctr"/>
                      <a:r>
                        <a:rPr lang="en-US" sz="1000" b="0" dirty="0"/>
                        <a:t>10</a:t>
                      </a:r>
                      <a:endParaRPr lang="en-IN" sz="1000" b="0" i="1" dirty="0"/>
                    </a:p>
                  </a:txBody>
                  <a:tcPr/>
                </a:tc>
                <a:tc>
                  <a:txBody>
                    <a:bodyPr/>
                    <a:lstStyle/>
                    <a:p>
                      <a:pPr algn="ctr"/>
                      <a:r>
                        <a:rPr lang="en-US" sz="1000" b="0" dirty="0"/>
                        <a:t>30</a:t>
                      </a:r>
                      <a:endParaRPr lang="en-IN" sz="1000" b="0" i="1" dirty="0"/>
                    </a:p>
                  </a:txBody>
                  <a:tcPr/>
                </a:tc>
                <a:extLst>
                  <a:ext uri="{0D108BD9-81ED-4DB2-BD59-A6C34878D82A}">
                    <a16:rowId xmlns:a16="http://schemas.microsoft.com/office/drawing/2014/main" val="979609781"/>
                  </a:ext>
                </a:extLst>
              </a:tr>
              <a:tr h="255389">
                <a:tc>
                  <a:txBody>
                    <a:bodyPr/>
                    <a:lstStyle/>
                    <a:p>
                      <a:pPr algn="ctr"/>
                      <a:r>
                        <a:rPr lang="en-US" sz="1000" b="1" dirty="0"/>
                        <a:t>31-40</a:t>
                      </a:r>
                      <a:endParaRPr lang="en-IN" sz="1000" b="1" i="1" dirty="0"/>
                    </a:p>
                  </a:txBody>
                  <a:tcPr/>
                </a:tc>
                <a:tc>
                  <a:txBody>
                    <a:bodyPr/>
                    <a:lstStyle/>
                    <a:p>
                      <a:pPr marL="0" algn="ctr" defTabSz="914400" rtl="0" eaLnBrk="1" latinLnBrk="0" hangingPunct="1"/>
                      <a:r>
                        <a:rPr lang="en-US" sz="1000" b="0" kern="1200" dirty="0">
                          <a:solidFill>
                            <a:schemeClr val="tx1"/>
                          </a:solidFill>
                        </a:rPr>
                        <a:t>20</a:t>
                      </a:r>
                      <a:endParaRPr lang="en-IN" sz="1000" b="0" i="1" kern="1200" dirty="0">
                        <a:solidFill>
                          <a:schemeClr val="tx1"/>
                        </a:solidFill>
                        <a:latin typeface="+mn-lt"/>
                        <a:ea typeface="+mn-ea"/>
                        <a:cs typeface="+mn-cs"/>
                      </a:endParaRPr>
                    </a:p>
                  </a:txBody>
                  <a:tcPr/>
                </a:tc>
                <a:tc>
                  <a:txBody>
                    <a:bodyPr/>
                    <a:lstStyle/>
                    <a:p>
                      <a:pPr algn="ctr"/>
                      <a:r>
                        <a:rPr lang="en-US" sz="1000" b="0" dirty="0">
                          <a:solidFill>
                            <a:schemeClr val="tx1"/>
                          </a:solidFill>
                        </a:rPr>
                        <a:t>5</a:t>
                      </a:r>
                      <a:endParaRPr lang="en-IN" sz="1000" b="0" i="1" dirty="0">
                        <a:solidFill>
                          <a:schemeClr val="tx1"/>
                        </a:solidFill>
                      </a:endParaRPr>
                    </a:p>
                  </a:txBody>
                  <a:tcPr/>
                </a:tc>
                <a:tc>
                  <a:txBody>
                    <a:bodyPr/>
                    <a:lstStyle/>
                    <a:p>
                      <a:pPr algn="ctr"/>
                      <a:r>
                        <a:rPr lang="en-US" sz="1000" b="0" dirty="0"/>
                        <a:t>15</a:t>
                      </a:r>
                      <a:endParaRPr lang="en-IN" sz="1000" b="0" i="1" dirty="0"/>
                    </a:p>
                  </a:txBody>
                  <a:tcPr/>
                </a:tc>
                <a:tc>
                  <a:txBody>
                    <a:bodyPr/>
                    <a:lstStyle/>
                    <a:p>
                      <a:pPr algn="ctr"/>
                      <a:r>
                        <a:rPr lang="en-US" sz="1000" b="0" dirty="0"/>
                        <a:t>10</a:t>
                      </a:r>
                      <a:endParaRPr lang="en-IN" sz="1000" b="0" i="1" dirty="0"/>
                    </a:p>
                  </a:txBody>
                  <a:tcPr/>
                </a:tc>
                <a:tc>
                  <a:txBody>
                    <a:bodyPr/>
                    <a:lstStyle/>
                    <a:p>
                      <a:pPr algn="ctr"/>
                      <a:r>
                        <a:rPr lang="en-US" sz="1000" b="0" dirty="0"/>
                        <a:t>25</a:t>
                      </a:r>
                      <a:endParaRPr lang="en-IN" sz="1000" b="0" i="1" dirty="0"/>
                    </a:p>
                  </a:txBody>
                  <a:tcPr/>
                </a:tc>
                <a:extLst>
                  <a:ext uri="{0D108BD9-81ED-4DB2-BD59-A6C34878D82A}">
                    <a16:rowId xmlns:a16="http://schemas.microsoft.com/office/drawing/2014/main" val="3497465626"/>
                  </a:ext>
                </a:extLst>
              </a:tr>
              <a:tr h="255389">
                <a:tc>
                  <a:txBody>
                    <a:bodyPr/>
                    <a:lstStyle/>
                    <a:p>
                      <a:pPr algn="ctr"/>
                      <a:r>
                        <a:rPr lang="en-US" sz="1000" b="1" dirty="0"/>
                        <a:t>41-60</a:t>
                      </a:r>
                      <a:endParaRPr lang="en-IN" sz="1000" b="1" i="1" dirty="0"/>
                    </a:p>
                  </a:txBody>
                  <a:tcPr/>
                </a:tc>
                <a:tc>
                  <a:txBody>
                    <a:bodyPr/>
                    <a:lstStyle/>
                    <a:p>
                      <a:pPr marL="0" algn="ctr" defTabSz="914400" rtl="0" eaLnBrk="1" latinLnBrk="0" hangingPunct="1"/>
                      <a:r>
                        <a:rPr lang="en-US" sz="1000" b="0" kern="1200" dirty="0">
                          <a:solidFill>
                            <a:schemeClr val="tx1"/>
                          </a:solidFill>
                        </a:rPr>
                        <a:t>5</a:t>
                      </a:r>
                      <a:endParaRPr lang="en-IN" sz="1000" b="0" i="1" kern="1200" dirty="0">
                        <a:solidFill>
                          <a:schemeClr val="tx1"/>
                        </a:solidFill>
                        <a:latin typeface="+mn-lt"/>
                        <a:ea typeface="+mn-ea"/>
                        <a:cs typeface="+mn-cs"/>
                      </a:endParaRPr>
                    </a:p>
                  </a:txBody>
                  <a:tcPr/>
                </a:tc>
                <a:tc>
                  <a:txBody>
                    <a:bodyPr/>
                    <a:lstStyle/>
                    <a:p>
                      <a:pPr algn="ctr"/>
                      <a:r>
                        <a:rPr lang="en-US" sz="1000" b="0" dirty="0">
                          <a:solidFill>
                            <a:schemeClr val="tx1"/>
                          </a:solidFill>
                        </a:rPr>
                        <a:t>5</a:t>
                      </a:r>
                      <a:endParaRPr lang="en-IN" sz="1000" b="0" i="1" dirty="0">
                        <a:solidFill>
                          <a:schemeClr val="tx1"/>
                        </a:solidFill>
                      </a:endParaRPr>
                    </a:p>
                  </a:txBody>
                  <a:tcPr/>
                </a:tc>
                <a:tc>
                  <a:txBody>
                    <a:bodyPr/>
                    <a:lstStyle/>
                    <a:p>
                      <a:pPr algn="ctr"/>
                      <a:r>
                        <a:rPr lang="en-US" sz="1000" b="0" dirty="0"/>
                        <a:t>5</a:t>
                      </a:r>
                      <a:endParaRPr lang="en-IN" sz="1000" b="0" i="1" dirty="0"/>
                    </a:p>
                  </a:txBody>
                  <a:tcPr/>
                </a:tc>
                <a:tc>
                  <a:txBody>
                    <a:bodyPr/>
                    <a:lstStyle/>
                    <a:p>
                      <a:pPr algn="ctr"/>
                      <a:r>
                        <a:rPr lang="en-US" sz="1000" b="0" dirty="0"/>
                        <a:t>5</a:t>
                      </a:r>
                      <a:endParaRPr lang="en-IN" sz="1000" b="0" i="1" dirty="0"/>
                    </a:p>
                  </a:txBody>
                  <a:tcPr/>
                </a:tc>
                <a:tc>
                  <a:txBody>
                    <a:bodyPr/>
                    <a:lstStyle/>
                    <a:p>
                      <a:pPr algn="ctr"/>
                      <a:r>
                        <a:rPr lang="en-US" sz="1000" b="0" dirty="0"/>
                        <a:t>10</a:t>
                      </a:r>
                      <a:endParaRPr lang="en-IN" sz="1000" b="0" i="1" dirty="0"/>
                    </a:p>
                  </a:txBody>
                  <a:tcPr/>
                </a:tc>
                <a:extLst>
                  <a:ext uri="{0D108BD9-81ED-4DB2-BD59-A6C34878D82A}">
                    <a16:rowId xmlns:a16="http://schemas.microsoft.com/office/drawing/2014/main" val="3967627957"/>
                  </a:ext>
                </a:extLst>
              </a:tr>
            </a:tbl>
          </a:graphicData>
        </a:graphic>
      </p:graphicFrame>
      <p:sp>
        <p:nvSpPr>
          <p:cNvPr id="14" name="TextBox 13">
            <a:extLst>
              <a:ext uri="{FF2B5EF4-FFF2-40B4-BE49-F238E27FC236}">
                <a16:creationId xmlns:a16="http://schemas.microsoft.com/office/drawing/2014/main" id="{6B38BBE3-1BA4-A1C6-55AA-C45E2A9A03F8}"/>
              </a:ext>
            </a:extLst>
          </p:cNvPr>
          <p:cNvSpPr txBox="1"/>
          <p:nvPr/>
        </p:nvSpPr>
        <p:spPr>
          <a:xfrm>
            <a:off x="3370421" y="923165"/>
            <a:ext cx="1498029" cy="1323439"/>
          </a:xfrm>
          <a:prstGeom prst="rect">
            <a:avLst/>
          </a:prstGeom>
          <a:noFill/>
          <a:ln w="9525">
            <a:solidFill>
              <a:schemeClr val="tx1"/>
            </a:solidFill>
            <a:prstDash val="dash"/>
          </a:ln>
        </p:spPr>
        <p:txBody>
          <a:bodyPr wrap="square" rtlCol="0">
            <a:spAutoFit/>
          </a:bodyPr>
          <a:lstStyle/>
          <a:p>
            <a:r>
              <a:rPr lang="en-US" sz="1000" dirty="0"/>
              <a:t>1.</a:t>
            </a:r>
            <a:r>
              <a:rPr lang="en-US" sz="1000" b="1" dirty="0"/>
              <a:t> 65</a:t>
            </a:r>
            <a:r>
              <a:rPr lang="en-US" sz="1000" dirty="0"/>
              <a:t> Google form responses focused on </a:t>
            </a:r>
            <a:r>
              <a:rPr lang="en-US" sz="1000" b="1" dirty="0"/>
              <a:t>need arousal </a:t>
            </a:r>
            <a:r>
              <a:rPr lang="en-US" sz="1000" dirty="0"/>
              <a:t>and </a:t>
            </a:r>
            <a:r>
              <a:rPr lang="en-US" sz="1000" b="1" dirty="0"/>
              <a:t>taste preferences.</a:t>
            </a:r>
          </a:p>
          <a:p>
            <a:r>
              <a:rPr lang="en-IN" sz="1000" dirty="0"/>
              <a:t>2.</a:t>
            </a:r>
            <a:r>
              <a:rPr lang="en-IN" sz="1000" b="1" dirty="0"/>
              <a:t> 20 </a:t>
            </a:r>
            <a:r>
              <a:rPr lang="en-IN" sz="1000" dirty="0"/>
              <a:t>in-depth interviews (</a:t>
            </a:r>
            <a:r>
              <a:rPr lang="en-IN" sz="1000" b="1" dirty="0"/>
              <a:t>40 mins each</a:t>
            </a:r>
            <a:r>
              <a:rPr lang="en-IN" sz="1000" dirty="0"/>
              <a:t>) to identify  sub-category and marketing mix  </a:t>
            </a:r>
            <a:endParaRPr lang="en-IN" sz="1000" b="1" dirty="0"/>
          </a:p>
        </p:txBody>
      </p:sp>
      <p:grpSp>
        <p:nvGrpSpPr>
          <p:cNvPr id="1025" name="Group 1024">
            <a:extLst>
              <a:ext uri="{FF2B5EF4-FFF2-40B4-BE49-F238E27FC236}">
                <a16:creationId xmlns:a16="http://schemas.microsoft.com/office/drawing/2014/main" id="{04719B20-2B99-CCFD-B31E-41077DA7F770}"/>
              </a:ext>
            </a:extLst>
          </p:cNvPr>
          <p:cNvGrpSpPr/>
          <p:nvPr/>
        </p:nvGrpSpPr>
        <p:grpSpPr>
          <a:xfrm>
            <a:off x="4977475" y="901726"/>
            <a:ext cx="2321761" cy="1393738"/>
            <a:chOff x="107963" y="3928825"/>
            <a:chExt cx="2321761" cy="1283256"/>
          </a:xfrm>
        </p:grpSpPr>
        <p:sp>
          <p:nvSpPr>
            <p:cNvPr id="1026" name="Rectangle: Top Corners Rounded 1025">
              <a:extLst>
                <a:ext uri="{FF2B5EF4-FFF2-40B4-BE49-F238E27FC236}">
                  <a16:creationId xmlns:a16="http://schemas.microsoft.com/office/drawing/2014/main" id="{D73F70D0-53A2-7544-F7A5-76C5FC16C0E5}"/>
                </a:ext>
              </a:extLst>
            </p:cNvPr>
            <p:cNvSpPr/>
            <p:nvPr/>
          </p:nvSpPr>
          <p:spPr>
            <a:xfrm rot="10800000">
              <a:off x="107963" y="4087795"/>
              <a:ext cx="2321761" cy="104193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7" name="Group 1026">
              <a:extLst>
                <a:ext uri="{FF2B5EF4-FFF2-40B4-BE49-F238E27FC236}">
                  <a16:creationId xmlns:a16="http://schemas.microsoft.com/office/drawing/2014/main" id="{9B188D58-1DAD-F9D2-7C66-B9AC18A6A5D7}"/>
                </a:ext>
              </a:extLst>
            </p:cNvPr>
            <p:cNvGrpSpPr/>
            <p:nvPr/>
          </p:nvGrpSpPr>
          <p:grpSpPr>
            <a:xfrm>
              <a:off x="359983" y="3928825"/>
              <a:ext cx="2010441" cy="313727"/>
              <a:chOff x="989045" y="2044620"/>
              <a:chExt cx="820903"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29" name="Rectangle: Rounded Corners 1028">
                <a:extLst>
                  <a:ext uri="{FF2B5EF4-FFF2-40B4-BE49-F238E27FC236}">
                    <a16:creationId xmlns:a16="http://schemas.microsoft.com/office/drawing/2014/main" id="{54C66C7C-74CC-2BBE-533B-EA735D336653}"/>
                  </a:ext>
                </a:extLst>
              </p:cNvPr>
              <p:cNvSpPr/>
              <p:nvPr/>
            </p:nvSpPr>
            <p:spPr>
              <a:xfrm>
                <a:off x="989045" y="2044620"/>
                <a:ext cx="718356"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30" name="TextBox 1029">
                <a:extLst>
                  <a:ext uri="{FF2B5EF4-FFF2-40B4-BE49-F238E27FC236}">
                    <a16:creationId xmlns:a16="http://schemas.microsoft.com/office/drawing/2014/main" id="{85AB6A93-71C9-0E61-9BB3-90A2A3AC5515}"/>
                  </a:ext>
                </a:extLst>
              </p:cNvPr>
              <p:cNvSpPr txBox="1"/>
              <p:nvPr/>
            </p:nvSpPr>
            <p:spPr>
              <a:xfrm>
                <a:off x="1027682" y="2088794"/>
                <a:ext cx="782266" cy="293619"/>
              </a:xfrm>
              <a:prstGeom prst="rect">
                <a:avLst/>
              </a:prstGeom>
              <a:noFill/>
            </p:spPr>
            <p:txBody>
              <a:bodyPr wrap="square" rtlCol="0">
                <a:spAutoFit/>
              </a:bodyPr>
              <a:lstStyle/>
              <a:p>
                <a:r>
                  <a:rPr lang="en-IN" sz="1100" b="1" dirty="0"/>
                  <a:t>Cultural Heritage – 24%</a:t>
                </a:r>
              </a:p>
            </p:txBody>
          </p:sp>
        </p:grpSp>
        <p:sp>
          <p:nvSpPr>
            <p:cNvPr id="1028" name="TextBox 1027">
              <a:extLst>
                <a:ext uri="{FF2B5EF4-FFF2-40B4-BE49-F238E27FC236}">
                  <a16:creationId xmlns:a16="http://schemas.microsoft.com/office/drawing/2014/main" id="{22CB3CAD-42D4-657B-D236-655A364E2886}"/>
                </a:ext>
              </a:extLst>
            </p:cNvPr>
            <p:cNvSpPr txBox="1"/>
            <p:nvPr/>
          </p:nvSpPr>
          <p:spPr>
            <a:xfrm>
              <a:off x="108837" y="4196418"/>
              <a:ext cx="2301704" cy="1015663"/>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effectLst/>
                </a:rPr>
                <a:t>Consumers are increasingly interested in exploring and </a:t>
              </a:r>
              <a:r>
                <a:rPr lang="en-US" sz="1000" b="1" i="0" dirty="0">
                  <a:effectLst/>
                </a:rPr>
                <a:t>celebrating</a:t>
              </a:r>
              <a:r>
                <a:rPr lang="en-US" sz="1000" b="0" i="0" dirty="0">
                  <a:effectLst/>
                </a:rPr>
                <a:t> different </a:t>
              </a:r>
              <a:r>
                <a:rPr lang="en-US" sz="1000" b="1" i="0" dirty="0">
                  <a:effectLst/>
                </a:rPr>
                <a:t>cultures across age groups</a:t>
              </a:r>
            </a:p>
            <a:p>
              <a:pPr marL="171450" indent="-171450">
                <a:buFont typeface="Arial" panose="020B0604020202020204" pitchFamily="34" charset="0"/>
                <a:buChar char="•"/>
              </a:pPr>
              <a:r>
                <a:rPr lang="en-US" sz="1000" b="0" i="0" dirty="0">
                  <a:effectLst/>
                </a:rPr>
                <a:t>Products that authentically represent </a:t>
              </a:r>
              <a:r>
                <a:rPr lang="en-US" sz="1000" b="1" i="0" dirty="0">
                  <a:effectLst/>
                </a:rPr>
                <a:t>Indian flavors and traditions</a:t>
              </a:r>
              <a:endParaRPr lang="en-IN" sz="1000" b="1" dirty="0"/>
            </a:p>
          </p:txBody>
        </p:sp>
      </p:grpSp>
      <p:grpSp>
        <p:nvGrpSpPr>
          <p:cNvPr id="4107" name="Group 4106">
            <a:extLst>
              <a:ext uri="{FF2B5EF4-FFF2-40B4-BE49-F238E27FC236}">
                <a16:creationId xmlns:a16="http://schemas.microsoft.com/office/drawing/2014/main" id="{C65E8EFE-8ABF-EC33-70C7-778E5D5494A3}"/>
              </a:ext>
            </a:extLst>
          </p:cNvPr>
          <p:cNvGrpSpPr/>
          <p:nvPr/>
        </p:nvGrpSpPr>
        <p:grpSpPr>
          <a:xfrm>
            <a:off x="58782" y="2344900"/>
            <a:ext cx="12064375" cy="1448425"/>
            <a:chOff x="59523" y="2615231"/>
            <a:chExt cx="12064375" cy="1448425"/>
          </a:xfrm>
        </p:grpSpPr>
        <p:grpSp>
          <p:nvGrpSpPr>
            <p:cNvPr id="21" name="Group 20">
              <a:extLst>
                <a:ext uri="{FF2B5EF4-FFF2-40B4-BE49-F238E27FC236}">
                  <a16:creationId xmlns:a16="http://schemas.microsoft.com/office/drawing/2014/main" id="{197404FF-7E9B-372D-1DA1-BE143DB08E57}"/>
                </a:ext>
              </a:extLst>
            </p:cNvPr>
            <p:cNvGrpSpPr/>
            <p:nvPr/>
          </p:nvGrpSpPr>
          <p:grpSpPr>
            <a:xfrm>
              <a:off x="59523" y="2635478"/>
              <a:ext cx="2495307" cy="1200904"/>
              <a:chOff x="137705" y="2873829"/>
              <a:chExt cx="2606178" cy="1384128"/>
            </a:xfrm>
          </p:grpSpPr>
          <p:sp>
            <p:nvSpPr>
              <p:cNvPr id="16" name="Rectangle: Top Corners Rounded 15">
                <a:extLst>
                  <a:ext uri="{FF2B5EF4-FFF2-40B4-BE49-F238E27FC236}">
                    <a16:creationId xmlns:a16="http://schemas.microsoft.com/office/drawing/2014/main" id="{64630207-8E78-3252-5FA7-8541115419DE}"/>
                  </a:ext>
                </a:extLst>
              </p:cNvPr>
              <p:cNvSpPr/>
              <p:nvPr/>
            </p:nvSpPr>
            <p:spPr>
              <a:xfrm rot="10800000">
                <a:off x="188266" y="3057053"/>
                <a:ext cx="2403972" cy="120090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D4FA234C-53CB-1741-A711-1E39B5149547}"/>
                  </a:ext>
                </a:extLst>
              </p:cNvPr>
              <p:cNvGrpSpPr/>
              <p:nvPr/>
            </p:nvGrpSpPr>
            <p:grpSpPr>
              <a:xfrm>
                <a:off x="440288" y="2873829"/>
                <a:ext cx="1864184" cy="361593"/>
                <a:chOff x="989045" y="2044620"/>
                <a:chExt cx="761183"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9" name="Rectangle: Rounded Corners 18">
                  <a:extLst>
                    <a:ext uri="{FF2B5EF4-FFF2-40B4-BE49-F238E27FC236}">
                      <a16:creationId xmlns:a16="http://schemas.microsoft.com/office/drawing/2014/main" id="{8C419DE0-47B6-F02A-0214-22D5719FD61B}"/>
                    </a:ext>
                  </a:extLst>
                </p:cNvPr>
                <p:cNvSpPr/>
                <p:nvPr/>
              </p:nvSpPr>
              <p:spPr>
                <a:xfrm>
                  <a:off x="989045" y="2044620"/>
                  <a:ext cx="718356"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20" name="TextBox 19">
                  <a:extLst>
                    <a:ext uri="{FF2B5EF4-FFF2-40B4-BE49-F238E27FC236}">
                      <a16:creationId xmlns:a16="http://schemas.microsoft.com/office/drawing/2014/main" id="{A3123523-1AA1-6FE5-081B-A33F8F8CB78C}"/>
                    </a:ext>
                  </a:extLst>
                </p:cNvPr>
                <p:cNvSpPr txBox="1"/>
                <p:nvPr/>
              </p:nvSpPr>
              <p:spPr>
                <a:xfrm>
                  <a:off x="1060568" y="2065345"/>
                  <a:ext cx="689660" cy="329744"/>
                </a:xfrm>
                <a:prstGeom prst="rect">
                  <a:avLst/>
                </a:prstGeom>
                <a:noFill/>
              </p:spPr>
              <p:txBody>
                <a:bodyPr wrap="square" rtlCol="0">
                  <a:spAutoFit/>
                </a:bodyPr>
                <a:lstStyle/>
                <a:p>
                  <a:r>
                    <a:rPr lang="en-IN" sz="1100" b="1" dirty="0"/>
                    <a:t>Need Arousal – 40%</a:t>
                  </a:r>
                </a:p>
              </p:txBody>
            </p:sp>
          </p:grpSp>
          <p:sp>
            <p:nvSpPr>
              <p:cNvPr id="18" name="TextBox 17">
                <a:extLst>
                  <a:ext uri="{FF2B5EF4-FFF2-40B4-BE49-F238E27FC236}">
                    <a16:creationId xmlns:a16="http://schemas.microsoft.com/office/drawing/2014/main" id="{E8FC9B70-29BC-DAEC-DF43-71F1516F7237}"/>
                  </a:ext>
                </a:extLst>
              </p:cNvPr>
              <p:cNvSpPr txBox="1"/>
              <p:nvPr/>
            </p:nvSpPr>
            <p:spPr>
              <a:xfrm>
                <a:off x="137705" y="3243121"/>
                <a:ext cx="2606178" cy="993258"/>
              </a:xfrm>
              <a:prstGeom prst="rect">
                <a:avLst/>
              </a:prstGeom>
              <a:noFill/>
            </p:spPr>
            <p:txBody>
              <a:bodyPr wrap="square" rtlCol="0">
                <a:spAutoFit/>
              </a:bodyPr>
              <a:lstStyle/>
              <a:p>
                <a:pPr marL="171450" indent="-171450">
                  <a:buFont typeface="Arial" panose="020B0604020202020204" pitchFamily="34" charset="0"/>
                  <a:buChar char="•"/>
                </a:pPr>
                <a:r>
                  <a:rPr lang="en-US" sz="1000" b="1" dirty="0"/>
                  <a:t>Pairing</a:t>
                </a:r>
                <a:r>
                  <a:rPr lang="en-US" sz="1000" dirty="0"/>
                  <a:t> while eating something          -</a:t>
                </a:r>
                <a:endParaRPr lang="en-US" sz="1000" b="1" dirty="0"/>
              </a:p>
              <a:p>
                <a:pPr marL="171450" indent="-171450">
                  <a:buFont typeface="Arial" panose="020B0604020202020204" pitchFamily="34" charset="0"/>
                  <a:buChar char="•"/>
                </a:pPr>
                <a:r>
                  <a:rPr lang="en-US" sz="1000" b="1" dirty="0"/>
                  <a:t>Socializing</a:t>
                </a:r>
                <a:r>
                  <a:rPr lang="en-US" sz="1000" dirty="0"/>
                  <a:t> with friends and family</a:t>
                </a:r>
                <a:r>
                  <a:rPr lang="en-US" sz="1000" b="1" dirty="0"/>
                  <a:t> </a:t>
                </a:r>
              </a:p>
              <a:p>
                <a:pPr marL="171450" indent="-171450">
                  <a:buFont typeface="Arial" panose="020B0604020202020204" pitchFamily="34" charset="0"/>
                  <a:buChar char="•"/>
                </a:pPr>
                <a:r>
                  <a:rPr lang="en-US" sz="1000" dirty="0"/>
                  <a:t>Avoid motion sickness while </a:t>
                </a:r>
                <a:r>
                  <a:rPr lang="en-US" sz="1000" b="1" dirty="0"/>
                  <a:t>travelling</a:t>
                </a:r>
              </a:p>
              <a:p>
                <a:pPr marL="171450" indent="-171450">
                  <a:buFont typeface="Arial" panose="020B0604020202020204" pitchFamily="34" charset="0"/>
                  <a:buChar char="•"/>
                </a:pPr>
                <a:r>
                  <a:rPr lang="en-US" sz="1000" dirty="0"/>
                  <a:t>Perception for </a:t>
                </a:r>
                <a:r>
                  <a:rPr lang="en-US" sz="1000" b="1" dirty="0"/>
                  <a:t>better digestion</a:t>
                </a:r>
              </a:p>
              <a:p>
                <a:pPr marL="171450" indent="-171450">
                  <a:buFont typeface="Arial" panose="020B0604020202020204" pitchFamily="34" charset="0"/>
                  <a:buChar char="•"/>
                </a:pPr>
                <a:r>
                  <a:rPr lang="en-US" sz="1000" b="1" dirty="0"/>
                  <a:t>Thirst Quencher </a:t>
                </a:r>
                <a:r>
                  <a:rPr lang="en-US" sz="1000" dirty="0"/>
                  <a:t>during </a:t>
                </a:r>
                <a:r>
                  <a:rPr lang="en-US" sz="1000" b="1" dirty="0"/>
                  <a:t>summers</a:t>
                </a:r>
              </a:p>
            </p:txBody>
          </p:sp>
        </p:grpSp>
        <p:grpSp>
          <p:nvGrpSpPr>
            <p:cNvPr id="53" name="Group 52">
              <a:extLst>
                <a:ext uri="{FF2B5EF4-FFF2-40B4-BE49-F238E27FC236}">
                  <a16:creationId xmlns:a16="http://schemas.microsoft.com/office/drawing/2014/main" id="{1DBBE5F1-22F2-8472-3955-FEB7B828A0BE}"/>
                </a:ext>
              </a:extLst>
            </p:cNvPr>
            <p:cNvGrpSpPr/>
            <p:nvPr/>
          </p:nvGrpSpPr>
          <p:grpSpPr>
            <a:xfrm>
              <a:off x="7383577" y="2633947"/>
              <a:ext cx="2535447" cy="1200900"/>
              <a:chOff x="107963" y="3928829"/>
              <a:chExt cx="2535447" cy="1200900"/>
            </a:xfrm>
          </p:grpSpPr>
          <p:sp>
            <p:nvSpPr>
              <p:cNvPr id="43" name="Rectangle: Top Corners Rounded 42">
                <a:extLst>
                  <a:ext uri="{FF2B5EF4-FFF2-40B4-BE49-F238E27FC236}">
                    <a16:creationId xmlns:a16="http://schemas.microsoft.com/office/drawing/2014/main" id="{DC235A65-07DE-8246-5DFC-771A4A1DB8E3}"/>
                  </a:ext>
                </a:extLst>
              </p:cNvPr>
              <p:cNvSpPr/>
              <p:nvPr/>
            </p:nvSpPr>
            <p:spPr>
              <a:xfrm rot="10800000">
                <a:off x="107963" y="4087795"/>
                <a:ext cx="2301704" cy="104193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8CCB0C6C-5E56-E2E3-703F-702F0A37FE4D}"/>
                  </a:ext>
                </a:extLst>
              </p:cNvPr>
              <p:cNvGrpSpPr/>
              <p:nvPr/>
            </p:nvGrpSpPr>
            <p:grpSpPr>
              <a:xfrm>
                <a:off x="336186" y="3928829"/>
                <a:ext cx="2150008" cy="313728"/>
                <a:chOff x="979328" y="2044618"/>
                <a:chExt cx="877891"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50" name="Rectangle: Rounded Corners 49">
                  <a:extLst>
                    <a:ext uri="{FF2B5EF4-FFF2-40B4-BE49-F238E27FC236}">
                      <a16:creationId xmlns:a16="http://schemas.microsoft.com/office/drawing/2014/main" id="{4A0D3579-8F88-49E9-5B81-8D7900EAA406}"/>
                    </a:ext>
                  </a:extLst>
                </p:cNvPr>
                <p:cNvSpPr/>
                <p:nvPr/>
              </p:nvSpPr>
              <p:spPr>
                <a:xfrm>
                  <a:off x="989045" y="2044618"/>
                  <a:ext cx="809905"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51" name="TextBox 50">
                  <a:extLst>
                    <a:ext uri="{FF2B5EF4-FFF2-40B4-BE49-F238E27FC236}">
                      <a16:creationId xmlns:a16="http://schemas.microsoft.com/office/drawing/2014/main" id="{50578025-A09D-D3C4-D832-925A4CC1D43A}"/>
                    </a:ext>
                  </a:extLst>
                </p:cNvPr>
                <p:cNvSpPr txBox="1"/>
                <p:nvPr/>
              </p:nvSpPr>
              <p:spPr>
                <a:xfrm>
                  <a:off x="979328" y="2093954"/>
                  <a:ext cx="877891" cy="329743"/>
                </a:xfrm>
                <a:prstGeom prst="rect">
                  <a:avLst/>
                </a:prstGeom>
                <a:noFill/>
              </p:spPr>
              <p:txBody>
                <a:bodyPr wrap="square" rtlCol="0">
                  <a:spAutoFit/>
                </a:bodyPr>
                <a:lstStyle/>
                <a:p>
                  <a:r>
                    <a:rPr lang="en-IN" sz="1100" b="1" dirty="0"/>
                    <a:t>Tasty but not Unhealthy – 82%</a:t>
                  </a:r>
                </a:p>
              </p:txBody>
            </p:sp>
          </p:grpSp>
          <p:sp>
            <p:nvSpPr>
              <p:cNvPr id="49" name="TextBox 48">
                <a:extLst>
                  <a:ext uri="{FF2B5EF4-FFF2-40B4-BE49-F238E27FC236}">
                    <a16:creationId xmlns:a16="http://schemas.microsoft.com/office/drawing/2014/main" id="{7B827287-7629-546E-CA61-92EB695F3C48}"/>
                  </a:ext>
                </a:extLst>
              </p:cNvPr>
              <p:cNvSpPr txBox="1"/>
              <p:nvPr/>
            </p:nvSpPr>
            <p:spPr>
              <a:xfrm>
                <a:off x="144461" y="4247579"/>
                <a:ext cx="2498949"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Consumers are increasingly health conscious and seek products that are </a:t>
                </a:r>
                <a:r>
                  <a:rPr lang="en-US" sz="1000" b="1" dirty="0"/>
                  <a:t>free from artificial additives</a:t>
                </a:r>
              </a:p>
              <a:p>
                <a:pPr marL="171450" indent="-171450">
                  <a:buFont typeface="Arial" panose="020B0604020202020204" pitchFamily="34" charset="0"/>
                  <a:buChar char="•"/>
                </a:pPr>
                <a:r>
                  <a:rPr lang="en-US" sz="1000" dirty="0"/>
                  <a:t>At the same time they want something that can satisfy their </a:t>
                </a:r>
                <a:r>
                  <a:rPr lang="en-US" sz="1000" b="1" dirty="0"/>
                  <a:t>taste buds</a:t>
                </a:r>
                <a:endParaRPr lang="en-IN" sz="1000" b="1" dirty="0"/>
              </a:p>
            </p:txBody>
          </p:sp>
        </p:grpSp>
        <p:grpSp>
          <p:nvGrpSpPr>
            <p:cNvPr id="1031" name="Group 1030">
              <a:extLst>
                <a:ext uri="{FF2B5EF4-FFF2-40B4-BE49-F238E27FC236}">
                  <a16:creationId xmlns:a16="http://schemas.microsoft.com/office/drawing/2014/main" id="{CD6A3FC1-D373-4112-532C-D35C30A5C3F4}"/>
                </a:ext>
              </a:extLst>
            </p:cNvPr>
            <p:cNvGrpSpPr/>
            <p:nvPr/>
          </p:nvGrpSpPr>
          <p:grpSpPr>
            <a:xfrm>
              <a:off x="2500574" y="2633944"/>
              <a:ext cx="2301704" cy="1200903"/>
              <a:chOff x="188266" y="2873830"/>
              <a:chExt cx="2403972" cy="1384127"/>
            </a:xfrm>
          </p:grpSpPr>
          <p:sp>
            <p:nvSpPr>
              <p:cNvPr id="1032" name="Rectangle: Top Corners Rounded 1031">
                <a:extLst>
                  <a:ext uri="{FF2B5EF4-FFF2-40B4-BE49-F238E27FC236}">
                    <a16:creationId xmlns:a16="http://schemas.microsoft.com/office/drawing/2014/main" id="{C81E202E-651D-357F-8227-E236DE173893}"/>
                  </a:ext>
                </a:extLst>
              </p:cNvPr>
              <p:cNvSpPr/>
              <p:nvPr/>
            </p:nvSpPr>
            <p:spPr>
              <a:xfrm rot="10800000">
                <a:off x="188266" y="3057053"/>
                <a:ext cx="2403972" cy="120090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33" name="Group 1032">
                <a:extLst>
                  <a:ext uri="{FF2B5EF4-FFF2-40B4-BE49-F238E27FC236}">
                    <a16:creationId xmlns:a16="http://schemas.microsoft.com/office/drawing/2014/main" id="{7ACE1EE8-2E63-FCA4-7591-7A70E21BE3FA}"/>
                  </a:ext>
                </a:extLst>
              </p:cNvPr>
              <p:cNvGrpSpPr/>
              <p:nvPr/>
            </p:nvGrpSpPr>
            <p:grpSpPr>
              <a:xfrm>
                <a:off x="430251" y="2873830"/>
                <a:ext cx="1897550" cy="361593"/>
                <a:chOff x="984947" y="2044620"/>
                <a:chExt cx="774807"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35" name="Rectangle: Rounded Corners 1034">
                  <a:extLst>
                    <a:ext uri="{FF2B5EF4-FFF2-40B4-BE49-F238E27FC236}">
                      <a16:creationId xmlns:a16="http://schemas.microsoft.com/office/drawing/2014/main" id="{F2BDA45D-59B8-138C-A279-9889B959E11F}"/>
                    </a:ext>
                  </a:extLst>
                </p:cNvPr>
                <p:cNvSpPr/>
                <p:nvPr/>
              </p:nvSpPr>
              <p:spPr>
                <a:xfrm>
                  <a:off x="989045" y="2044620"/>
                  <a:ext cx="749279"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36" name="TextBox 1035">
                  <a:extLst>
                    <a:ext uri="{FF2B5EF4-FFF2-40B4-BE49-F238E27FC236}">
                      <a16:creationId xmlns:a16="http://schemas.microsoft.com/office/drawing/2014/main" id="{76B08D39-03BB-DDE8-B573-0C66B337F92B}"/>
                    </a:ext>
                  </a:extLst>
                </p:cNvPr>
                <p:cNvSpPr txBox="1"/>
                <p:nvPr/>
              </p:nvSpPr>
              <p:spPr>
                <a:xfrm>
                  <a:off x="984947" y="2079275"/>
                  <a:ext cx="774807" cy="329744"/>
                </a:xfrm>
                <a:prstGeom prst="rect">
                  <a:avLst/>
                </a:prstGeom>
                <a:noFill/>
              </p:spPr>
              <p:txBody>
                <a:bodyPr wrap="square" rtlCol="0">
                  <a:spAutoFit/>
                </a:bodyPr>
                <a:lstStyle/>
                <a:p>
                  <a:r>
                    <a:rPr lang="en-IN" sz="1100" b="1" dirty="0"/>
                    <a:t>Better Alternatives – 55%</a:t>
                  </a:r>
                </a:p>
              </p:txBody>
            </p:sp>
          </p:grpSp>
          <p:sp>
            <p:nvSpPr>
              <p:cNvPr id="1034" name="TextBox 1033">
                <a:extLst>
                  <a:ext uri="{FF2B5EF4-FFF2-40B4-BE49-F238E27FC236}">
                    <a16:creationId xmlns:a16="http://schemas.microsoft.com/office/drawing/2014/main" id="{6B8D78D6-F7D6-8B5C-31EA-2242DBAAD1BC}"/>
                  </a:ext>
                </a:extLst>
              </p:cNvPr>
              <p:cNvSpPr txBox="1"/>
              <p:nvPr/>
            </p:nvSpPr>
            <p:spPr>
              <a:xfrm>
                <a:off x="188267" y="3244891"/>
                <a:ext cx="2403971" cy="993256"/>
              </a:xfrm>
              <a:prstGeom prst="rect">
                <a:avLst/>
              </a:prstGeom>
              <a:noFill/>
            </p:spPr>
            <p:txBody>
              <a:bodyPr wrap="square" rtlCol="0">
                <a:spAutoFit/>
              </a:bodyPr>
              <a:lstStyle/>
              <a:p>
                <a:pPr marL="171450" indent="-171450">
                  <a:buFont typeface="Arial" panose="020B0604020202020204" pitchFamily="34" charset="0"/>
                  <a:buChar char="•"/>
                </a:pPr>
                <a:r>
                  <a:rPr lang="en-US" sz="1000" dirty="0"/>
                  <a:t>Soft drinks like Coke and Pepsi are preferred, but they are not the </a:t>
                </a:r>
                <a:r>
                  <a:rPr lang="en-US" sz="1000" b="1" dirty="0"/>
                  <a:t>best options </a:t>
                </a:r>
              </a:p>
              <a:p>
                <a:pPr marL="171450" indent="-171450">
                  <a:buFont typeface="Arial" panose="020B0604020202020204" pitchFamily="34" charset="0"/>
                  <a:buChar char="•"/>
                </a:pPr>
                <a:r>
                  <a:rPr lang="en-US" sz="1000" dirty="0"/>
                  <a:t>Tried other alternatives but they lack </a:t>
                </a:r>
                <a:r>
                  <a:rPr lang="en-US" sz="1000" b="1" dirty="0"/>
                  <a:t>appeal</a:t>
                </a:r>
                <a:r>
                  <a:rPr lang="en-US" sz="1000" dirty="0"/>
                  <a:t> as well as </a:t>
                </a:r>
                <a:r>
                  <a:rPr lang="en-US" sz="1000" b="1" dirty="0"/>
                  <a:t>availability </a:t>
                </a:r>
                <a:endParaRPr lang="en-IN" sz="1000" b="1" dirty="0"/>
              </a:p>
            </p:txBody>
          </p:sp>
        </p:grpSp>
        <p:grpSp>
          <p:nvGrpSpPr>
            <p:cNvPr id="1037" name="Group 1036">
              <a:extLst>
                <a:ext uri="{FF2B5EF4-FFF2-40B4-BE49-F238E27FC236}">
                  <a16:creationId xmlns:a16="http://schemas.microsoft.com/office/drawing/2014/main" id="{F455BB89-E7FA-DFFF-9D09-EE01287F0FCB}"/>
                </a:ext>
              </a:extLst>
            </p:cNvPr>
            <p:cNvGrpSpPr/>
            <p:nvPr/>
          </p:nvGrpSpPr>
          <p:grpSpPr>
            <a:xfrm>
              <a:off x="4942076" y="2615231"/>
              <a:ext cx="2301704" cy="1219615"/>
              <a:chOff x="188266" y="2852263"/>
              <a:chExt cx="2403972" cy="1405694"/>
            </a:xfrm>
          </p:grpSpPr>
          <p:sp>
            <p:nvSpPr>
              <p:cNvPr id="1038" name="Rectangle: Top Corners Rounded 1037">
                <a:extLst>
                  <a:ext uri="{FF2B5EF4-FFF2-40B4-BE49-F238E27FC236}">
                    <a16:creationId xmlns:a16="http://schemas.microsoft.com/office/drawing/2014/main" id="{7BD39F34-69E0-58A2-AC95-324DC943C387}"/>
                  </a:ext>
                </a:extLst>
              </p:cNvPr>
              <p:cNvSpPr/>
              <p:nvPr/>
            </p:nvSpPr>
            <p:spPr>
              <a:xfrm rot="10800000">
                <a:off x="188266" y="3057053"/>
                <a:ext cx="2403972" cy="120090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39" name="Group 1038">
                <a:extLst>
                  <a:ext uri="{FF2B5EF4-FFF2-40B4-BE49-F238E27FC236}">
                    <a16:creationId xmlns:a16="http://schemas.microsoft.com/office/drawing/2014/main" id="{9D3AD1F0-D851-3929-773B-48F53DD20A83}"/>
                  </a:ext>
                </a:extLst>
              </p:cNvPr>
              <p:cNvGrpSpPr/>
              <p:nvPr/>
            </p:nvGrpSpPr>
            <p:grpSpPr>
              <a:xfrm>
                <a:off x="517471" y="2852263"/>
                <a:ext cx="2011848" cy="361593"/>
                <a:chOff x="1020560" y="2021036"/>
                <a:chExt cx="821477"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41" name="Rectangle: Rounded Corners 1040">
                  <a:extLst>
                    <a:ext uri="{FF2B5EF4-FFF2-40B4-BE49-F238E27FC236}">
                      <a16:creationId xmlns:a16="http://schemas.microsoft.com/office/drawing/2014/main" id="{B6C3D9D2-7840-F351-3159-4AE9E2A3643C}"/>
                    </a:ext>
                  </a:extLst>
                </p:cNvPr>
                <p:cNvSpPr/>
                <p:nvPr/>
              </p:nvSpPr>
              <p:spPr>
                <a:xfrm>
                  <a:off x="1036954" y="2021036"/>
                  <a:ext cx="718356"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42" name="TextBox 1041">
                  <a:extLst>
                    <a:ext uri="{FF2B5EF4-FFF2-40B4-BE49-F238E27FC236}">
                      <a16:creationId xmlns:a16="http://schemas.microsoft.com/office/drawing/2014/main" id="{9EAF32E6-E6B1-2254-25EE-B23F6398AA43}"/>
                    </a:ext>
                  </a:extLst>
                </p:cNvPr>
                <p:cNvSpPr txBox="1"/>
                <p:nvPr/>
              </p:nvSpPr>
              <p:spPr>
                <a:xfrm>
                  <a:off x="1020560" y="2067280"/>
                  <a:ext cx="821477" cy="329744"/>
                </a:xfrm>
                <a:prstGeom prst="rect">
                  <a:avLst/>
                </a:prstGeom>
                <a:noFill/>
              </p:spPr>
              <p:txBody>
                <a:bodyPr wrap="square" rtlCol="0">
                  <a:spAutoFit/>
                </a:bodyPr>
                <a:lstStyle/>
                <a:p>
                  <a:r>
                    <a:rPr lang="en-IN" sz="1100" b="1" dirty="0"/>
                    <a:t>Curiosity to Explore – 36%</a:t>
                  </a:r>
                </a:p>
              </p:txBody>
            </p:sp>
          </p:grpSp>
          <p:sp>
            <p:nvSpPr>
              <p:cNvPr id="1040" name="TextBox 1039">
                <a:extLst>
                  <a:ext uri="{FF2B5EF4-FFF2-40B4-BE49-F238E27FC236}">
                    <a16:creationId xmlns:a16="http://schemas.microsoft.com/office/drawing/2014/main" id="{C8D52A33-CCA4-BEC1-3447-747838FD2CE4}"/>
                  </a:ext>
                </a:extLst>
              </p:cNvPr>
              <p:cNvSpPr txBox="1"/>
              <p:nvPr/>
            </p:nvSpPr>
            <p:spPr>
              <a:xfrm>
                <a:off x="188267" y="3244891"/>
                <a:ext cx="2403971" cy="993257"/>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effectLst/>
                  </a:rPr>
                  <a:t>Consumers, especially younger generations, are </a:t>
                </a:r>
                <a:r>
                  <a:rPr lang="en-US" sz="1000" b="1" i="0" dirty="0">
                    <a:effectLst/>
                  </a:rPr>
                  <a:t>adventurous</a:t>
                </a:r>
                <a:r>
                  <a:rPr lang="en-US" sz="1000" b="0" i="0" dirty="0">
                    <a:effectLst/>
                  </a:rPr>
                  <a:t> and open to trying new and </a:t>
                </a:r>
                <a:r>
                  <a:rPr lang="en-US" sz="1000" b="1" i="0" dirty="0">
                    <a:effectLst/>
                  </a:rPr>
                  <a:t>exotic flavors</a:t>
                </a:r>
              </a:p>
              <a:p>
                <a:pPr marL="171450" indent="-171450">
                  <a:buFont typeface="Arial" panose="020B0604020202020204" pitchFamily="34" charset="0"/>
                  <a:buChar char="•"/>
                </a:pPr>
                <a:r>
                  <a:rPr lang="en-US" sz="1000" b="0" i="0" dirty="0">
                    <a:effectLst/>
                  </a:rPr>
                  <a:t>Offering a masala-infused soda drink can provide a sense of </a:t>
                </a:r>
                <a:r>
                  <a:rPr lang="en-US" sz="1000" b="1" i="0" dirty="0">
                    <a:effectLst/>
                  </a:rPr>
                  <a:t>novelty </a:t>
                </a:r>
              </a:p>
            </p:txBody>
          </p:sp>
        </p:grpSp>
        <p:grpSp>
          <p:nvGrpSpPr>
            <p:cNvPr id="1043" name="Group 1042">
              <a:extLst>
                <a:ext uri="{FF2B5EF4-FFF2-40B4-BE49-F238E27FC236}">
                  <a16:creationId xmlns:a16="http://schemas.microsoft.com/office/drawing/2014/main" id="{E801AC97-3215-F9F6-2F49-FE18B2E78A0C}"/>
                </a:ext>
              </a:extLst>
            </p:cNvPr>
            <p:cNvGrpSpPr/>
            <p:nvPr/>
          </p:nvGrpSpPr>
          <p:grpSpPr>
            <a:xfrm>
              <a:off x="9725113" y="2633943"/>
              <a:ext cx="2398785" cy="1429713"/>
              <a:chOff x="142259" y="2873829"/>
              <a:chExt cx="2505367" cy="1647847"/>
            </a:xfrm>
          </p:grpSpPr>
          <p:sp>
            <p:nvSpPr>
              <p:cNvPr id="1045" name="Rectangle: Top Corners Rounded 1044">
                <a:extLst>
                  <a:ext uri="{FF2B5EF4-FFF2-40B4-BE49-F238E27FC236}">
                    <a16:creationId xmlns:a16="http://schemas.microsoft.com/office/drawing/2014/main" id="{CB5B045B-32B2-297B-F659-B15C1010FA22}"/>
                  </a:ext>
                </a:extLst>
              </p:cNvPr>
              <p:cNvSpPr/>
              <p:nvPr/>
            </p:nvSpPr>
            <p:spPr>
              <a:xfrm rot="10800000">
                <a:off x="188266" y="3057053"/>
                <a:ext cx="2403972" cy="120090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48" name="Group 1047">
                <a:extLst>
                  <a:ext uri="{FF2B5EF4-FFF2-40B4-BE49-F238E27FC236}">
                    <a16:creationId xmlns:a16="http://schemas.microsoft.com/office/drawing/2014/main" id="{F5C8FB44-CE99-70BC-6CB0-2FD346DFF19F}"/>
                  </a:ext>
                </a:extLst>
              </p:cNvPr>
              <p:cNvGrpSpPr/>
              <p:nvPr/>
            </p:nvGrpSpPr>
            <p:grpSpPr>
              <a:xfrm>
                <a:off x="373799" y="2873829"/>
                <a:ext cx="2196015" cy="361594"/>
                <a:chOff x="961896" y="2044620"/>
                <a:chExt cx="896676" cy="395436"/>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50" name="Rectangle: Rounded Corners 1049">
                  <a:extLst>
                    <a:ext uri="{FF2B5EF4-FFF2-40B4-BE49-F238E27FC236}">
                      <a16:creationId xmlns:a16="http://schemas.microsoft.com/office/drawing/2014/main" id="{DBC8A228-F4C2-4830-D5EB-F9A2EC00078D}"/>
                    </a:ext>
                  </a:extLst>
                </p:cNvPr>
                <p:cNvSpPr/>
                <p:nvPr/>
              </p:nvSpPr>
              <p:spPr>
                <a:xfrm>
                  <a:off x="989045" y="2044620"/>
                  <a:ext cx="788779" cy="39543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51" name="TextBox 1050">
                  <a:extLst>
                    <a:ext uri="{FF2B5EF4-FFF2-40B4-BE49-F238E27FC236}">
                      <a16:creationId xmlns:a16="http://schemas.microsoft.com/office/drawing/2014/main" id="{0F39F67C-E7C1-35F7-AA3D-25D232B175F2}"/>
                    </a:ext>
                  </a:extLst>
                </p:cNvPr>
                <p:cNvSpPr txBox="1"/>
                <p:nvPr/>
              </p:nvSpPr>
              <p:spPr>
                <a:xfrm>
                  <a:off x="961896" y="2078169"/>
                  <a:ext cx="896676" cy="329744"/>
                </a:xfrm>
                <a:prstGeom prst="rect">
                  <a:avLst/>
                </a:prstGeom>
                <a:noFill/>
              </p:spPr>
              <p:txBody>
                <a:bodyPr wrap="square" rtlCol="0">
                  <a:spAutoFit/>
                </a:bodyPr>
                <a:lstStyle/>
                <a:p>
                  <a:r>
                    <a:rPr lang="en-IN" sz="1100" b="1" dirty="0"/>
                    <a:t>Sourcing &amp; Sustainability – 24%</a:t>
                  </a:r>
                </a:p>
              </p:txBody>
            </p:sp>
          </p:grpSp>
          <p:sp>
            <p:nvSpPr>
              <p:cNvPr id="1049" name="TextBox 1048">
                <a:extLst>
                  <a:ext uri="{FF2B5EF4-FFF2-40B4-BE49-F238E27FC236}">
                    <a16:creationId xmlns:a16="http://schemas.microsoft.com/office/drawing/2014/main" id="{AE3E93F9-6CAB-199D-8645-45B22E82EF05}"/>
                  </a:ext>
                </a:extLst>
              </p:cNvPr>
              <p:cNvSpPr txBox="1"/>
              <p:nvPr/>
            </p:nvSpPr>
            <p:spPr>
              <a:xfrm>
                <a:off x="142259" y="3173686"/>
                <a:ext cx="2505367" cy="1347990"/>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effectLst/>
                  </a:rPr>
                  <a:t>Consumers are becoming aware of the carbon footprint associated with food and beverages</a:t>
                </a:r>
              </a:p>
              <a:p>
                <a:pPr marL="171450" indent="-171450">
                  <a:buFont typeface="Arial" panose="020B0604020202020204" pitchFamily="34" charset="0"/>
                  <a:buChar char="•"/>
                </a:pPr>
                <a:r>
                  <a:rPr lang="en-GB" sz="1000" b="0" i="0" dirty="0">
                    <a:effectLst/>
                  </a:rPr>
                  <a:t>They are looking for drinks that are </a:t>
                </a:r>
                <a:r>
                  <a:rPr lang="en-GB" sz="1000" b="1" i="0" dirty="0">
                    <a:effectLst/>
                  </a:rPr>
                  <a:t>free from artificial additives </a:t>
                </a:r>
                <a:r>
                  <a:rPr lang="en-GB" sz="1000" b="0" i="0" dirty="0">
                    <a:effectLst/>
                  </a:rPr>
                  <a:t>and made with </a:t>
                </a:r>
                <a:r>
                  <a:rPr lang="en-GB" sz="1000" b="1" i="0" dirty="0">
                    <a:effectLst/>
                  </a:rPr>
                  <a:t>eco-friendly practices</a:t>
                </a:r>
                <a:endParaRPr lang="en-US" sz="1000" b="1" i="0" dirty="0">
                  <a:effectLst/>
                </a:endParaRPr>
              </a:p>
              <a:p>
                <a:endParaRPr lang="en-US" sz="1000" b="1" i="0" dirty="0">
                  <a:effectLst/>
                </a:endParaRPr>
              </a:p>
            </p:txBody>
          </p:sp>
        </p:grpSp>
      </p:grpSp>
      <p:grpSp>
        <p:nvGrpSpPr>
          <p:cNvPr id="1052" name="Group 1051">
            <a:extLst>
              <a:ext uri="{FF2B5EF4-FFF2-40B4-BE49-F238E27FC236}">
                <a16:creationId xmlns:a16="http://schemas.microsoft.com/office/drawing/2014/main" id="{EEBCB109-D321-4201-84FF-E2D2575B97FC}"/>
              </a:ext>
            </a:extLst>
          </p:cNvPr>
          <p:cNvGrpSpPr/>
          <p:nvPr/>
        </p:nvGrpSpPr>
        <p:grpSpPr>
          <a:xfrm>
            <a:off x="7416292" y="901724"/>
            <a:ext cx="2386330" cy="1394778"/>
            <a:chOff x="107963" y="3928824"/>
            <a:chExt cx="2386330" cy="1283257"/>
          </a:xfrm>
        </p:grpSpPr>
        <p:sp>
          <p:nvSpPr>
            <p:cNvPr id="1053" name="Rectangle: Top Corners Rounded 1052">
              <a:extLst>
                <a:ext uri="{FF2B5EF4-FFF2-40B4-BE49-F238E27FC236}">
                  <a16:creationId xmlns:a16="http://schemas.microsoft.com/office/drawing/2014/main" id="{0919C8D6-52C2-39C8-3F6A-5ABFDC768B4E}"/>
                </a:ext>
              </a:extLst>
            </p:cNvPr>
            <p:cNvSpPr/>
            <p:nvPr/>
          </p:nvSpPr>
          <p:spPr>
            <a:xfrm rot="10800000">
              <a:off x="107963" y="4087795"/>
              <a:ext cx="2321761" cy="104193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54" name="Group 1053">
              <a:extLst>
                <a:ext uri="{FF2B5EF4-FFF2-40B4-BE49-F238E27FC236}">
                  <a16:creationId xmlns:a16="http://schemas.microsoft.com/office/drawing/2014/main" id="{143D8BEE-0A6D-0D6C-748E-30C45D7AF790}"/>
                </a:ext>
              </a:extLst>
            </p:cNvPr>
            <p:cNvGrpSpPr/>
            <p:nvPr/>
          </p:nvGrpSpPr>
          <p:grpSpPr>
            <a:xfrm>
              <a:off x="341551" y="3928824"/>
              <a:ext cx="2152742" cy="313726"/>
              <a:chOff x="981519" y="2044620"/>
              <a:chExt cx="879007" cy="39543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56" name="Rectangle: Rounded Corners 1055">
                <a:extLst>
                  <a:ext uri="{FF2B5EF4-FFF2-40B4-BE49-F238E27FC236}">
                    <a16:creationId xmlns:a16="http://schemas.microsoft.com/office/drawing/2014/main" id="{0CFF3DE3-B4A2-DF8A-7D3B-855848E08D94}"/>
                  </a:ext>
                </a:extLst>
              </p:cNvPr>
              <p:cNvSpPr/>
              <p:nvPr/>
            </p:nvSpPr>
            <p:spPr>
              <a:xfrm>
                <a:off x="989044" y="2044620"/>
                <a:ext cx="817653" cy="39543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57" name="TextBox 1056">
                <a:extLst>
                  <a:ext uri="{FF2B5EF4-FFF2-40B4-BE49-F238E27FC236}">
                    <a16:creationId xmlns:a16="http://schemas.microsoft.com/office/drawing/2014/main" id="{9A2082C0-5C53-9A59-44C7-5ABBB3214DBD}"/>
                  </a:ext>
                </a:extLst>
              </p:cNvPr>
              <p:cNvSpPr txBox="1"/>
              <p:nvPr/>
            </p:nvSpPr>
            <p:spPr>
              <a:xfrm>
                <a:off x="981519" y="2092930"/>
                <a:ext cx="879007" cy="303380"/>
              </a:xfrm>
              <a:prstGeom prst="rect">
                <a:avLst/>
              </a:prstGeom>
              <a:noFill/>
            </p:spPr>
            <p:txBody>
              <a:bodyPr wrap="square" rtlCol="0">
                <a:spAutoFit/>
              </a:bodyPr>
              <a:lstStyle/>
              <a:p>
                <a:r>
                  <a:rPr lang="en-IN" sz="1100" b="1" dirty="0"/>
                  <a:t>Authentic &amp; Transparent – 16%</a:t>
                </a:r>
              </a:p>
            </p:txBody>
          </p:sp>
        </p:grpSp>
        <p:sp>
          <p:nvSpPr>
            <p:cNvPr id="1055" name="TextBox 1054">
              <a:extLst>
                <a:ext uri="{FF2B5EF4-FFF2-40B4-BE49-F238E27FC236}">
                  <a16:creationId xmlns:a16="http://schemas.microsoft.com/office/drawing/2014/main" id="{D82DA299-DDF3-C0B2-E8B2-A35D85BC6C47}"/>
                </a:ext>
              </a:extLst>
            </p:cNvPr>
            <p:cNvSpPr txBox="1"/>
            <p:nvPr/>
          </p:nvSpPr>
          <p:spPr>
            <a:xfrm>
              <a:off x="108837" y="4196418"/>
              <a:ext cx="2301704" cy="1015663"/>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effectLst/>
                </a:rPr>
                <a:t>Consumers are increasingly </a:t>
              </a:r>
              <a:r>
                <a:rPr lang="en-US" sz="1000" b="1" i="0" dirty="0">
                  <a:effectLst/>
                </a:rPr>
                <a:t>seeking transparency</a:t>
              </a:r>
              <a:r>
                <a:rPr lang="en-US" sz="1000" b="0" i="0" dirty="0">
                  <a:effectLst/>
                </a:rPr>
                <a:t> in food and beverage products</a:t>
              </a:r>
            </a:p>
            <a:p>
              <a:pPr marL="171450" indent="-171450">
                <a:buFont typeface="Arial" panose="020B0604020202020204" pitchFamily="34" charset="0"/>
                <a:buChar char="•"/>
              </a:pPr>
              <a:r>
                <a:rPr lang="en-US" sz="1000" b="0" i="0" dirty="0">
                  <a:effectLst/>
                </a:rPr>
                <a:t>Highlighting the use of </a:t>
              </a:r>
              <a:r>
                <a:rPr lang="en-US" sz="1000" b="1" i="0" dirty="0">
                  <a:effectLst/>
                </a:rPr>
                <a:t>genuine Indian  flavors</a:t>
              </a:r>
              <a:r>
                <a:rPr lang="en-US" sz="1000" b="0" i="0" dirty="0">
                  <a:effectLst/>
                </a:rPr>
                <a:t> can build trust with consumers</a:t>
              </a:r>
              <a:endParaRPr lang="en-IN" sz="1000" dirty="0"/>
            </a:p>
          </p:txBody>
        </p:sp>
      </p:grpSp>
      <p:grpSp>
        <p:nvGrpSpPr>
          <p:cNvPr id="1066" name="Group 1065">
            <a:extLst>
              <a:ext uri="{FF2B5EF4-FFF2-40B4-BE49-F238E27FC236}">
                <a16:creationId xmlns:a16="http://schemas.microsoft.com/office/drawing/2014/main" id="{03532B43-A00D-E546-FC36-4C0F9DB19125}"/>
              </a:ext>
            </a:extLst>
          </p:cNvPr>
          <p:cNvGrpSpPr/>
          <p:nvPr/>
        </p:nvGrpSpPr>
        <p:grpSpPr>
          <a:xfrm>
            <a:off x="9836800" y="920838"/>
            <a:ext cx="2335985" cy="1356983"/>
            <a:chOff x="107963" y="3928825"/>
            <a:chExt cx="2335984" cy="1283256"/>
          </a:xfrm>
        </p:grpSpPr>
        <p:sp>
          <p:nvSpPr>
            <p:cNvPr id="1067" name="Rectangle: Top Corners Rounded 1066">
              <a:extLst>
                <a:ext uri="{FF2B5EF4-FFF2-40B4-BE49-F238E27FC236}">
                  <a16:creationId xmlns:a16="http://schemas.microsoft.com/office/drawing/2014/main" id="{2D7967BD-4382-4123-B05C-424044B3BF01}"/>
                </a:ext>
              </a:extLst>
            </p:cNvPr>
            <p:cNvSpPr/>
            <p:nvPr/>
          </p:nvSpPr>
          <p:spPr>
            <a:xfrm rot="10800000">
              <a:off x="107963" y="4087795"/>
              <a:ext cx="2321761" cy="1041934"/>
            </a:xfrm>
            <a:prstGeom prst="round2SameRect">
              <a:avLst>
                <a:gd name="adj1" fmla="val 5557"/>
                <a:gd name="adj2" fmla="val 777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4" name="Group 1073">
              <a:extLst>
                <a:ext uri="{FF2B5EF4-FFF2-40B4-BE49-F238E27FC236}">
                  <a16:creationId xmlns:a16="http://schemas.microsoft.com/office/drawing/2014/main" id="{C9F7D4A0-05A7-DF2B-519F-03B6E3F7D854}"/>
                </a:ext>
              </a:extLst>
            </p:cNvPr>
            <p:cNvGrpSpPr/>
            <p:nvPr/>
          </p:nvGrpSpPr>
          <p:grpSpPr>
            <a:xfrm>
              <a:off x="316534" y="3928825"/>
              <a:ext cx="2127413" cy="313727"/>
              <a:chOff x="971304" y="2044620"/>
              <a:chExt cx="868665"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78" name="Rectangle: Rounded Corners 1077">
                <a:extLst>
                  <a:ext uri="{FF2B5EF4-FFF2-40B4-BE49-F238E27FC236}">
                    <a16:creationId xmlns:a16="http://schemas.microsoft.com/office/drawing/2014/main" id="{DCCF9745-252A-C0CB-EF6F-CE34A0386905}"/>
                  </a:ext>
                </a:extLst>
              </p:cNvPr>
              <p:cNvSpPr/>
              <p:nvPr/>
            </p:nvSpPr>
            <p:spPr>
              <a:xfrm>
                <a:off x="989045" y="2044620"/>
                <a:ext cx="718356" cy="39543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79" name="TextBox 1078">
                <a:extLst>
                  <a:ext uri="{FF2B5EF4-FFF2-40B4-BE49-F238E27FC236}">
                    <a16:creationId xmlns:a16="http://schemas.microsoft.com/office/drawing/2014/main" id="{AE7D8921-63D2-B4F7-012B-B29EB5747F50}"/>
                  </a:ext>
                </a:extLst>
              </p:cNvPr>
              <p:cNvSpPr txBox="1"/>
              <p:nvPr/>
            </p:nvSpPr>
            <p:spPr>
              <a:xfrm>
                <a:off x="971304" y="2083024"/>
                <a:ext cx="868665" cy="311829"/>
              </a:xfrm>
              <a:prstGeom prst="rect">
                <a:avLst/>
              </a:prstGeom>
              <a:noFill/>
            </p:spPr>
            <p:txBody>
              <a:bodyPr wrap="square" rtlCol="0">
                <a:spAutoFit/>
              </a:bodyPr>
              <a:lstStyle/>
              <a:p>
                <a:r>
                  <a:rPr lang="en-IN" sz="1100" b="1" dirty="0"/>
                  <a:t>Perceived Refreshment – 61%</a:t>
                </a:r>
              </a:p>
            </p:txBody>
          </p:sp>
        </p:grpSp>
        <p:sp>
          <p:nvSpPr>
            <p:cNvPr id="1077" name="TextBox 1076">
              <a:extLst>
                <a:ext uri="{FF2B5EF4-FFF2-40B4-BE49-F238E27FC236}">
                  <a16:creationId xmlns:a16="http://schemas.microsoft.com/office/drawing/2014/main" id="{5F3B487F-CC72-C3FF-C15B-20EE35063DCE}"/>
                </a:ext>
              </a:extLst>
            </p:cNvPr>
            <p:cNvSpPr txBox="1"/>
            <p:nvPr/>
          </p:nvSpPr>
          <p:spPr>
            <a:xfrm>
              <a:off x="108837" y="4196418"/>
              <a:ext cx="2301704" cy="1015663"/>
            </a:xfrm>
            <a:prstGeom prst="rect">
              <a:avLst/>
            </a:prstGeom>
            <a:noFill/>
          </p:spPr>
          <p:txBody>
            <a:bodyPr wrap="square" rtlCol="0">
              <a:spAutoFit/>
            </a:bodyPr>
            <a:lstStyle/>
            <a:p>
              <a:pPr marL="171450" indent="-171450">
                <a:buFont typeface="Arial" panose="020B0604020202020204" pitchFamily="34" charset="0"/>
                <a:buChar char="•"/>
              </a:pPr>
              <a:r>
                <a:rPr lang="en-US" sz="1000" b="1" i="0" dirty="0">
                  <a:solidFill>
                    <a:srgbClr val="374151"/>
                  </a:solidFill>
                  <a:effectLst/>
                </a:rPr>
                <a:t>Fizziness</a:t>
              </a:r>
              <a:r>
                <a:rPr lang="en-US" sz="1000" b="0" i="0" dirty="0">
                  <a:solidFill>
                    <a:srgbClr val="374151"/>
                  </a:solidFill>
                  <a:effectLst/>
                </a:rPr>
                <a:t> is often associated with a </a:t>
              </a:r>
              <a:r>
                <a:rPr lang="en-US" sz="1000" b="1" i="0" dirty="0">
                  <a:solidFill>
                    <a:srgbClr val="374151"/>
                  </a:solidFill>
                  <a:effectLst/>
                </a:rPr>
                <a:t>refreshing sensation</a:t>
              </a:r>
            </a:p>
            <a:p>
              <a:pPr marL="171450" indent="-171450">
                <a:buFont typeface="Arial" panose="020B0604020202020204" pitchFamily="34" charset="0"/>
                <a:buChar char="•"/>
              </a:pPr>
              <a:r>
                <a:rPr lang="en-US" sz="1000" b="0" i="0" dirty="0">
                  <a:solidFill>
                    <a:srgbClr val="374151"/>
                  </a:solidFill>
                  <a:effectLst/>
                </a:rPr>
                <a:t>Refreshment is a </a:t>
              </a:r>
              <a:r>
                <a:rPr lang="en-US" sz="1000" b="1" i="0" dirty="0">
                  <a:solidFill>
                    <a:srgbClr val="374151"/>
                  </a:solidFill>
                  <a:effectLst/>
                </a:rPr>
                <a:t>multisensory experience </a:t>
              </a:r>
              <a:r>
                <a:rPr lang="en-US" sz="1000" b="0" i="0" dirty="0">
                  <a:solidFill>
                    <a:srgbClr val="374151"/>
                  </a:solidFill>
                  <a:effectLst/>
                </a:rPr>
                <a:t>where taste, temperature, aroma, and appearance play a role</a:t>
              </a:r>
              <a:endParaRPr lang="en-IN" sz="1000" dirty="0"/>
            </a:p>
          </p:txBody>
        </p:sp>
      </p:grpSp>
      <p:grpSp>
        <p:nvGrpSpPr>
          <p:cNvPr id="1081" name="Group 1080">
            <a:extLst>
              <a:ext uri="{FF2B5EF4-FFF2-40B4-BE49-F238E27FC236}">
                <a16:creationId xmlns:a16="http://schemas.microsoft.com/office/drawing/2014/main" id="{9C10C1AC-021E-B71B-A31E-ED08179B8612}"/>
              </a:ext>
            </a:extLst>
          </p:cNvPr>
          <p:cNvGrpSpPr/>
          <p:nvPr/>
        </p:nvGrpSpPr>
        <p:grpSpPr>
          <a:xfrm>
            <a:off x="507375" y="3598675"/>
            <a:ext cx="4672639" cy="363221"/>
            <a:chOff x="889703" y="2044611"/>
            <a:chExt cx="1216385"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87" name="Rectangle: Rounded Corners 1269">
              <a:extLst>
                <a:ext uri="{FF2B5EF4-FFF2-40B4-BE49-F238E27FC236}">
                  <a16:creationId xmlns:a16="http://schemas.microsoft.com/office/drawing/2014/main" id="{7323CF53-E30F-6A99-478F-CFDE934EABC5}"/>
                </a:ext>
              </a:extLst>
            </p:cNvPr>
            <p:cNvSpPr/>
            <p:nvPr/>
          </p:nvSpPr>
          <p:spPr>
            <a:xfrm>
              <a:off x="989045" y="2044611"/>
              <a:ext cx="1032391"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1"/>
                </a:solidFill>
              </a:endParaRPr>
            </a:p>
          </p:txBody>
        </p:sp>
        <p:sp>
          <p:nvSpPr>
            <p:cNvPr id="4096" name="TextBox 4095">
              <a:extLst>
                <a:ext uri="{FF2B5EF4-FFF2-40B4-BE49-F238E27FC236}">
                  <a16:creationId xmlns:a16="http://schemas.microsoft.com/office/drawing/2014/main" id="{1FAC4F51-6DE7-D8CA-7CAD-FC0AA20BECB9}"/>
                </a:ext>
              </a:extLst>
            </p:cNvPr>
            <p:cNvSpPr txBox="1"/>
            <p:nvPr/>
          </p:nvSpPr>
          <p:spPr>
            <a:xfrm>
              <a:off x="889703" y="2073248"/>
              <a:ext cx="1216385" cy="329706"/>
            </a:xfrm>
            <a:prstGeom prst="roundRect">
              <a:avLst/>
            </a:prstGeom>
            <a:noFill/>
          </p:spPr>
          <p:txBody>
            <a:bodyPr wrap="square" rtlCol="0">
              <a:spAutoFit/>
            </a:bodyPr>
            <a:lstStyle/>
            <a:p>
              <a:pPr algn="ctr"/>
              <a:r>
                <a:rPr lang="en-IN" sz="1300" b="1" dirty="0">
                  <a:solidFill>
                    <a:schemeClr val="bg1"/>
                  </a:solidFill>
                </a:rPr>
                <a:t>CONSUMER PROFILING BASED ON PRIMARY RESEARCH</a:t>
              </a:r>
            </a:p>
          </p:txBody>
        </p:sp>
      </p:grpSp>
      <p:cxnSp>
        <p:nvCxnSpPr>
          <p:cNvPr id="4102" name="Straight Connector 4101">
            <a:extLst>
              <a:ext uri="{FF2B5EF4-FFF2-40B4-BE49-F238E27FC236}">
                <a16:creationId xmlns:a16="http://schemas.microsoft.com/office/drawing/2014/main" id="{AFD2A1F2-B04E-BD48-7785-C22CAFAE3206}"/>
              </a:ext>
            </a:extLst>
          </p:cNvPr>
          <p:cNvCxnSpPr>
            <a:cxnSpLocks/>
          </p:cNvCxnSpPr>
          <p:nvPr/>
        </p:nvCxnSpPr>
        <p:spPr>
          <a:xfrm>
            <a:off x="5951824" y="3768516"/>
            <a:ext cx="0" cy="27363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2075" name="Group 2074">
            <a:extLst>
              <a:ext uri="{FF2B5EF4-FFF2-40B4-BE49-F238E27FC236}">
                <a16:creationId xmlns:a16="http://schemas.microsoft.com/office/drawing/2014/main" id="{427843A6-7CD1-4FB9-5F94-EDC554CB633D}"/>
              </a:ext>
            </a:extLst>
          </p:cNvPr>
          <p:cNvGrpSpPr/>
          <p:nvPr/>
        </p:nvGrpSpPr>
        <p:grpSpPr>
          <a:xfrm>
            <a:off x="67388" y="3971113"/>
            <a:ext cx="5732475" cy="1230743"/>
            <a:chOff x="67388" y="3971113"/>
            <a:chExt cx="5732475" cy="1230743"/>
          </a:xfrm>
        </p:grpSpPr>
        <p:grpSp>
          <p:nvGrpSpPr>
            <p:cNvPr id="4130" name="Group 4129">
              <a:extLst>
                <a:ext uri="{FF2B5EF4-FFF2-40B4-BE49-F238E27FC236}">
                  <a16:creationId xmlns:a16="http://schemas.microsoft.com/office/drawing/2014/main" id="{713204DC-87E0-04A6-C9FA-75C0A4E88657}"/>
                </a:ext>
              </a:extLst>
            </p:cNvPr>
            <p:cNvGrpSpPr/>
            <p:nvPr/>
          </p:nvGrpSpPr>
          <p:grpSpPr>
            <a:xfrm>
              <a:off x="67388" y="3971113"/>
              <a:ext cx="2835402" cy="1193655"/>
              <a:chOff x="67388" y="4288367"/>
              <a:chExt cx="2835402" cy="1193655"/>
            </a:xfrm>
          </p:grpSpPr>
          <p:grpSp>
            <p:nvGrpSpPr>
              <p:cNvPr id="4115" name="Group 4114">
                <a:extLst>
                  <a:ext uri="{FF2B5EF4-FFF2-40B4-BE49-F238E27FC236}">
                    <a16:creationId xmlns:a16="http://schemas.microsoft.com/office/drawing/2014/main" id="{7AB20D4E-9A3F-14C3-B551-6004A1CD9D09}"/>
                  </a:ext>
                </a:extLst>
              </p:cNvPr>
              <p:cNvGrpSpPr/>
              <p:nvPr/>
            </p:nvGrpSpPr>
            <p:grpSpPr>
              <a:xfrm>
                <a:off x="67388" y="4361310"/>
                <a:ext cx="2835402" cy="1120712"/>
                <a:chOff x="894510" y="4514017"/>
                <a:chExt cx="2274936" cy="968506"/>
              </a:xfrm>
            </p:grpSpPr>
            <p:sp>
              <p:nvSpPr>
                <p:cNvPr id="4110" name="Rectangle: Rounded Corners 4109">
                  <a:extLst>
                    <a:ext uri="{FF2B5EF4-FFF2-40B4-BE49-F238E27FC236}">
                      <a16:creationId xmlns:a16="http://schemas.microsoft.com/office/drawing/2014/main" id="{606FA96D-F7CF-B88D-4D64-23BEF94A6EE6}"/>
                    </a:ext>
                  </a:extLst>
                </p:cNvPr>
                <p:cNvSpPr/>
                <p:nvPr/>
              </p:nvSpPr>
              <p:spPr>
                <a:xfrm rot="10800000">
                  <a:off x="903873" y="4669558"/>
                  <a:ext cx="2226014" cy="812965"/>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11" name="Group 4110">
                  <a:extLst>
                    <a:ext uri="{FF2B5EF4-FFF2-40B4-BE49-F238E27FC236}">
                      <a16:creationId xmlns:a16="http://schemas.microsoft.com/office/drawing/2014/main" id="{8F9BCAD1-3355-FAC1-5787-EC3DA31FAAFE}"/>
                    </a:ext>
                  </a:extLst>
                </p:cNvPr>
                <p:cNvGrpSpPr/>
                <p:nvPr/>
              </p:nvGrpSpPr>
              <p:grpSpPr>
                <a:xfrm>
                  <a:off x="1477040" y="4514017"/>
                  <a:ext cx="1164625" cy="311083"/>
                  <a:chOff x="989045" y="2117058"/>
                  <a:chExt cx="783195" cy="16676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13" name="Rectangle: Rounded Corners 4112">
                    <a:extLst>
                      <a:ext uri="{FF2B5EF4-FFF2-40B4-BE49-F238E27FC236}">
                        <a16:creationId xmlns:a16="http://schemas.microsoft.com/office/drawing/2014/main" id="{144FDB75-1EC6-6666-C86F-FAEBEE7FB017}"/>
                      </a:ext>
                    </a:extLst>
                  </p:cNvPr>
                  <p:cNvSpPr/>
                  <p:nvPr/>
                </p:nvSpPr>
                <p:spPr>
                  <a:xfrm>
                    <a:off x="989045" y="2117058"/>
                    <a:ext cx="778885" cy="16676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114" name="TextBox 4113">
                    <a:extLst>
                      <a:ext uri="{FF2B5EF4-FFF2-40B4-BE49-F238E27FC236}">
                        <a16:creationId xmlns:a16="http://schemas.microsoft.com/office/drawing/2014/main" id="{C6E66283-1C9B-9567-F2DA-B53119B654E1}"/>
                      </a:ext>
                    </a:extLst>
                  </p:cNvPr>
                  <p:cNvSpPr txBox="1"/>
                  <p:nvPr/>
                </p:nvSpPr>
                <p:spPr>
                  <a:xfrm>
                    <a:off x="1060652" y="2137222"/>
                    <a:ext cx="711588" cy="128325"/>
                  </a:xfrm>
                  <a:prstGeom prst="rect">
                    <a:avLst/>
                  </a:prstGeom>
                  <a:noFill/>
                </p:spPr>
                <p:txBody>
                  <a:bodyPr wrap="square" rtlCol="0">
                    <a:spAutoFit/>
                  </a:bodyPr>
                  <a:lstStyle/>
                  <a:p>
                    <a:r>
                      <a:rPr lang="en-IN" sz="1200" b="1" dirty="0"/>
                      <a:t>Informed Youth</a:t>
                    </a:r>
                  </a:p>
                </p:txBody>
              </p:sp>
            </p:grpSp>
            <p:sp>
              <p:nvSpPr>
                <p:cNvPr id="4112" name="TextBox 4111">
                  <a:extLst>
                    <a:ext uri="{FF2B5EF4-FFF2-40B4-BE49-F238E27FC236}">
                      <a16:creationId xmlns:a16="http://schemas.microsoft.com/office/drawing/2014/main" id="{4D5AF79D-6FCE-77F1-AE6F-66D30E1040BF}"/>
                    </a:ext>
                  </a:extLst>
                </p:cNvPr>
                <p:cNvSpPr txBox="1"/>
                <p:nvPr/>
              </p:nvSpPr>
              <p:spPr>
                <a:xfrm>
                  <a:off x="894510" y="4864322"/>
                  <a:ext cx="2274936" cy="611747"/>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t>15-20 age group</a:t>
                  </a:r>
                  <a:r>
                    <a:rPr lang="en-US" sz="1000" dirty="0"/>
                    <a:t>; Highly social, make </a:t>
                  </a:r>
                  <a:r>
                    <a:rPr lang="en-US" sz="1000" b="1" dirty="0"/>
                    <a:t>informed decisions </a:t>
                  </a:r>
                  <a:r>
                    <a:rPr lang="en-US" sz="1000" dirty="0"/>
                    <a:t>even in low involvement products</a:t>
                  </a:r>
                </a:p>
                <a:p>
                  <a:pPr marL="171450" indent="-171450" algn="just">
                    <a:buFont typeface="Arial" panose="020B0604020202020204" pitchFamily="34" charset="0"/>
                    <a:buChar char="•"/>
                  </a:pPr>
                  <a:r>
                    <a:rPr lang="en-US" sz="1000" dirty="0"/>
                    <a:t>Can </a:t>
                  </a:r>
                  <a:r>
                    <a:rPr lang="en-US" sz="1000" b="1" dirty="0"/>
                    <a:t>influence</a:t>
                  </a:r>
                  <a:r>
                    <a:rPr lang="en-US" sz="1000" dirty="0"/>
                    <a:t> others through </a:t>
                  </a:r>
                </a:p>
                <a:p>
                  <a:pPr algn="just"/>
                  <a:r>
                    <a:rPr lang="en-US" sz="1000" dirty="0"/>
                    <a:t>      reviews and recommendations</a:t>
                  </a:r>
                  <a:endParaRPr lang="en-IN" sz="1000" dirty="0"/>
                </a:p>
              </p:txBody>
            </p:sp>
          </p:grpSp>
          <p:pic>
            <p:nvPicPr>
              <p:cNvPr id="4116" name="Picture 4" descr="Youth Special Flat icon">
                <a:extLst>
                  <a:ext uri="{FF2B5EF4-FFF2-40B4-BE49-F238E27FC236}">
                    <a16:creationId xmlns:a16="http://schemas.microsoft.com/office/drawing/2014/main" id="{4549B8A3-2D11-C4DD-BA4E-AB5127C8E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82" y="4288367"/>
                <a:ext cx="412852" cy="412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1" name="Group 4130">
              <a:extLst>
                <a:ext uri="{FF2B5EF4-FFF2-40B4-BE49-F238E27FC236}">
                  <a16:creationId xmlns:a16="http://schemas.microsoft.com/office/drawing/2014/main" id="{C4373585-2C56-C60C-3C63-4100DED07107}"/>
                </a:ext>
              </a:extLst>
            </p:cNvPr>
            <p:cNvGrpSpPr/>
            <p:nvPr/>
          </p:nvGrpSpPr>
          <p:grpSpPr>
            <a:xfrm>
              <a:off x="3014778" y="3973891"/>
              <a:ext cx="2785085" cy="1227965"/>
              <a:chOff x="3014778" y="4291145"/>
              <a:chExt cx="2785085" cy="1227965"/>
            </a:xfrm>
          </p:grpSpPr>
          <p:grpSp>
            <p:nvGrpSpPr>
              <p:cNvPr id="4117" name="Group 4116">
                <a:extLst>
                  <a:ext uri="{FF2B5EF4-FFF2-40B4-BE49-F238E27FC236}">
                    <a16:creationId xmlns:a16="http://schemas.microsoft.com/office/drawing/2014/main" id="{87E206C8-D81A-5504-AD50-58721CA7D5EA}"/>
                  </a:ext>
                </a:extLst>
              </p:cNvPr>
              <p:cNvGrpSpPr/>
              <p:nvPr/>
            </p:nvGrpSpPr>
            <p:grpSpPr>
              <a:xfrm>
                <a:off x="3014778" y="4353863"/>
                <a:ext cx="2785085" cy="1165247"/>
                <a:chOff x="903873" y="4514018"/>
                <a:chExt cx="2234565" cy="1020465"/>
              </a:xfrm>
            </p:grpSpPr>
            <p:sp>
              <p:nvSpPr>
                <p:cNvPr id="4118" name="Rectangle: Rounded Corners 4117">
                  <a:extLst>
                    <a:ext uri="{FF2B5EF4-FFF2-40B4-BE49-F238E27FC236}">
                      <a16:creationId xmlns:a16="http://schemas.microsoft.com/office/drawing/2014/main" id="{78B7423F-EA23-7B7C-45AE-72BA0B7D2E36}"/>
                    </a:ext>
                  </a:extLst>
                </p:cNvPr>
                <p:cNvSpPr/>
                <p:nvPr/>
              </p:nvSpPr>
              <p:spPr>
                <a:xfrm rot="10800000">
                  <a:off x="903873" y="4669558"/>
                  <a:ext cx="2226014" cy="812965"/>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19" name="Group 4118">
                  <a:extLst>
                    <a:ext uri="{FF2B5EF4-FFF2-40B4-BE49-F238E27FC236}">
                      <a16:creationId xmlns:a16="http://schemas.microsoft.com/office/drawing/2014/main" id="{83C637C3-FAE6-654A-EF24-D74485066C0C}"/>
                    </a:ext>
                  </a:extLst>
                </p:cNvPr>
                <p:cNvGrpSpPr/>
                <p:nvPr/>
              </p:nvGrpSpPr>
              <p:grpSpPr>
                <a:xfrm>
                  <a:off x="1477038" y="4514018"/>
                  <a:ext cx="1166771" cy="311083"/>
                  <a:chOff x="989044" y="2117058"/>
                  <a:chExt cx="784638" cy="16676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21" name="Rectangle: Rounded Corners 4120">
                    <a:extLst>
                      <a:ext uri="{FF2B5EF4-FFF2-40B4-BE49-F238E27FC236}">
                        <a16:creationId xmlns:a16="http://schemas.microsoft.com/office/drawing/2014/main" id="{33983DBE-AC54-2370-3980-98B0C595ABED}"/>
                      </a:ext>
                    </a:extLst>
                  </p:cNvPr>
                  <p:cNvSpPr/>
                  <p:nvPr/>
                </p:nvSpPr>
                <p:spPr>
                  <a:xfrm>
                    <a:off x="989045" y="2117058"/>
                    <a:ext cx="784637" cy="16676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122" name="TextBox 4121">
                    <a:extLst>
                      <a:ext uri="{FF2B5EF4-FFF2-40B4-BE49-F238E27FC236}">
                        <a16:creationId xmlns:a16="http://schemas.microsoft.com/office/drawing/2014/main" id="{36BC5B1B-048F-1BD0-783E-5489E0E11FF4}"/>
                      </a:ext>
                    </a:extLst>
                  </p:cNvPr>
                  <p:cNvSpPr txBox="1"/>
                  <p:nvPr/>
                </p:nvSpPr>
                <p:spPr>
                  <a:xfrm>
                    <a:off x="989044" y="2122072"/>
                    <a:ext cx="784637" cy="148493"/>
                  </a:xfrm>
                  <a:prstGeom prst="rect">
                    <a:avLst/>
                  </a:prstGeom>
                  <a:noFill/>
                </p:spPr>
                <p:txBody>
                  <a:bodyPr wrap="square" rtlCol="0">
                    <a:spAutoFit/>
                  </a:bodyPr>
                  <a:lstStyle/>
                  <a:p>
                    <a:r>
                      <a:rPr lang="en-IN" sz="1200" b="1" dirty="0"/>
                      <a:t>Independent Adults</a:t>
                    </a:r>
                  </a:p>
                </p:txBody>
              </p:sp>
            </p:grpSp>
            <p:sp>
              <p:nvSpPr>
                <p:cNvPr id="4120" name="TextBox 4119">
                  <a:extLst>
                    <a:ext uri="{FF2B5EF4-FFF2-40B4-BE49-F238E27FC236}">
                      <a16:creationId xmlns:a16="http://schemas.microsoft.com/office/drawing/2014/main" id="{5E1D86DE-54F8-26E0-490C-A50FA1F718DA}"/>
                    </a:ext>
                  </a:extLst>
                </p:cNvPr>
                <p:cNvSpPr txBox="1"/>
                <p:nvPr/>
              </p:nvSpPr>
              <p:spPr>
                <a:xfrm>
                  <a:off x="912424" y="4779785"/>
                  <a:ext cx="2226014" cy="754698"/>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t>22-30 age group</a:t>
                  </a:r>
                  <a:r>
                    <a:rPr lang="en-US" sz="1000" dirty="0"/>
                    <a:t>; Aspirational &amp; heavily influenced by social media </a:t>
                  </a:r>
                </a:p>
                <a:p>
                  <a:pPr marL="171450" indent="-171450" algn="just">
                    <a:buFont typeface="Arial" panose="020B0604020202020204" pitchFamily="34" charset="0"/>
                    <a:buChar char="•"/>
                  </a:pPr>
                  <a:r>
                    <a:rPr lang="en-US" sz="1000" dirty="0"/>
                    <a:t>Moving towards a healthy lifestyle, trends like </a:t>
                  </a:r>
                  <a:r>
                    <a:rPr lang="en-US" sz="1000" b="1" dirty="0"/>
                    <a:t>low-sugar or no-sugar</a:t>
                  </a:r>
                </a:p>
                <a:p>
                  <a:pPr marL="171450" indent="-171450" algn="just">
                    <a:buFont typeface="Arial" panose="020B0604020202020204" pitchFamily="34" charset="0"/>
                    <a:buChar char="•"/>
                  </a:pPr>
                  <a:r>
                    <a:rPr lang="en-US" sz="1000" b="1" dirty="0"/>
                    <a:t>Dependence</a:t>
                  </a:r>
                  <a:r>
                    <a:rPr lang="en-US" sz="1000" dirty="0"/>
                    <a:t> on hyper-delivery apps</a:t>
                  </a:r>
                </a:p>
              </p:txBody>
            </p:sp>
          </p:grpSp>
          <p:pic>
            <p:nvPicPr>
              <p:cNvPr id="4123" name="Picture 6" descr="Female User Icon transparent PNG - StickPNG">
                <a:extLst>
                  <a:ext uri="{FF2B5EF4-FFF2-40B4-BE49-F238E27FC236}">
                    <a16:creationId xmlns:a16="http://schemas.microsoft.com/office/drawing/2014/main" id="{AFF134DF-C112-295F-034A-41924FFC2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085" y="4291145"/>
                <a:ext cx="410075" cy="410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24" name="Group 4123">
            <a:extLst>
              <a:ext uri="{FF2B5EF4-FFF2-40B4-BE49-F238E27FC236}">
                <a16:creationId xmlns:a16="http://schemas.microsoft.com/office/drawing/2014/main" id="{6EC9B35E-D60E-4A3B-A6A6-5A87F710CD6A}"/>
              </a:ext>
            </a:extLst>
          </p:cNvPr>
          <p:cNvGrpSpPr/>
          <p:nvPr/>
        </p:nvGrpSpPr>
        <p:grpSpPr>
          <a:xfrm>
            <a:off x="48571" y="5252813"/>
            <a:ext cx="2835402" cy="1120712"/>
            <a:chOff x="887268" y="4514017"/>
            <a:chExt cx="2274936" cy="968506"/>
          </a:xfrm>
        </p:grpSpPr>
        <p:sp>
          <p:nvSpPr>
            <p:cNvPr id="4125" name="Rectangle: Rounded Corners 4124">
              <a:extLst>
                <a:ext uri="{FF2B5EF4-FFF2-40B4-BE49-F238E27FC236}">
                  <a16:creationId xmlns:a16="http://schemas.microsoft.com/office/drawing/2014/main" id="{AD2214F9-87FF-01CD-943A-7B8559EDC742}"/>
                </a:ext>
              </a:extLst>
            </p:cNvPr>
            <p:cNvSpPr/>
            <p:nvPr/>
          </p:nvSpPr>
          <p:spPr>
            <a:xfrm rot="10800000">
              <a:off x="903873" y="4669558"/>
              <a:ext cx="2226014" cy="812965"/>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26" name="Group 4125">
              <a:extLst>
                <a:ext uri="{FF2B5EF4-FFF2-40B4-BE49-F238E27FC236}">
                  <a16:creationId xmlns:a16="http://schemas.microsoft.com/office/drawing/2014/main" id="{7B7C48EB-3952-DCCE-B1C2-A5ABE96E804E}"/>
                </a:ext>
              </a:extLst>
            </p:cNvPr>
            <p:cNvGrpSpPr/>
            <p:nvPr/>
          </p:nvGrpSpPr>
          <p:grpSpPr>
            <a:xfrm>
              <a:off x="1477041" y="4514017"/>
              <a:ext cx="1177995" cy="311083"/>
              <a:chOff x="989045" y="2117058"/>
              <a:chExt cx="792186" cy="16676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28" name="Rectangle: Rounded Corners 4127">
                <a:extLst>
                  <a:ext uri="{FF2B5EF4-FFF2-40B4-BE49-F238E27FC236}">
                    <a16:creationId xmlns:a16="http://schemas.microsoft.com/office/drawing/2014/main" id="{52FFD115-D4E9-25D2-66BA-FD4C7D755ABC}"/>
                  </a:ext>
                </a:extLst>
              </p:cNvPr>
              <p:cNvSpPr/>
              <p:nvPr/>
            </p:nvSpPr>
            <p:spPr>
              <a:xfrm>
                <a:off x="989045" y="2117058"/>
                <a:ext cx="778885" cy="16676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129" name="TextBox 4128">
                <a:extLst>
                  <a:ext uri="{FF2B5EF4-FFF2-40B4-BE49-F238E27FC236}">
                    <a16:creationId xmlns:a16="http://schemas.microsoft.com/office/drawing/2014/main" id="{BB7F527F-EFF6-B49B-9039-7DD20DACB38F}"/>
                  </a:ext>
                </a:extLst>
              </p:cNvPr>
              <p:cNvSpPr txBox="1"/>
              <p:nvPr/>
            </p:nvSpPr>
            <p:spPr>
              <a:xfrm>
                <a:off x="1002346" y="2131907"/>
                <a:ext cx="778885" cy="128325"/>
              </a:xfrm>
              <a:prstGeom prst="rect">
                <a:avLst/>
              </a:prstGeom>
              <a:noFill/>
            </p:spPr>
            <p:txBody>
              <a:bodyPr wrap="square" rtlCol="0">
                <a:spAutoFit/>
              </a:bodyPr>
              <a:lstStyle/>
              <a:p>
                <a:r>
                  <a:rPr lang="en-IN" sz="1200" b="1" dirty="0"/>
                  <a:t>Middle Class Family</a:t>
                </a:r>
              </a:p>
            </p:txBody>
          </p:sp>
        </p:grpSp>
        <p:sp>
          <p:nvSpPr>
            <p:cNvPr id="4127" name="TextBox 4126">
              <a:extLst>
                <a:ext uri="{FF2B5EF4-FFF2-40B4-BE49-F238E27FC236}">
                  <a16:creationId xmlns:a16="http://schemas.microsoft.com/office/drawing/2014/main" id="{3D9C61B4-6E99-8D79-0653-935B5754F6DC}"/>
                </a:ext>
              </a:extLst>
            </p:cNvPr>
            <p:cNvSpPr txBox="1"/>
            <p:nvPr/>
          </p:nvSpPr>
          <p:spPr>
            <a:xfrm>
              <a:off x="887268" y="4825100"/>
              <a:ext cx="2274936" cy="611747"/>
            </a:xfrm>
            <a:prstGeom prst="rect">
              <a:avLst/>
            </a:prstGeom>
            <a:noFill/>
          </p:spPr>
          <p:txBody>
            <a:bodyPr wrap="square" rtlCol="0">
              <a:spAutoFit/>
            </a:bodyPr>
            <a:lstStyle/>
            <a:p>
              <a:pPr marL="171450" indent="-171450">
                <a:buFont typeface="Arial" panose="020B0604020202020204" pitchFamily="34" charset="0"/>
                <a:buChar char="•"/>
              </a:pPr>
              <a:r>
                <a:rPr lang="en-US" sz="1000" b="1" dirty="0"/>
                <a:t>Price Conscious</a:t>
              </a:r>
              <a:r>
                <a:rPr lang="en-US" sz="1000" dirty="0"/>
                <a:t>; Apprehensive about soft drinks</a:t>
              </a:r>
            </a:p>
            <a:p>
              <a:pPr marL="171450" indent="-171450">
                <a:buFont typeface="Arial" panose="020B0604020202020204" pitchFamily="34" charset="0"/>
                <a:buChar char="•"/>
              </a:pPr>
              <a:r>
                <a:rPr lang="en-US" sz="1000" dirty="0"/>
                <a:t>Looking for </a:t>
              </a:r>
              <a:r>
                <a:rPr lang="en-US" sz="1000" b="1" dirty="0"/>
                <a:t>better alternatives </a:t>
              </a:r>
              <a:r>
                <a:rPr lang="en-US" sz="1000" dirty="0"/>
                <a:t>with </a:t>
              </a:r>
              <a:r>
                <a:rPr lang="en-US" sz="1000" b="1" dirty="0"/>
                <a:t>regional </a:t>
              </a:r>
              <a:r>
                <a:rPr lang="en-US" sz="1000" dirty="0"/>
                <a:t>and </a:t>
              </a:r>
              <a:r>
                <a:rPr lang="en-US" sz="1000" b="1" dirty="0"/>
                <a:t>healthy ingredients</a:t>
              </a:r>
              <a:endParaRPr lang="en-IN" sz="1000" b="1" dirty="0"/>
            </a:p>
          </p:txBody>
        </p:sp>
      </p:grpSp>
      <p:pic>
        <p:nvPicPr>
          <p:cNvPr id="4132" name="Picture 8" descr="Family - Free people icons">
            <a:extLst>
              <a:ext uri="{FF2B5EF4-FFF2-40B4-BE49-F238E27FC236}">
                <a16:creationId xmlns:a16="http://schemas.microsoft.com/office/drawing/2014/main" id="{F959827B-1EB7-8BB2-D55C-4477231BB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34" y="5213816"/>
            <a:ext cx="459059" cy="514583"/>
          </a:xfrm>
          <a:prstGeom prst="rect">
            <a:avLst/>
          </a:prstGeom>
          <a:noFill/>
          <a:extLst>
            <a:ext uri="{909E8E84-426E-40DD-AFC4-6F175D3DCCD1}">
              <a14:hiddenFill xmlns:a14="http://schemas.microsoft.com/office/drawing/2010/main">
                <a:solidFill>
                  <a:srgbClr val="FFFFFF"/>
                </a:solidFill>
              </a14:hiddenFill>
            </a:ext>
          </a:extLst>
        </p:spPr>
      </p:pic>
      <p:grpSp>
        <p:nvGrpSpPr>
          <p:cNvPr id="4133" name="Group 4132">
            <a:extLst>
              <a:ext uri="{FF2B5EF4-FFF2-40B4-BE49-F238E27FC236}">
                <a16:creationId xmlns:a16="http://schemas.microsoft.com/office/drawing/2014/main" id="{F2178D90-BB51-0BE1-B6B5-61A7E9BD9F3A}"/>
              </a:ext>
            </a:extLst>
          </p:cNvPr>
          <p:cNvGrpSpPr/>
          <p:nvPr/>
        </p:nvGrpSpPr>
        <p:grpSpPr>
          <a:xfrm>
            <a:off x="2953803" y="5237105"/>
            <a:ext cx="2835402" cy="1120712"/>
            <a:chOff x="887268" y="4514017"/>
            <a:chExt cx="2274936" cy="968506"/>
          </a:xfrm>
        </p:grpSpPr>
        <p:sp>
          <p:nvSpPr>
            <p:cNvPr id="4134" name="Rectangle: Rounded Corners 4133">
              <a:extLst>
                <a:ext uri="{FF2B5EF4-FFF2-40B4-BE49-F238E27FC236}">
                  <a16:creationId xmlns:a16="http://schemas.microsoft.com/office/drawing/2014/main" id="{82B8B8D9-7619-5345-8F90-820A425F91F7}"/>
                </a:ext>
              </a:extLst>
            </p:cNvPr>
            <p:cNvSpPr/>
            <p:nvPr/>
          </p:nvSpPr>
          <p:spPr>
            <a:xfrm rot="10800000">
              <a:off x="903873" y="4669558"/>
              <a:ext cx="2226014" cy="812965"/>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35" name="Group 4134">
              <a:extLst>
                <a:ext uri="{FF2B5EF4-FFF2-40B4-BE49-F238E27FC236}">
                  <a16:creationId xmlns:a16="http://schemas.microsoft.com/office/drawing/2014/main" id="{218AAE29-70CB-1C0A-46B3-1D20965CD14C}"/>
                </a:ext>
              </a:extLst>
            </p:cNvPr>
            <p:cNvGrpSpPr/>
            <p:nvPr/>
          </p:nvGrpSpPr>
          <p:grpSpPr>
            <a:xfrm>
              <a:off x="1446994" y="4514017"/>
              <a:ext cx="1328493" cy="311083"/>
              <a:chOff x="968839" y="2117058"/>
              <a:chExt cx="893394" cy="16676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37" name="Rectangle: Rounded Corners 4136">
                <a:extLst>
                  <a:ext uri="{FF2B5EF4-FFF2-40B4-BE49-F238E27FC236}">
                    <a16:creationId xmlns:a16="http://schemas.microsoft.com/office/drawing/2014/main" id="{825A022E-7454-7515-EC50-E6CBDC61A5CB}"/>
                  </a:ext>
                </a:extLst>
              </p:cNvPr>
              <p:cNvSpPr/>
              <p:nvPr/>
            </p:nvSpPr>
            <p:spPr>
              <a:xfrm>
                <a:off x="989045" y="2117058"/>
                <a:ext cx="831253" cy="16676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138" name="TextBox 4137">
                <a:extLst>
                  <a:ext uri="{FF2B5EF4-FFF2-40B4-BE49-F238E27FC236}">
                    <a16:creationId xmlns:a16="http://schemas.microsoft.com/office/drawing/2014/main" id="{C792AC23-F8DE-444A-5687-77A259DFBB7E}"/>
                  </a:ext>
                </a:extLst>
              </p:cNvPr>
              <p:cNvSpPr txBox="1"/>
              <p:nvPr/>
            </p:nvSpPr>
            <p:spPr>
              <a:xfrm>
                <a:off x="968839" y="2132175"/>
                <a:ext cx="893394" cy="128325"/>
              </a:xfrm>
              <a:prstGeom prst="rect">
                <a:avLst/>
              </a:prstGeom>
              <a:noFill/>
            </p:spPr>
            <p:txBody>
              <a:bodyPr wrap="square" rtlCol="0">
                <a:spAutoFit/>
              </a:bodyPr>
              <a:lstStyle/>
              <a:p>
                <a:r>
                  <a:rPr lang="en-IN" sz="1200" b="1" dirty="0"/>
                  <a:t>Skeptical Grandparents</a:t>
                </a:r>
              </a:p>
            </p:txBody>
          </p:sp>
        </p:grpSp>
        <p:sp>
          <p:nvSpPr>
            <p:cNvPr id="4136" name="TextBox 4135">
              <a:extLst>
                <a:ext uri="{FF2B5EF4-FFF2-40B4-BE49-F238E27FC236}">
                  <a16:creationId xmlns:a16="http://schemas.microsoft.com/office/drawing/2014/main" id="{8253F585-B311-D485-6AE3-EC129E009545}"/>
                </a:ext>
              </a:extLst>
            </p:cNvPr>
            <p:cNvSpPr txBox="1"/>
            <p:nvPr/>
          </p:nvSpPr>
          <p:spPr>
            <a:xfrm>
              <a:off x="887268" y="4860912"/>
              <a:ext cx="2274936" cy="611747"/>
            </a:xfrm>
            <a:prstGeom prst="rect">
              <a:avLst/>
            </a:prstGeom>
            <a:noFill/>
          </p:spPr>
          <p:txBody>
            <a:bodyPr wrap="square" rtlCol="0">
              <a:spAutoFit/>
            </a:bodyPr>
            <a:lstStyle/>
            <a:p>
              <a:pPr marL="171450" indent="-171450">
                <a:buFont typeface="Arial" panose="020B0604020202020204" pitchFamily="34" charset="0"/>
                <a:buChar char="•"/>
              </a:pPr>
              <a:r>
                <a:rPr lang="en-US" sz="1000" dirty="0"/>
                <a:t>High disposable income and </a:t>
              </a:r>
              <a:r>
                <a:rPr lang="en-US" sz="1000" b="1" dirty="0"/>
                <a:t>trust &amp; innate biases </a:t>
              </a:r>
            </a:p>
            <a:p>
              <a:pPr marL="171450" indent="-171450">
                <a:buFont typeface="Arial" panose="020B0604020202020204" pitchFamily="34" charset="0"/>
                <a:buChar char="•"/>
              </a:pPr>
              <a:r>
                <a:rPr lang="en-US" sz="1000" b="1" dirty="0"/>
                <a:t>Willing to purchase </a:t>
              </a:r>
              <a:r>
                <a:rPr lang="en-US" sz="1000" dirty="0"/>
                <a:t>carbonated beverages but concerned about </a:t>
              </a:r>
              <a:r>
                <a:rPr lang="en-US" sz="1000" b="1" dirty="0"/>
                <a:t>harmful effects </a:t>
              </a:r>
              <a:endParaRPr lang="en-IN" sz="1000" b="1" dirty="0"/>
            </a:p>
          </p:txBody>
        </p:sp>
      </p:grpSp>
      <p:pic>
        <p:nvPicPr>
          <p:cNvPr id="4139" name="Picture 10" descr="Family Generic Flat icon">
            <a:extLst>
              <a:ext uri="{FF2B5EF4-FFF2-40B4-BE49-F238E27FC236}">
                <a16:creationId xmlns:a16="http://schemas.microsoft.com/office/drawing/2014/main" id="{C0CF7880-5EDD-7A7C-1B9C-EF9D79FD5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262" y="5249780"/>
            <a:ext cx="412613" cy="412613"/>
          </a:xfrm>
          <a:prstGeom prst="rect">
            <a:avLst/>
          </a:prstGeom>
          <a:noFill/>
          <a:extLst>
            <a:ext uri="{909E8E84-426E-40DD-AFC4-6F175D3DCCD1}">
              <a14:hiddenFill xmlns:a14="http://schemas.microsoft.com/office/drawing/2010/main">
                <a:solidFill>
                  <a:srgbClr val="FFFFFF"/>
                </a:solidFill>
              </a14:hiddenFill>
            </a:ext>
          </a:extLst>
        </p:spPr>
      </p:pic>
      <p:grpSp>
        <p:nvGrpSpPr>
          <p:cNvPr id="4142" name="Group 4141">
            <a:extLst>
              <a:ext uri="{FF2B5EF4-FFF2-40B4-BE49-F238E27FC236}">
                <a16:creationId xmlns:a16="http://schemas.microsoft.com/office/drawing/2014/main" id="{D01B02CF-E0A7-F318-5766-ED5A0E5E0BD7}"/>
              </a:ext>
            </a:extLst>
          </p:cNvPr>
          <p:cNvGrpSpPr/>
          <p:nvPr/>
        </p:nvGrpSpPr>
        <p:grpSpPr>
          <a:xfrm>
            <a:off x="6816917" y="3606413"/>
            <a:ext cx="4938961" cy="347744"/>
            <a:chOff x="910630" y="2044612"/>
            <a:chExt cx="1216385" cy="31094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43" name="Rectangle: Rounded Corners 1269">
              <a:extLst>
                <a:ext uri="{FF2B5EF4-FFF2-40B4-BE49-F238E27FC236}">
                  <a16:creationId xmlns:a16="http://schemas.microsoft.com/office/drawing/2014/main" id="{26C946EC-80B6-7085-6474-0F1C5F299741}"/>
                </a:ext>
              </a:extLst>
            </p:cNvPr>
            <p:cNvSpPr/>
            <p:nvPr/>
          </p:nvSpPr>
          <p:spPr>
            <a:xfrm>
              <a:off x="955495" y="2044612"/>
              <a:ext cx="1107472" cy="31094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1"/>
                </a:solidFill>
              </a:endParaRPr>
            </a:p>
          </p:txBody>
        </p:sp>
        <p:sp>
          <p:nvSpPr>
            <p:cNvPr id="4144" name="TextBox 4143">
              <a:extLst>
                <a:ext uri="{FF2B5EF4-FFF2-40B4-BE49-F238E27FC236}">
                  <a16:creationId xmlns:a16="http://schemas.microsoft.com/office/drawing/2014/main" id="{66C19092-425F-DF67-B486-655D7BF61A1A}"/>
                </a:ext>
              </a:extLst>
            </p:cNvPr>
            <p:cNvSpPr txBox="1"/>
            <p:nvPr/>
          </p:nvSpPr>
          <p:spPr>
            <a:xfrm>
              <a:off x="910630" y="2065512"/>
              <a:ext cx="1216385" cy="281647"/>
            </a:xfrm>
            <a:prstGeom prst="roundRect">
              <a:avLst/>
            </a:prstGeom>
            <a:noFill/>
          </p:spPr>
          <p:txBody>
            <a:bodyPr wrap="square" rtlCol="0">
              <a:spAutoFit/>
            </a:bodyPr>
            <a:lstStyle/>
            <a:p>
              <a:pPr algn="ctr"/>
              <a:r>
                <a:rPr lang="en-IN" sz="1250" b="1" dirty="0">
                  <a:solidFill>
                    <a:schemeClr val="bg1"/>
                  </a:solidFill>
                </a:rPr>
                <a:t>ACTIONABLE INSIGHTS BASED ON CONSUMER BUYING JOURNEY</a:t>
              </a:r>
            </a:p>
          </p:txBody>
        </p:sp>
      </p:grpSp>
      <p:cxnSp>
        <p:nvCxnSpPr>
          <p:cNvPr id="4147" name="Straight Connector 4146">
            <a:extLst>
              <a:ext uri="{FF2B5EF4-FFF2-40B4-BE49-F238E27FC236}">
                <a16:creationId xmlns:a16="http://schemas.microsoft.com/office/drawing/2014/main" id="{26995AD8-2F61-84CA-6188-F1DD3F874246}"/>
              </a:ext>
            </a:extLst>
          </p:cNvPr>
          <p:cNvCxnSpPr>
            <a:cxnSpLocks/>
          </p:cNvCxnSpPr>
          <p:nvPr/>
        </p:nvCxnSpPr>
        <p:spPr>
          <a:xfrm>
            <a:off x="6092928" y="3776403"/>
            <a:ext cx="8103" cy="2728413"/>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4152" name="Group 4151">
            <a:extLst>
              <a:ext uri="{FF2B5EF4-FFF2-40B4-BE49-F238E27FC236}">
                <a16:creationId xmlns:a16="http://schemas.microsoft.com/office/drawing/2014/main" id="{0E1EB120-8FB6-81A5-7B2B-44AD41B5297D}"/>
              </a:ext>
            </a:extLst>
          </p:cNvPr>
          <p:cNvGrpSpPr/>
          <p:nvPr/>
        </p:nvGrpSpPr>
        <p:grpSpPr>
          <a:xfrm>
            <a:off x="6295588" y="4151499"/>
            <a:ext cx="2475925" cy="1226644"/>
            <a:chOff x="901598" y="4503265"/>
            <a:chExt cx="1922686" cy="1035701"/>
          </a:xfrm>
        </p:grpSpPr>
        <p:sp>
          <p:nvSpPr>
            <p:cNvPr id="4154" name="Rectangle: Rounded Corners 4153">
              <a:extLst>
                <a:ext uri="{FF2B5EF4-FFF2-40B4-BE49-F238E27FC236}">
                  <a16:creationId xmlns:a16="http://schemas.microsoft.com/office/drawing/2014/main" id="{2C56E6A1-F35F-1290-B5A1-04EB73C61DAF}"/>
                </a:ext>
              </a:extLst>
            </p:cNvPr>
            <p:cNvSpPr/>
            <p:nvPr/>
          </p:nvSpPr>
          <p:spPr>
            <a:xfrm rot="10800000">
              <a:off x="903873" y="4669555"/>
              <a:ext cx="1920411" cy="698952"/>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55" name="Group 4154">
              <a:extLst>
                <a:ext uri="{FF2B5EF4-FFF2-40B4-BE49-F238E27FC236}">
                  <a16:creationId xmlns:a16="http://schemas.microsoft.com/office/drawing/2014/main" id="{D8B24DEB-65FA-B70E-5128-2311CF23E8C7}"/>
                </a:ext>
              </a:extLst>
            </p:cNvPr>
            <p:cNvGrpSpPr/>
            <p:nvPr/>
          </p:nvGrpSpPr>
          <p:grpSpPr>
            <a:xfrm>
              <a:off x="1119607" y="4503265"/>
              <a:ext cx="875192" cy="255510"/>
              <a:chOff x="748676" y="2111299"/>
              <a:chExt cx="588555" cy="13697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157" name="Rectangle: Rounded Corners 4156">
                <a:extLst>
                  <a:ext uri="{FF2B5EF4-FFF2-40B4-BE49-F238E27FC236}">
                    <a16:creationId xmlns:a16="http://schemas.microsoft.com/office/drawing/2014/main" id="{F906B088-CC68-AA3B-C78B-5127ED0E2B30}"/>
                  </a:ext>
                </a:extLst>
              </p:cNvPr>
              <p:cNvSpPr/>
              <p:nvPr/>
            </p:nvSpPr>
            <p:spPr>
              <a:xfrm>
                <a:off x="748676" y="2119946"/>
                <a:ext cx="588555" cy="12832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158" name="TextBox 4157">
                <a:extLst>
                  <a:ext uri="{FF2B5EF4-FFF2-40B4-BE49-F238E27FC236}">
                    <a16:creationId xmlns:a16="http://schemas.microsoft.com/office/drawing/2014/main" id="{02F2BB53-20AC-E17A-7663-5C89BC31F7A6}"/>
                  </a:ext>
                </a:extLst>
              </p:cNvPr>
              <p:cNvSpPr txBox="1"/>
              <p:nvPr/>
            </p:nvSpPr>
            <p:spPr>
              <a:xfrm>
                <a:off x="797525" y="2111299"/>
                <a:ext cx="502094" cy="128326"/>
              </a:xfrm>
              <a:prstGeom prst="rect">
                <a:avLst/>
              </a:prstGeom>
              <a:noFill/>
            </p:spPr>
            <p:txBody>
              <a:bodyPr wrap="square" rtlCol="0">
                <a:spAutoFit/>
              </a:bodyPr>
              <a:lstStyle/>
              <a:p>
                <a:r>
                  <a:rPr lang="en-IN" sz="1200" b="1" dirty="0"/>
                  <a:t>Awareness</a:t>
                </a:r>
              </a:p>
            </p:txBody>
          </p:sp>
        </p:grpSp>
        <p:sp>
          <p:nvSpPr>
            <p:cNvPr id="4156" name="TextBox 4155">
              <a:extLst>
                <a:ext uri="{FF2B5EF4-FFF2-40B4-BE49-F238E27FC236}">
                  <a16:creationId xmlns:a16="http://schemas.microsoft.com/office/drawing/2014/main" id="{55EADFF6-AAD7-36D4-BEC2-4F4C5A703A85}"/>
                </a:ext>
              </a:extLst>
            </p:cNvPr>
            <p:cNvSpPr txBox="1"/>
            <p:nvPr/>
          </p:nvSpPr>
          <p:spPr>
            <a:xfrm>
              <a:off x="901598" y="4742983"/>
              <a:ext cx="1922685" cy="795983"/>
            </a:xfrm>
            <a:prstGeom prst="rect">
              <a:avLst/>
            </a:prstGeom>
            <a:noFill/>
          </p:spPr>
          <p:txBody>
            <a:bodyPr wrap="square" rtlCol="0">
              <a:spAutoFit/>
            </a:bodyPr>
            <a:lstStyle/>
            <a:p>
              <a:pPr algn="just"/>
              <a:r>
                <a:rPr lang="en-US" sz="1000" b="0" i="0" dirty="0">
                  <a:effectLst/>
                </a:rPr>
                <a:t>Awareness is fostered through relatable </a:t>
              </a:r>
              <a:r>
                <a:rPr lang="en-US" sz="1000" b="1" i="0" dirty="0">
                  <a:effectLst/>
                </a:rPr>
                <a:t>pre-launch buzz</a:t>
              </a:r>
              <a:r>
                <a:rPr lang="en-US" sz="1000" b="0" i="0" dirty="0">
                  <a:effectLst/>
                </a:rPr>
                <a:t>, product visibility on store shelves, and </a:t>
              </a:r>
              <a:r>
                <a:rPr lang="en-US" sz="1000" b="1" i="0" dirty="0">
                  <a:effectLst/>
                </a:rPr>
                <a:t>influencer partnerships </a:t>
              </a:r>
              <a:r>
                <a:rPr lang="en-US" sz="1000" b="0" i="0" dirty="0">
                  <a:effectLst/>
                </a:rPr>
                <a:t>for enhanced trust and engagement</a:t>
              </a:r>
              <a:endParaRPr lang="en-US" sz="1000" dirty="0"/>
            </a:p>
          </p:txBody>
        </p:sp>
      </p:grpSp>
      <p:grpSp>
        <p:nvGrpSpPr>
          <p:cNvPr id="4159" name="Group 4158">
            <a:extLst>
              <a:ext uri="{FF2B5EF4-FFF2-40B4-BE49-F238E27FC236}">
                <a16:creationId xmlns:a16="http://schemas.microsoft.com/office/drawing/2014/main" id="{E2E9468B-6600-FF9F-B08A-DD9DB715E527}"/>
              </a:ext>
            </a:extLst>
          </p:cNvPr>
          <p:cNvGrpSpPr/>
          <p:nvPr/>
        </p:nvGrpSpPr>
        <p:grpSpPr>
          <a:xfrm>
            <a:off x="6314885" y="5325884"/>
            <a:ext cx="2472994" cy="985985"/>
            <a:chOff x="901598" y="4486114"/>
            <a:chExt cx="1922686" cy="910711"/>
          </a:xfrm>
        </p:grpSpPr>
        <p:sp>
          <p:nvSpPr>
            <p:cNvPr id="1152" name="Rectangle: Rounded Corners 1151">
              <a:extLst>
                <a:ext uri="{FF2B5EF4-FFF2-40B4-BE49-F238E27FC236}">
                  <a16:creationId xmlns:a16="http://schemas.microsoft.com/office/drawing/2014/main" id="{245B4B2A-E154-A42C-734A-E178F9B5F90D}"/>
                </a:ext>
              </a:extLst>
            </p:cNvPr>
            <p:cNvSpPr/>
            <p:nvPr/>
          </p:nvSpPr>
          <p:spPr>
            <a:xfrm rot="10800000">
              <a:off x="903873" y="4669555"/>
              <a:ext cx="1920411" cy="698952"/>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53" name="Group 1152">
              <a:extLst>
                <a:ext uri="{FF2B5EF4-FFF2-40B4-BE49-F238E27FC236}">
                  <a16:creationId xmlns:a16="http://schemas.microsoft.com/office/drawing/2014/main" id="{8BF62799-ECF3-08DD-4169-2E0C26365884}"/>
                </a:ext>
              </a:extLst>
            </p:cNvPr>
            <p:cNvGrpSpPr/>
            <p:nvPr/>
          </p:nvGrpSpPr>
          <p:grpSpPr>
            <a:xfrm>
              <a:off x="1146400" y="4486114"/>
              <a:ext cx="875192" cy="256494"/>
              <a:chOff x="766694" y="2102097"/>
              <a:chExt cx="588555" cy="137500"/>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164" name="Rectangle: Rounded Corners 1163">
                <a:extLst>
                  <a:ext uri="{FF2B5EF4-FFF2-40B4-BE49-F238E27FC236}">
                    <a16:creationId xmlns:a16="http://schemas.microsoft.com/office/drawing/2014/main" id="{9358893A-5D04-25C6-E822-7FB17B1C8A39}"/>
                  </a:ext>
                </a:extLst>
              </p:cNvPr>
              <p:cNvSpPr/>
              <p:nvPr/>
            </p:nvSpPr>
            <p:spPr>
              <a:xfrm>
                <a:off x="766694" y="2111271"/>
                <a:ext cx="588555" cy="12832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165" name="TextBox 1164">
                <a:extLst>
                  <a:ext uri="{FF2B5EF4-FFF2-40B4-BE49-F238E27FC236}">
                    <a16:creationId xmlns:a16="http://schemas.microsoft.com/office/drawing/2014/main" id="{F0452886-4DE6-6A78-F680-9EE0DBBC54F1}"/>
                  </a:ext>
                </a:extLst>
              </p:cNvPr>
              <p:cNvSpPr txBox="1"/>
              <p:nvPr/>
            </p:nvSpPr>
            <p:spPr>
              <a:xfrm>
                <a:off x="769211" y="2102097"/>
                <a:ext cx="586038" cy="137156"/>
              </a:xfrm>
              <a:prstGeom prst="rect">
                <a:avLst/>
              </a:prstGeom>
              <a:noFill/>
            </p:spPr>
            <p:txBody>
              <a:bodyPr wrap="square" rtlCol="0">
                <a:spAutoFit/>
              </a:bodyPr>
              <a:lstStyle/>
              <a:p>
                <a:r>
                  <a:rPr lang="en-IN" sz="1200" b="1" dirty="0"/>
                  <a:t>Consideration</a:t>
                </a:r>
              </a:p>
            </p:txBody>
          </p:sp>
        </p:grpSp>
        <p:sp>
          <p:nvSpPr>
            <p:cNvPr id="1154" name="TextBox 1153">
              <a:extLst>
                <a:ext uri="{FF2B5EF4-FFF2-40B4-BE49-F238E27FC236}">
                  <a16:creationId xmlns:a16="http://schemas.microsoft.com/office/drawing/2014/main" id="{13DBF4DB-1662-3366-CB66-84C6245BE409}"/>
                </a:ext>
              </a:extLst>
            </p:cNvPr>
            <p:cNvSpPr txBox="1"/>
            <p:nvPr/>
          </p:nvSpPr>
          <p:spPr>
            <a:xfrm>
              <a:off x="901598" y="4742982"/>
              <a:ext cx="1922685" cy="653843"/>
            </a:xfrm>
            <a:prstGeom prst="rect">
              <a:avLst/>
            </a:prstGeom>
            <a:noFill/>
          </p:spPr>
          <p:txBody>
            <a:bodyPr wrap="square" rtlCol="0">
              <a:spAutoFit/>
            </a:bodyPr>
            <a:lstStyle/>
            <a:p>
              <a:pPr algn="just"/>
              <a:r>
                <a:rPr lang="en-US" sz="1000" b="0" i="0" dirty="0">
                  <a:effectLst/>
                </a:rPr>
                <a:t>Consideration revolves around flavor profiles, the desire for both taste and healthiness, and alignment with </a:t>
              </a:r>
              <a:r>
                <a:rPr lang="en-US" sz="1000" b="1" i="0" dirty="0">
                  <a:effectLst/>
                </a:rPr>
                <a:t>personal values and lifestyle</a:t>
              </a:r>
              <a:endParaRPr lang="en-US" sz="1000" b="1" dirty="0"/>
            </a:p>
          </p:txBody>
        </p:sp>
      </p:grpSp>
      <p:grpSp>
        <p:nvGrpSpPr>
          <p:cNvPr id="1188" name="Group 1187">
            <a:extLst>
              <a:ext uri="{FF2B5EF4-FFF2-40B4-BE49-F238E27FC236}">
                <a16:creationId xmlns:a16="http://schemas.microsoft.com/office/drawing/2014/main" id="{2B8F8AED-9D5D-126E-8FD9-748BB12DC9F6}"/>
              </a:ext>
            </a:extLst>
          </p:cNvPr>
          <p:cNvGrpSpPr/>
          <p:nvPr/>
        </p:nvGrpSpPr>
        <p:grpSpPr>
          <a:xfrm>
            <a:off x="8982819" y="4834260"/>
            <a:ext cx="3066608" cy="657953"/>
            <a:chOff x="903873" y="4485573"/>
            <a:chExt cx="1933836" cy="776942"/>
          </a:xfrm>
        </p:grpSpPr>
        <p:sp>
          <p:nvSpPr>
            <p:cNvPr id="1194" name="Rectangle: Rounded Corners 1193">
              <a:extLst>
                <a:ext uri="{FF2B5EF4-FFF2-40B4-BE49-F238E27FC236}">
                  <a16:creationId xmlns:a16="http://schemas.microsoft.com/office/drawing/2014/main" id="{328D090A-DAD9-FCAD-E308-F90229062561}"/>
                </a:ext>
              </a:extLst>
            </p:cNvPr>
            <p:cNvSpPr/>
            <p:nvPr/>
          </p:nvSpPr>
          <p:spPr>
            <a:xfrm rot="10800000">
              <a:off x="903873" y="4669555"/>
              <a:ext cx="1920411" cy="592960"/>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96" name="Group 1195">
              <a:extLst>
                <a:ext uri="{FF2B5EF4-FFF2-40B4-BE49-F238E27FC236}">
                  <a16:creationId xmlns:a16="http://schemas.microsoft.com/office/drawing/2014/main" id="{D0E28071-EF4D-EC4C-E2FD-A6AC4003B92D}"/>
                </a:ext>
              </a:extLst>
            </p:cNvPr>
            <p:cNvGrpSpPr/>
            <p:nvPr/>
          </p:nvGrpSpPr>
          <p:grpSpPr>
            <a:xfrm>
              <a:off x="1146400" y="4485573"/>
              <a:ext cx="994139" cy="257031"/>
              <a:chOff x="766694" y="2101809"/>
              <a:chExt cx="668545" cy="137788"/>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199" name="Rectangle: Rounded Corners 1198">
                <a:extLst>
                  <a:ext uri="{FF2B5EF4-FFF2-40B4-BE49-F238E27FC236}">
                    <a16:creationId xmlns:a16="http://schemas.microsoft.com/office/drawing/2014/main" id="{9C5A1EA8-D532-0597-10E8-F1C57336F033}"/>
                  </a:ext>
                </a:extLst>
              </p:cNvPr>
              <p:cNvSpPr/>
              <p:nvPr/>
            </p:nvSpPr>
            <p:spPr>
              <a:xfrm>
                <a:off x="766694" y="2111271"/>
                <a:ext cx="588555" cy="12832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200" name="TextBox 1199">
                <a:extLst>
                  <a:ext uri="{FF2B5EF4-FFF2-40B4-BE49-F238E27FC236}">
                    <a16:creationId xmlns:a16="http://schemas.microsoft.com/office/drawing/2014/main" id="{FE873AAE-F0A9-3AD1-99F7-31F60E00003C}"/>
                  </a:ext>
                </a:extLst>
              </p:cNvPr>
              <p:cNvSpPr txBox="1"/>
              <p:nvPr/>
            </p:nvSpPr>
            <p:spPr>
              <a:xfrm>
                <a:off x="849201" y="2101809"/>
                <a:ext cx="586038" cy="137156"/>
              </a:xfrm>
              <a:prstGeom prst="rect">
                <a:avLst/>
              </a:prstGeom>
              <a:noFill/>
            </p:spPr>
            <p:txBody>
              <a:bodyPr wrap="square" rtlCol="0">
                <a:spAutoFit/>
              </a:bodyPr>
              <a:lstStyle/>
              <a:p>
                <a:r>
                  <a:rPr lang="en-IN" sz="1200" b="1" dirty="0"/>
                  <a:t>Experience</a:t>
                </a:r>
              </a:p>
            </p:txBody>
          </p:sp>
        </p:grpSp>
        <p:sp>
          <p:nvSpPr>
            <p:cNvPr id="1197" name="TextBox 1196">
              <a:extLst>
                <a:ext uri="{FF2B5EF4-FFF2-40B4-BE49-F238E27FC236}">
                  <a16:creationId xmlns:a16="http://schemas.microsoft.com/office/drawing/2014/main" id="{4D66B3F3-64EB-C93C-A679-4FFF8D5C357F}"/>
                </a:ext>
              </a:extLst>
            </p:cNvPr>
            <p:cNvSpPr txBox="1"/>
            <p:nvPr/>
          </p:nvSpPr>
          <p:spPr>
            <a:xfrm>
              <a:off x="915024" y="4716625"/>
              <a:ext cx="1922685" cy="369564"/>
            </a:xfrm>
            <a:prstGeom prst="rect">
              <a:avLst/>
            </a:prstGeom>
            <a:noFill/>
          </p:spPr>
          <p:txBody>
            <a:bodyPr wrap="square" rtlCol="0">
              <a:spAutoFit/>
            </a:bodyPr>
            <a:lstStyle/>
            <a:p>
              <a:pPr algn="just"/>
              <a:r>
                <a:rPr lang="en-US" sz="1000" b="0" i="0" dirty="0">
                  <a:effectLst/>
                </a:rPr>
                <a:t>Looking for a refreshing experience without feeling the guilt of unhealthy indulgence</a:t>
              </a:r>
              <a:endParaRPr lang="en-US" sz="1000" dirty="0"/>
            </a:p>
          </p:txBody>
        </p:sp>
      </p:grpSp>
      <p:grpSp>
        <p:nvGrpSpPr>
          <p:cNvPr id="2058" name="Group 2057">
            <a:extLst>
              <a:ext uri="{FF2B5EF4-FFF2-40B4-BE49-F238E27FC236}">
                <a16:creationId xmlns:a16="http://schemas.microsoft.com/office/drawing/2014/main" id="{0230C53C-222A-09E9-C791-F2B4912F20CA}"/>
              </a:ext>
            </a:extLst>
          </p:cNvPr>
          <p:cNvGrpSpPr/>
          <p:nvPr/>
        </p:nvGrpSpPr>
        <p:grpSpPr>
          <a:xfrm>
            <a:off x="6299075" y="5249686"/>
            <a:ext cx="522059" cy="411334"/>
            <a:chOff x="4542197" y="576441"/>
            <a:chExt cx="529555" cy="461665"/>
          </a:xfrm>
        </p:grpSpPr>
        <p:sp>
          <p:nvSpPr>
            <p:cNvPr id="2059" name="Oval 2058">
              <a:extLst>
                <a:ext uri="{FF2B5EF4-FFF2-40B4-BE49-F238E27FC236}">
                  <a16:creationId xmlns:a16="http://schemas.microsoft.com/office/drawing/2014/main" id="{01827099-49B5-D804-F91D-8040F750BFD7}"/>
                </a:ext>
              </a:extLst>
            </p:cNvPr>
            <p:cNvSpPr/>
            <p:nvPr/>
          </p:nvSpPr>
          <p:spPr>
            <a:xfrm>
              <a:off x="4542197" y="606626"/>
              <a:ext cx="407293" cy="407293"/>
            </a:xfrm>
            <a:prstGeom prst="ellipse">
              <a:avLst/>
            </a:prstGeom>
            <a:solidFill>
              <a:srgbClr val="ED7D3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1" name="TextBox 2060">
              <a:extLst>
                <a:ext uri="{FF2B5EF4-FFF2-40B4-BE49-F238E27FC236}">
                  <a16:creationId xmlns:a16="http://schemas.microsoft.com/office/drawing/2014/main" id="{0776290C-9A52-E03B-7BF6-84C75718E135}"/>
                </a:ext>
              </a:extLst>
            </p:cNvPr>
            <p:cNvSpPr txBox="1"/>
            <p:nvPr/>
          </p:nvSpPr>
          <p:spPr>
            <a:xfrm>
              <a:off x="4596644" y="576441"/>
              <a:ext cx="475108" cy="461665"/>
            </a:xfrm>
            <a:prstGeom prst="rect">
              <a:avLst/>
            </a:prstGeom>
            <a:noFill/>
          </p:spPr>
          <p:txBody>
            <a:bodyPr wrap="square" rtlCol="0">
              <a:spAutoFit/>
            </a:bodyPr>
            <a:lstStyle/>
            <a:p>
              <a:r>
                <a:rPr lang="en-IN" sz="2000" b="1" dirty="0">
                  <a:solidFill>
                    <a:schemeClr val="bg1"/>
                  </a:solidFill>
                </a:rPr>
                <a:t>2</a:t>
              </a:r>
            </a:p>
          </p:txBody>
        </p:sp>
      </p:grpSp>
      <p:grpSp>
        <p:nvGrpSpPr>
          <p:cNvPr id="2073" name="Group 2072">
            <a:extLst>
              <a:ext uri="{FF2B5EF4-FFF2-40B4-BE49-F238E27FC236}">
                <a16:creationId xmlns:a16="http://schemas.microsoft.com/office/drawing/2014/main" id="{8670190D-12D7-EE44-07AC-33EB9D055872}"/>
              </a:ext>
            </a:extLst>
          </p:cNvPr>
          <p:cNvGrpSpPr/>
          <p:nvPr/>
        </p:nvGrpSpPr>
        <p:grpSpPr>
          <a:xfrm>
            <a:off x="8961454" y="3914207"/>
            <a:ext cx="3088048" cy="908403"/>
            <a:chOff x="8982819" y="3914032"/>
            <a:chExt cx="3088048" cy="908403"/>
          </a:xfrm>
        </p:grpSpPr>
        <p:grpSp>
          <p:nvGrpSpPr>
            <p:cNvPr id="1170" name="Group 1169">
              <a:extLst>
                <a:ext uri="{FF2B5EF4-FFF2-40B4-BE49-F238E27FC236}">
                  <a16:creationId xmlns:a16="http://schemas.microsoft.com/office/drawing/2014/main" id="{3A63238C-C18F-0F09-7DFD-20649C83E6AE}"/>
                </a:ext>
              </a:extLst>
            </p:cNvPr>
            <p:cNvGrpSpPr/>
            <p:nvPr/>
          </p:nvGrpSpPr>
          <p:grpSpPr>
            <a:xfrm>
              <a:off x="8982819" y="3971213"/>
              <a:ext cx="3088048" cy="851222"/>
              <a:chOff x="903873" y="4485573"/>
              <a:chExt cx="1933837" cy="786236"/>
            </a:xfrm>
          </p:grpSpPr>
          <p:sp>
            <p:nvSpPr>
              <p:cNvPr id="1176" name="TextBox 1175">
                <a:extLst>
                  <a:ext uri="{FF2B5EF4-FFF2-40B4-BE49-F238E27FC236}">
                    <a16:creationId xmlns:a16="http://schemas.microsoft.com/office/drawing/2014/main" id="{3CAB1560-06D8-EED3-794B-E06C55126166}"/>
                  </a:ext>
                </a:extLst>
              </p:cNvPr>
              <p:cNvSpPr txBox="1"/>
              <p:nvPr/>
            </p:nvSpPr>
            <p:spPr>
              <a:xfrm>
                <a:off x="915025" y="4760106"/>
                <a:ext cx="1922685" cy="511703"/>
              </a:xfrm>
              <a:prstGeom prst="rect">
                <a:avLst/>
              </a:prstGeom>
              <a:noFill/>
            </p:spPr>
            <p:txBody>
              <a:bodyPr wrap="square" rtlCol="0">
                <a:spAutoFit/>
              </a:bodyPr>
              <a:lstStyle/>
              <a:p>
                <a:pPr algn="just"/>
                <a:r>
                  <a:rPr lang="en-US" sz="1000" dirty="0"/>
                  <a:t>P</a:t>
                </a:r>
                <a:r>
                  <a:rPr lang="en-US" sz="1000" b="0" i="0" dirty="0">
                    <a:effectLst/>
                  </a:rPr>
                  <a:t>rioritize minimalistic, bright packaging for a fresh, simple, and nostalgic appeal, ensuring strong brand resonance from earlier stages</a:t>
                </a:r>
                <a:endParaRPr lang="en-US" sz="1000" dirty="0"/>
              </a:p>
            </p:txBody>
          </p:sp>
          <p:sp>
            <p:nvSpPr>
              <p:cNvPr id="1171" name="Rectangle: Rounded Corners 1170">
                <a:extLst>
                  <a:ext uri="{FF2B5EF4-FFF2-40B4-BE49-F238E27FC236}">
                    <a16:creationId xmlns:a16="http://schemas.microsoft.com/office/drawing/2014/main" id="{EAF9FBEF-E52B-9652-615C-9DEB44B83A8B}"/>
                  </a:ext>
                </a:extLst>
              </p:cNvPr>
              <p:cNvSpPr/>
              <p:nvPr/>
            </p:nvSpPr>
            <p:spPr>
              <a:xfrm rot="10800000">
                <a:off x="903873" y="4669555"/>
                <a:ext cx="1920411" cy="592960"/>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72" name="Group 1171">
                <a:extLst>
                  <a:ext uri="{FF2B5EF4-FFF2-40B4-BE49-F238E27FC236}">
                    <a16:creationId xmlns:a16="http://schemas.microsoft.com/office/drawing/2014/main" id="{35788F9A-3331-FA9A-CD49-382B5BB4501F}"/>
                  </a:ext>
                </a:extLst>
              </p:cNvPr>
              <p:cNvGrpSpPr/>
              <p:nvPr/>
            </p:nvGrpSpPr>
            <p:grpSpPr>
              <a:xfrm>
                <a:off x="1146400" y="4485573"/>
                <a:ext cx="994139" cy="257031"/>
                <a:chOff x="766694" y="2101809"/>
                <a:chExt cx="668545" cy="137788"/>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179" name="Rectangle: Rounded Corners 1178">
                  <a:extLst>
                    <a:ext uri="{FF2B5EF4-FFF2-40B4-BE49-F238E27FC236}">
                      <a16:creationId xmlns:a16="http://schemas.microsoft.com/office/drawing/2014/main" id="{7486C3C8-C1FE-0056-6052-9865D55D131E}"/>
                    </a:ext>
                  </a:extLst>
                </p:cNvPr>
                <p:cNvSpPr/>
                <p:nvPr/>
              </p:nvSpPr>
              <p:spPr>
                <a:xfrm>
                  <a:off x="766694" y="2111271"/>
                  <a:ext cx="588555" cy="12832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183" name="TextBox 1182">
                  <a:extLst>
                    <a:ext uri="{FF2B5EF4-FFF2-40B4-BE49-F238E27FC236}">
                      <a16:creationId xmlns:a16="http://schemas.microsoft.com/office/drawing/2014/main" id="{07C92B21-265B-BCBD-044D-DE797C76F521}"/>
                    </a:ext>
                  </a:extLst>
                </p:cNvPr>
                <p:cNvSpPr txBox="1"/>
                <p:nvPr/>
              </p:nvSpPr>
              <p:spPr>
                <a:xfrm>
                  <a:off x="849201" y="2101809"/>
                  <a:ext cx="586038" cy="137156"/>
                </a:xfrm>
                <a:prstGeom prst="rect">
                  <a:avLst/>
                </a:prstGeom>
                <a:noFill/>
              </p:spPr>
              <p:txBody>
                <a:bodyPr wrap="square" rtlCol="0">
                  <a:spAutoFit/>
                </a:bodyPr>
                <a:lstStyle/>
                <a:p>
                  <a:r>
                    <a:rPr lang="en-IN" sz="1200" b="1" dirty="0"/>
                    <a:t>Purchase</a:t>
                  </a:r>
                </a:p>
              </p:txBody>
            </p:sp>
          </p:grpSp>
        </p:grpSp>
        <p:grpSp>
          <p:nvGrpSpPr>
            <p:cNvPr id="2062" name="Group 2061">
              <a:extLst>
                <a:ext uri="{FF2B5EF4-FFF2-40B4-BE49-F238E27FC236}">
                  <a16:creationId xmlns:a16="http://schemas.microsoft.com/office/drawing/2014/main" id="{1319ECFE-508C-07CF-E477-1F69F842F0E8}"/>
                </a:ext>
              </a:extLst>
            </p:cNvPr>
            <p:cNvGrpSpPr/>
            <p:nvPr/>
          </p:nvGrpSpPr>
          <p:grpSpPr>
            <a:xfrm>
              <a:off x="9211983" y="3914032"/>
              <a:ext cx="522059" cy="411334"/>
              <a:chOff x="4542197" y="576441"/>
              <a:chExt cx="529555" cy="461665"/>
            </a:xfrm>
          </p:grpSpPr>
          <p:sp>
            <p:nvSpPr>
              <p:cNvPr id="2064" name="Oval 2063">
                <a:extLst>
                  <a:ext uri="{FF2B5EF4-FFF2-40B4-BE49-F238E27FC236}">
                    <a16:creationId xmlns:a16="http://schemas.microsoft.com/office/drawing/2014/main" id="{8E4AEB89-14FA-5A51-F90B-DDEE2BC774CA}"/>
                  </a:ext>
                </a:extLst>
              </p:cNvPr>
              <p:cNvSpPr/>
              <p:nvPr/>
            </p:nvSpPr>
            <p:spPr>
              <a:xfrm>
                <a:off x="4542197" y="606626"/>
                <a:ext cx="407293" cy="407293"/>
              </a:xfrm>
              <a:prstGeom prst="ellipse">
                <a:avLst/>
              </a:prstGeom>
              <a:solidFill>
                <a:srgbClr val="ED7D3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5" name="TextBox 2064">
                <a:extLst>
                  <a:ext uri="{FF2B5EF4-FFF2-40B4-BE49-F238E27FC236}">
                    <a16:creationId xmlns:a16="http://schemas.microsoft.com/office/drawing/2014/main" id="{DFDCFF2D-7BDA-8449-58BB-FC771B98E2ED}"/>
                  </a:ext>
                </a:extLst>
              </p:cNvPr>
              <p:cNvSpPr txBox="1"/>
              <p:nvPr/>
            </p:nvSpPr>
            <p:spPr>
              <a:xfrm>
                <a:off x="4596644" y="576441"/>
                <a:ext cx="475108" cy="461665"/>
              </a:xfrm>
              <a:prstGeom prst="rect">
                <a:avLst/>
              </a:prstGeom>
              <a:noFill/>
            </p:spPr>
            <p:txBody>
              <a:bodyPr wrap="square" rtlCol="0">
                <a:spAutoFit/>
              </a:bodyPr>
              <a:lstStyle/>
              <a:p>
                <a:r>
                  <a:rPr lang="en-IN" sz="2000" b="1" dirty="0">
                    <a:solidFill>
                      <a:schemeClr val="bg1"/>
                    </a:solidFill>
                  </a:rPr>
                  <a:t>3</a:t>
                </a:r>
              </a:p>
            </p:txBody>
          </p:sp>
        </p:grpSp>
      </p:grpSp>
      <p:grpSp>
        <p:nvGrpSpPr>
          <p:cNvPr id="2066" name="Group 2065">
            <a:extLst>
              <a:ext uri="{FF2B5EF4-FFF2-40B4-BE49-F238E27FC236}">
                <a16:creationId xmlns:a16="http://schemas.microsoft.com/office/drawing/2014/main" id="{7600A823-9F5A-BA6E-18C3-0D39676D8D81}"/>
              </a:ext>
            </a:extLst>
          </p:cNvPr>
          <p:cNvGrpSpPr/>
          <p:nvPr/>
        </p:nvGrpSpPr>
        <p:grpSpPr>
          <a:xfrm>
            <a:off x="6289897" y="4099593"/>
            <a:ext cx="522059" cy="411334"/>
            <a:chOff x="4542197" y="576441"/>
            <a:chExt cx="529555" cy="461665"/>
          </a:xfrm>
        </p:grpSpPr>
        <p:sp>
          <p:nvSpPr>
            <p:cNvPr id="2067" name="Oval 2066">
              <a:extLst>
                <a:ext uri="{FF2B5EF4-FFF2-40B4-BE49-F238E27FC236}">
                  <a16:creationId xmlns:a16="http://schemas.microsoft.com/office/drawing/2014/main" id="{CB6C1140-FCE2-EA47-F6D2-9495169B0FE5}"/>
                </a:ext>
              </a:extLst>
            </p:cNvPr>
            <p:cNvSpPr/>
            <p:nvPr/>
          </p:nvSpPr>
          <p:spPr>
            <a:xfrm>
              <a:off x="4542197" y="606626"/>
              <a:ext cx="407293" cy="407293"/>
            </a:xfrm>
            <a:prstGeom prst="ellipse">
              <a:avLst/>
            </a:prstGeom>
            <a:solidFill>
              <a:srgbClr val="ED7D3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8" name="TextBox 2067">
              <a:extLst>
                <a:ext uri="{FF2B5EF4-FFF2-40B4-BE49-F238E27FC236}">
                  <a16:creationId xmlns:a16="http://schemas.microsoft.com/office/drawing/2014/main" id="{93214C82-BB96-6C56-B3A8-11886C2D88E5}"/>
                </a:ext>
              </a:extLst>
            </p:cNvPr>
            <p:cNvSpPr txBox="1"/>
            <p:nvPr/>
          </p:nvSpPr>
          <p:spPr>
            <a:xfrm>
              <a:off x="4596644" y="576441"/>
              <a:ext cx="475108" cy="461665"/>
            </a:xfrm>
            <a:prstGeom prst="rect">
              <a:avLst/>
            </a:prstGeom>
            <a:noFill/>
          </p:spPr>
          <p:txBody>
            <a:bodyPr wrap="square" rtlCol="0">
              <a:spAutoFit/>
            </a:bodyPr>
            <a:lstStyle/>
            <a:p>
              <a:r>
                <a:rPr lang="en-IN" sz="2000" b="1" dirty="0">
                  <a:solidFill>
                    <a:schemeClr val="bg1"/>
                  </a:solidFill>
                </a:rPr>
                <a:t>1</a:t>
              </a:r>
            </a:p>
          </p:txBody>
        </p:sp>
      </p:grpSp>
      <p:grpSp>
        <p:nvGrpSpPr>
          <p:cNvPr id="2074" name="Group 2073">
            <a:extLst>
              <a:ext uri="{FF2B5EF4-FFF2-40B4-BE49-F238E27FC236}">
                <a16:creationId xmlns:a16="http://schemas.microsoft.com/office/drawing/2014/main" id="{D7DD6125-CBE8-5819-E79C-4CFD9E71A437}"/>
              </a:ext>
            </a:extLst>
          </p:cNvPr>
          <p:cNvGrpSpPr/>
          <p:nvPr/>
        </p:nvGrpSpPr>
        <p:grpSpPr>
          <a:xfrm>
            <a:off x="8968003" y="5455180"/>
            <a:ext cx="3092758" cy="1030659"/>
            <a:chOff x="8982819" y="5529841"/>
            <a:chExt cx="3092758" cy="1030659"/>
          </a:xfrm>
        </p:grpSpPr>
        <p:grpSp>
          <p:nvGrpSpPr>
            <p:cNvPr id="1201" name="Group 1200">
              <a:extLst>
                <a:ext uri="{FF2B5EF4-FFF2-40B4-BE49-F238E27FC236}">
                  <a16:creationId xmlns:a16="http://schemas.microsoft.com/office/drawing/2014/main" id="{4FA28B4A-8709-AF05-49C3-5F4EDC53F452}"/>
                </a:ext>
              </a:extLst>
            </p:cNvPr>
            <p:cNvGrpSpPr/>
            <p:nvPr/>
          </p:nvGrpSpPr>
          <p:grpSpPr>
            <a:xfrm>
              <a:off x="8982819" y="5602464"/>
              <a:ext cx="3092758" cy="958036"/>
              <a:chOff x="903873" y="4485573"/>
              <a:chExt cx="1933836" cy="884895"/>
            </a:xfrm>
          </p:grpSpPr>
          <p:sp>
            <p:nvSpPr>
              <p:cNvPr id="1202" name="Rectangle: Rounded Corners 1201">
                <a:extLst>
                  <a:ext uri="{FF2B5EF4-FFF2-40B4-BE49-F238E27FC236}">
                    <a16:creationId xmlns:a16="http://schemas.microsoft.com/office/drawing/2014/main" id="{B8B64E39-EF2D-C035-9A5E-7B0602DBBE55}"/>
                  </a:ext>
                </a:extLst>
              </p:cNvPr>
              <p:cNvSpPr/>
              <p:nvPr/>
            </p:nvSpPr>
            <p:spPr>
              <a:xfrm rot="10800000">
                <a:off x="903873" y="4669555"/>
                <a:ext cx="1920411" cy="592960"/>
              </a:xfrm>
              <a:prstGeom prst="roundRect">
                <a:avLst>
                  <a:gd name="adj" fmla="val 6338"/>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03" name="Group 1202">
                <a:extLst>
                  <a:ext uri="{FF2B5EF4-FFF2-40B4-BE49-F238E27FC236}">
                    <a16:creationId xmlns:a16="http://schemas.microsoft.com/office/drawing/2014/main" id="{81F2381E-CF42-9BB3-C70E-B26B68ED5BB5}"/>
                  </a:ext>
                </a:extLst>
              </p:cNvPr>
              <p:cNvGrpSpPr/>
              <p:nvPr/>
            </p:nvGrpSpPr>
            <p:grpSpPr>
              <a:xfrm>
                <a:off x="1146400" y="4485573"/>
                <a:ext cx="994139" cy="257031"/>
                <a:chOff x="766694" y="2101809"/>
                <a:chExt cx="668545" cy="137788"/>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205" name="Rectangle: Rounded Corners 1204">
                  <a:extLst>
                    <a:ext uri="{FF2B5EF4-FFF2-40B4-BE49-F238E27FC236}">
                      <a16:creationId xmlns:a16="http://schemas.microsoft.com/office/drawing/2014/main" id="{1FA8CFEF-EE04-CE07-B1B5-DA6F70450ED9}"/>
                    </a:ext>
                  </a:extLst>
                </p:cNvPr>
                <p:cNvSpPr/>
                <p:nvPr/>
              </p:nvSpPr>
              <p:spPr>
                <a:xfrm>
                  <a:off x="766694" y="2111271"/>
                  <a:ext cx="588555" cy="12832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206" name="TextBox 1205">
                  <a:extLst>
                    <a:ext uri="{FF2B5EF4-FFF2-40B4-BE49-F238E27FC236}">
                      <a16:creationId xmlns:a16="http://schemas.microsoft.com/office/drawing/2014/main" id="{06CBF6F0-6304-1B80-FE16-AFE348CE9487}"/>
                    </a:ext>
                  </a:extLst>
                </p:cNvPr>
                <p:cNvSpPr txBox="1"/>
                <p:nvPr/>
              </p:nvSpPr>
              <p:spPr>
                <a:xfrm>
                  <a:off x="849201" y="2101809"/>
                  <a:ext cx="586038" cy="137156"/>
                </a:xfrm>
                <a:prstGeom prst="rect">
                  <a:avLst/>
                </a:prstGeom>
                <a:noFill/>
              </p:spPr>
              <p:txBody>
                <a:bodyPr wrap="square" rtlCol="0">
                  <a:spAutoFit/>
                </a:bodyPr>
                <a:lstStyle/>
                <a:p>
                  <a:r>
                    <a:rPr lang="en-IN" sz="1200" b="1" dirty="0"/>
                    <a:t>Post Purchase</a:t>
                  </a:r>
                </a:p>
              </p:txBody>
            </p:sp>
          </p:grpSp>
          <p:sp>
            <p:nvSpPr>
              <p:cNvPr id="1204" name="TextBox 1203">
                <a:extLst>
                  <a:ext uri="{FF2B5EF4-FFF2-40B4-BE49-F238E27FC236}">
                    <a16:creationId xmlns:a16="http://schemas.microsoft.com/office/drawing/2014/main" id="{B12D1315-C689-9C67-B7F3-5C8EF72F65EA}"/>
                  </a:ext>
                </a:extLst>
              </p:cNvPr>
              <p:cNvSpPr txBox="1"/>
              <p:nvPr/>
            </p:nvSpPr>
            <p:spPr>
              <a:xfrm>
                <a:off x="915024" y="4716625"/>
                <a:ext cx="1922685" cy="653843"/>
              </a:xfrm>
              <a:prstGeom prst="rect">
                <a:avLst/>
              </a:prstGeom>
              <a:noFill/>
            </p:spPr>
            <p:txBody>
              <a:bodyPr wrap="square" rtlCol="0">
                <a:spAutoFit/>
              </a:bodyPr>
              <a:lstStyle/>
              <a:p>
                <a:pPr algn="just"/>
                <a:r>
                  <a:rPr lang="en-US" sz="1000" b="0" i="0" dirty="0">
                    <a:solidFill>
                      <a:srgbClr val="374151"/>
                    </a:solidFill>
                    <a:effectLst/>
                    <a:latin typeface="Söhne"/>
                  </a:rPr>
                  <a:t>Post-purchase, customers experience no guilt (common in soft drinks), find refreshment, and may become brand advocates when recalling positive interactions</a:t>
                </a:r>
                <a:endParaRPr lang="en-US" sz="1000" dirty="0"/>
              </a:p>
            </p:txBody>
          </p:sp>
        </p:grpSp>
        <p:grpSp>
          <p:nvGrpSpPr>
            <p:cNvPr id="2069" name="Group 2068">
              <a:extLst>
                <a:ext uri="{FF2B5EF4-FFF2-40B4-BE49-F238E27FC236}">
                  <a16:creationId xmlns:a16="http://schemas.microsoft.com/office/drawing/2014/main" id="{3B268B4F-F5FA-B89C-728B-57CDAA73968B}"/>
                </a:ext>
              </a:extLst>
            </p:cNvPr>
            <p:cNvGrpSpPr/>
            <p:nvPr/>
          </p:nvGrpSpPr>
          <p:grpSpPr>
            <a:xfrm>
              <a:off x="9216153" y="5529841"/>
              <a:ext cx="530959" cy="411334"/>
              <a:chOff x="4525189" y="534337"/>
              <a:chExt cx="538583" cy="461665"/>
            </a:xfrm>
          </p:grpSpPr>
          <p:sp>
            <p:nvSpPr>
              <p:cNvPr id="2070" name="Oval 2069">
                <a:extLst>
                  <a:ext uri="{FF2B5EF4-FFF2-40B4-BE49-F238E27FC236}">
                    <a16:creationId xmlns:a16="http://schemas.microsoft.com/office/drawing/2014/main" id="{DD53A872-0040-11E0-D9F4-11B8AA82A28E}"/>
                  </a:ext>
                </a:extLst>
              </p:cNvPr>
              <p:cNvSpPr/>
              <p:nvPr/>
            </p:nvSpPr>
            <p:spPr>
              <a:xfrm>
                <a:off x="4525189" y="565669"/>
                <a:ext cx="407293" cy="407293"/>
              </a:xfrm>
              <a:prstGeom prst="ellipse">
                <a:avLst/>
              </a:prstGeom>
              <a:solidFill>
                <a:srgbClr val="ED7D3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1" name="TextBox 2070">
                <a:extLst>
                  <a:ext uri="{FF2B5EF4-FFF2-40B4-BE49-F238E27FC236}">
                    <a16:creationId xmlns:a16="http://schemas.microsoft.com/office/drawing/2014/main" id="{361279A2-FD30-4C75-0773-02C95C08940C}"/>
                  </a:ext>
                </a:extLst>
              </p:cNvPr>
              <p:cNvSpPr txBox="1"/>
              <p:nvPr/>
            </p:nvSpPr>
            <p:spPr>
              <a:xfrm>
                <a:off x="4588664" y="534337"/>
                <a:ext cx="475108" cy="461665"/>
              </a:xfrm>
              <a:prstGeom prst="rect">
                <a:avLst/>
              </a:prstGeom>
              <a:noFill/>
            </p:spPr>
            <p:txBody>
              <a:bodyPr wrap="square" rtlCol="0">
                <a:spAutoFit/>
              </a:bodyPr>
              <a:lstStyle/>
              <a:p>
                <a:r>
                  <a:rPr lang="en-IN" sz="2000" b="1" dirty="0">
                    <a:solidFill>
                      <a:schemeClr val="bg1"/>
                    </a:solidFill>
                  </a:rPr>
                  <a:t>5</a:t>
                </a:r>
              </a:p>
            </p:txBody>
          </p:sp>
        </p:grpSp>
      </p:grpSp>
      <p:grpSp>
        <p:nvGrpSpPr>
          <p:cNvPr id="2050" name="Group 2049">
            <a:extLst>
              <a:ext uri="{FF2B5EF4-FFF2-40B4-BE49-F238E27FC236}">
                <a16:creationId xmlns:a16="http://schemas.microsoft.com/office/drawing/2014/main" id="{89035A3E-8FF1-3560-324D-A04AF105DDAA}"/>
              </a:ext>
            </a:extLst>
          </p:cNvPr>
          <p:cNvGrpSpPr/>
          <p:nvPr/>
        </p:nvGrpSpPr>
        <p:grpSpPr>
          <a:xfrm>
            <a:off x="9207260" y="4752068"/>
            <a:ext cx="520884" cy="411334"/>
            <a:chOff x="4542197" y="576278"/>
            <a:chExt cx="528363" cy="461665"/>
          </a:xfrm>
        </p:grpSpPr>
        <p:sp>
          <p:nvSpPr>
            <p:cNvPr id="1215" name="Oval 1214">
              <a:extLst>
                <a:ext uri="{FF2B5EF4-FFF2-40B4-BE49-F238E27FC236}">
                  <a16:creationId xmlns:a16="http://schemas.microsoft.com/office/drawing/2014/main" id="{867509A9-8F42-CFD9-8C42-956F4525B221}"/>
                </a:ext>
              </a:extLst>
            </p:cNvPr>
            <p:cNvSpPr/>
            <p:nvPr/>
          </p:nvSpPr>
          <p:spPr>
            <a:xfrm>
              <a:off x="4542197" y="606626"/>
              <a:ext cx="407293" cy="407293"/>
            </a:xfrm>
            <a:prstGeom prst="ellipse">
              <a:avLst/>
            </a:prstGeom>
            <a:solidFill>
              <a:srgbClr val="ED7D3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8" name="TextBox 2047">
              <a:extLst>
                <a:ext uri="{FF2B5EF4-FFF2-40B4-BE49-F238E27FC236}">
                  <a16:creationId xmlns:a16="http://schemas.microsoft.com/office/drawing/2014/main" id="{09E4C397-BE07-FD35-A826-FCE11D0E53A6}"/>
                </a:ext>
              </a:extLst>
            </p:cNvPr>
            <p:cNvSpPr txBox="1"/>
            <p:nvPr/>
          </p:nvSpPr>
          <p:spPr>
            <a:xfrm>
              <a:off x="4595452" y="576278"/>
              <a:ext cx="475108" cy="461665"/>
            </a:xfrm>
            <a:prstGeom prst="rect">
              <a:avLst/>
            </a:prstGeom>
            <a:noFill/>
          </p:spPr>
          <p:txBody>
            <a:bodyPr wrap="square" rtlCol="0">
              <a:spAutoFit/>
            </a:bodyPr>
            <a:lstStyle/>
            <a:p>
              <a:r>
                <a:rPr lang="en-IN" sz="2000" b="1" dirty="0">
                  <a:solidFill>
                    <a:schemeClr val="bg1"/>
                  </a:solidFill>
                </a:rPr>
                <a:t>4</a:t>
              </a:r>
            </a:p>
          </p:txBody>
        </p:sp>
      </p:grpSp>
      <p:sp>
        <p:nvSpPr>
          <p:cNvPr id="3072" name="TextBox 3071">
            <a:extLst>
              <a:ext uri="{FF2B5EF4-FFF2-40B4-BE49-F238E27FC236}">
                <a16:creationId xmlns:a16="http://schemas.microsoft.com/office/drawing/2014/main" id="{74E7C5AF-0FCF-DD34-BA90-B76AF4CFD85B}"/>
              </a:ext>
            </a:extLst>
          </p:cNvPr>
          <p:cNvSpPr txBox="1"/>
          <p:nvPr/>
        </p:nvSpPr>
        <p:spPr>
          <a:xfrm>
            <a:off x="44316" y="6560961"/>
            <a:ext cx="8101308" cy="261610"/>
          </a:xfrm>
          <a:prstGeom prst="rect">
            <a:avLst/>
          </a:prstGeom>
          <a:noFill/>
        </p:spPr>
        <p:txBody>
          <a:bodyPr wrap="square" rtlCol="0">
            <a:spAutoFit/>
          </a:bodyPr>
          <a:lstStyle/>
          <a:p>
            <a:r>
              <a:rPr lang="en-IN" sz="1050" dirty="0"/>
              <a:t>The percentages are based on the responses received in Google Form and Insights obtained during In-Depth Interviews</a:t>
            </a:r>
          </a:p>
        </p:txBody>
      </p:sp>
      <p:grpSp>
        <p:nvGrpSpPr>
          <p:cNvPr id="3073" name="Group 3072">
            <a:extLst>
              <a:ext uri="{FF2B5EF4-FFF2-40B4-BE49-F238E27FC236}">
                <a16:creationId xmlns:a16="http://schemas.microsoft.com/office/drawing/2014/main" id="{4D16A7CF-AE95-9489-7725-8A03912464DE}"/>
              </a:ext>
            </a:extLst>
          </p:cNvPr>
          <p:cNvGrpSpPr/>
          <p:nvPr/>
        </p:nvGrpSpPr>
        <p:grpSpPr>
          <a:xfrm>
            <a:off x="-9412" y="-30695"/>
            <a:ext cx="12198081" cy="422778"/>
            <a:chOff x="28636" y="3897295"/>
            <a:chExt cx="11989254" cy="502781"/>
          </a:xfrm>
        </p:grpSpPr>
        <p:pic>
          <p:nvPicPr>
            <p:cNvPr id="3075" name="Picture 2" descr="SVKM's NMIMS - Wikipedia">
              <a:extLst>
                <a:ext uri="{FF2B5EF4-FFF2-40B4-BE49-F238E27FC236}">
                  <a16:creationId xmlns:a16="http://schemas.microsoft.com/office/drawing/2014/main" id="{33B6D419-D3C9-EE6E-709E-CB948EA07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n on MY LIFE ❤">
              <a:extLst>
                <a:ext uri="{FF2B5EF4-FFF2-40B4-BE49-F238E27FC236}">
                  <a16:creationId xmlns:a16="http://schemas.microsoft.com/office/drawing/2014/main" id="{105BD908-B862-4E37-C26E-3579DBF44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3077" name="Group 3076">
              <a:extLst>
                <a:ext uri="{FF2B5EF4-FFF2-40B4-BE49-F238E27FC236}">
                  <a16:creationId xmlns:a16="http://schemas.microsoft.com/office/drawing/2014/main" id="{11245EBD-FE05-8BE4-9014-4EBC7FBC8B78}"/>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3099" name="Arrow: Chevron 3098">
                <a:extLst>
                  <a:ext uri="{FF2B5EF4-FFF2-40B4-BE49-F238E27FC236}">
                    <a16:creationId xmlns:a16="http://schemas.microsoft.com/office/drawing/2014/main" id="{FF90824B-87EA-99E4-4E0A-D6CDE6DDD071}"/>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100" name="TextBox 3099">
                <a:extLst>
                  <a:ext uri="{FF2B5EF4-FFF2-40B4-BE49-F238E27FC236}">
                    <a16:creationId xmlns:a16="http://schemas.microsoft.com/office/drawing/2014/main" id="{726CD1B1-54F8-4444-1B99-8C7F73345D30}"/>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3078" name="Group 3077">
              <a:extLst>
                <a:ext uri="{FF2B5EF4-FFF2-40B4-BE49-F238E27FC236}">
                  <a16:creationId xmlns:a16="http://schemas.microsoft.com/office/drawing/2014/main" id="{EF9DCB88-A144-3C5C-6478-7CDC827F8009}"/>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3097" name="Arrow: Chevron 3096">
                <a:extLst>
                  <a:ext uri="{FF2B5EF4-FFF2-40B4-BE49-F238E27FC236}">
                    <a16:creationId xmlns:a16="http://schemas.microsoft.com/office/drawing/2014/main" id="{C3F92B93-E85A-D82B-219A-9AAC1D13F73A}"/>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98" name="TextBox 3097">
                <a:extLst>
                  <a:ext uri="{FF2B5EF4-FFF2-40B4-BE49-F238E27FC236}">
                    <a16:creationId xmlns:a16="http://schemas.microsoft.com/office/drawing/2014/main" id="{F1547C14-3194-7748-D008-BE202CBAF16A}"/>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3079" name="Group 3078">
              <a:extLst>
                <a:ext uri="{FF2B5EF4-FFF2-40B4-BE49-F238E27FC236}">
                  <a16:creationId xmlns:a16="http://schemas.microsoft.com/office/drawing/2014/main" id="{7E9A6980-0800-47CC-E616-9ACED947577F}"/>
                </a:ext>
              </a:extLst>
            </p:cNvPr>
            <p:cNvGrpSpPr/>
            <p:nvPr/>
          </p:nvGrpSpPr>
          <p:grpSpPr>
            <a:xfrm>
              <a:off x="3383842" y="3997484"/>
              <a:ext cx="1499563" cy="302726"/>
              <a:chOff x="9292360" y="2060083"/>
              <a:chExt cx="2228121" cy="412445"/>
            </a:xfrm>
            <a:solidFill>
              <a:schemeClr val="accent2">
                <a:lumMod val="20000"/>
                <a:lumOff val="80000"/>
              </a:schemeClr>
            </a:solidFill>
          </p:grpSpPr>
          <p:sp>
            <p:nvSpPr>
              <p:cNvPr id="3095" name="Arrow: Chevron 3094">
                <a:extLst>
                  <a:ext uri="{FF2B5EF4-FFF2-40B4-BE49-F238E27FC236}">
                    <a16:creationId xmlns:a16="http://schemas.microsoft.com/office/drawing/2014/main" id="{08063F12-B6B1-45EB-FD57-74BD5B1B70B2}"/>
                  </a:ext>
                </a:extLst>
              </p:cNvPr>
              <p:cNvSpPr/>
              <p:nvPr/>
            </p:nvSpPr>
            <p:spPr>
              <a:xfrm>
                <a:off x="9292360" y="2060083"/>
                <a:ext cx="2058545" cy="41244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96" name="TextBox 3095">
                <a:extLst>
                  <a:ext uri="{FF2B5EF4-FFF2-40B4-BE49-F238E27FC236}">
                    <a16:creationId xmlns:a16="http://schemas.microsoft.com/office/drawing/2014/main" id="{922969CC-DD39-2C89-D366-3D888BF3D69C}"/>
                  </a:ext>
                </a:extLst>
              </p:cNvPr>
              <p:cNvSpPr txBox="1"/>
              <p:nvPr/>
            </p:nvSpPr>
            <p:spPr>
              <a:xfrm>
                <a:off x="9495036" y="2159413"/>
                <a:ext cx="2025445" cy="224403"/>
              </a:xfrm>
              <a:prstGeom prst="rect">
                <a:avLst/>
              </a:prstGeom>
              <a:noFill/>
            </p:spPr>
            <p:txBody>
              <a:bodyPr wrap="square" lIns="0" tIns="0" rIns="0" bIns="0" rtlCol="0">
                <a:spAutoFit/>
              </a:bodyPr>
              <a:lstStyle/>
              <a:p>
                <a:pPr algn="l">
                  <a:spcAft>
                    <a:spcPts val="200"/>
                  </a:spcAft>
                </a:pPr>
                <a:r>
                  <a:rPr lang="en-US" sz="900" b="1" dirty="0">
                    <a:solidFill>
                      <a:schemeClr val="bg1"/>
                    </a:solidFill>
                  </a:rPr>
                  <a:t>Primary Research Findings</a:t>
                </a:r>
                <a:endParaRPr lang="en-IN" sz="900" b="1" dirty="0">
                  <a:solidFill>
                    <a:schemeClr val="bg1"/>
                  </a:solidFill>
                </a:endParaRPr>
              </a:p>
            </p:txBody>
          </p:sp>
        </p:grpSp>
        <p:grpSp>
          <p:nvGrpSpPr>
            <p:cNvPr id="3080" name="Group 3079">
              <a:extLst>
                <a:ext uri="{FF2B5EF4-FFF2-40B4-BE49-F238E27FC236}">
                  <a16:creationId xmlns:a16="http://schemas.microsoft.com/office/drawing/2014/main" id="{83A567B1-F565-01CC-99B4-E449E825986D}"/>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3093" name="Arrow: Chevron 3092">
                <a:extLst>
                  <a:ext uri="{FF2B5EF4-FFF2-40B4-BE49-F238E27FC236}">
                    <a16:creationId xmlns:a16="http://schemas.microsoft.com/office/drawing/2014/main" id="{11C94161-269A-781C-77E0-497991D8549C}"/>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94" name="TextBox 3093">
                <a:extLst>
                  <a:ext uri="{FF2B5EF4-FFF2-40B4-BE49-F238E27FC236}">
                    <a16:creationId xmlns:a16="http://schemas.microsoft.com/office/drawing/2014/main" id="{1AFC3AD5-4309-9AEF-2BA2-DFF4460DCDF8}"/>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3081" name="Group 3080">
              <a:extLst>
                <a:ext uri="{FF2B5EF4-FFF2-40B4-BE49-F238E27FC236}">
                  <a16:creationId xmlns:a16="http://schemas.microsoft.com/office/drawing/2014/main" id="{4FCB0247-1D90-BECF-2473-1FBC6757C18E}"/>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3091" name="Arrow: Chevron 3090">
                <a:extLst>
                  <a:ext uri="{FF2B5EF4-FFF2-40B4-BE49-F238E27FC236}">
                    <a16:creationId xmlns:a16="http://schemas.microsoft.com/office/drawing/2014/main" id="{252C163F-56B4-F9AF-9CCB-C3C5D9680ED5}"/>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92" name="TextBox 3091">
                <a:extLst>
                  <a:ext uri="{FF2B5EF4-FFF2-40B4-BE49-F238E27FC236}">
                    <a16:creationId xmlns:a16="http://schemas.microsoft.com/office/drawing/2014/main" id="{0FB2EAA6-B31A-B730-A977-B58CAAAC239F}"/>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3082" name="Group 3081">
              <a:extLst>
                <a:ext uri="{FF2B5EF4-FFF2-40B4-BE49-F238E27FC236}">
                  <a16:creationId xmlns:a16="http://schemas.microsoft.com/office/drawing/2014/main" id="{81677292-CE74-7928-63E9-8AB05EBEAE22}"/>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3089" name="Arrow: Chevron 3088">
                <a:extLst>
                  <a:ext uri="{FF2B5EF4-FFF2-40B4-BE49-F238E27FC236}">
                    <a16:creationId xmlns:a16="http://schemas.microsoft.com/office/drawing/2014/main" id="{0ED456DF-2A44-2AA9-6AAF-118590A79EA4}"/>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90" name="TextBox 3089">
                <a:extLst>
                  <a:ext uri="{FF2B5EF4-FFF2-40B4-BE49-F238E27FC236}">
                    <a16:creationId xmlns:a16="http://schemas.microsoft.com/office/drawing/2014/main" id="{02AE9624-AEB8-F949-C990-E8C8E3E0C12C}"/>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3083" name="Group 3082">
              <a:extLst>
                <a:ext uri="{FF2B5EF4-FFF2-40B4-BE49-F238E27FC236}">
                  <a16:creationId xmlns:a16="http://schemas.microsoft.com/office/drawing/2014/main" id="{2FBD5592-54E2-A90E-E520-9CB911B8B543}"/>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3087" name="Arrow: Chevron 3086">
                <a:extLst>
                  <a:ext uri="{FF2B5EF4-FFF2-40B4-BE49-F238E27FC236}">
                    <a16:creationId xmlns:a16="http://schemas.microsoft.com/office/drawing/2014/main" id="{1337C7CD-A96E-F05C-00B0-AA9093580E9C}"/>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88" name="TextBox 3087">
                <a:extLst>
                  <a:ext uri="{FF2B5EF4-FFF2-40B4-BE49-F238E27FC236}">
                    <a16:creationId xmlns:a16="http://schemas.microsoft.com/office/drawing/2014/main" id="{92812C65-219F-0CE3-F740-C4E7992B81AB}"/>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3084" name="Group 3083">
              <a:extLst>
                <a:ext uri="{FF2B5EF4-FFF2-40B4-BE49-F238E27FC236}">
                  <a16:creationId xmlns:a16="http://schemas.microsoft.com/office/drawing/2014/main" id="{B5106EF7-AF59-7399-EF27-B3A0416B709B}"/>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3085" name="Arrow: Chevron 3084">
                <a:extLst>
                  <a:ext uri="{FF2B5EF4-FFF2-40B4-BE49-F238E27FC236}">
                    <a16:creationId xmlns:a16="http://schemas.microsoft.com/office/drawing/2014/main" id="{BB3958F2-D493-190D-B1A4-639CC32369A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86" name="TextBox 3085">
                <a:extLst>
                  <a:ext uri="{FF2B5EF4-FFF2-40B4-BE49-F238E27FC236}">
                    <a16:creationId xmlns:a16="http://schemas.microsoft.com/office/drawing/2014/main" id="{86113882-222F-0FB6-5BBF-2C1740385A8F}"/>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spTree>
    <p:extLst>
      <p:ext uri="{BB962C8B-B14F-4D97-AF65-F5344CB8AC3E}">
        <p14:creationId xmlns:p14="http://schemas.microsoft.com/office/powerpoint/2010/main" val="286789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2" name="Group 2151">
            <a:extLst>
              <a:ext uri="{FF2B5EF4-FFF2-40B4-BE49-F238E27FC236}">
                <a16:creationId xmlns:a16="http://schemas.microsoft.com/office/drawing/2014/main" id="{661954AD-6090-D968-AC82-78A40B07F44D}"/>
              </a:ext>
            </a:extLst>
          </p:cNvPr>
          <p:cNvGrpSpPr/>
          <p:nvPr/>
        </p:nvGrpSpPr>
        <p:grpSpPr>
          <a:xfrm>
            <a:off x="-9412" y="-30694"/>
            <a:ext cx="12198081" cy="422778"/>
            <a:chOff x="28636" y="3897295"/>
            <a:chExt cx="11989254" cy="502781"/>
          </a:xfrm>
        </p:grpSpPr>
        <p:pic>
          <p:nvPicPr>
            <p:cNvPr id="2153" name="Picture 2" descr="SVKM's NMIMS - Wikipedia">
              <a:extLst>
                <a:ext uri="{FF2B5EF4-FFF2-40B4-BE49-F238E27FC236}">
                  <a16:creationId xmlns:a16="http://schemas.microsoft.com/office/drawing/2014/main" id="{4EDFFC29-4DA3-37C2-5D69-310BC8073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2154" name="Picture 4" descr="Pin on MY LIFE ❤">
              <a:extLst>
                <a:ext uri="{FF2B5EF4-FFF2-40B4-BE49-F238E27FC236}">
                  <a16:creationId xmlns:a16="http://schemas.microsoft.com/office/drawing/2014/main" id="{7AE49F95-C797-2286-EA28-496B01A43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2155" name="Group 2154">
              <a:extLst>
                <a:ext uri="{FF2B5EF4-FFF2-40B4-BE49-F238E27FC236}">
                  <a16:creationId xmlns:a16="http://schemas.microsoft.com/office/drawing/2014/main" id="{1E5D415E-2409-C40F-7FB6-73972A521D91}"/>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3073" name="Arrow: Chevron 3072">
                <a:extLst>
                  <a:ext uri="{FF2B5EF4-FFF2-40B4-BE49-F238E27FC236}">
                    <a16:creationId xmlns:a16="http://schemas.microsoft.com/office/drawing/2014/main" id="{4D4EEA5D-DBF3-E738-848F-415EE600EB17}"/>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75" name="TextBox 3074">
                <a:extLst>
                  <a:ext uri="{FF2B5EF4-FFF2-40B4-BE49-F238E27FC236}">
                    <a16:creationId xmlns:a16="http://schemas.microsoft.com/office/drawing/2014/main" id="{586C1711-18AB-2E88-33BC-010AD194FD74}"/>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2156" name="Group 2155">
              <a:extLst>
                <a:ext uri="{FF2B5EF4-FFF2-40B4-BE49-F238E27FC236}">
                  <a16:creationId xmlns:a16="http://schemas.microsoft.com/office/drawing/2014/main" id="{A3597E2F-52C2-C8D2-2C2B-DDD03903F32C}"/>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2175" name="Arrow: Chevron 2174">
                <a:extLst>
                  <a:ext uri="{FF2B5EF4-FFF2-40B4-BE49-F238E27FC236}">
                    <a16:creationId xmlns:a16="http://schemas.microsoft.com/office/drawing/2014/main" id="{C704F1A5-5AC0-1A53-9261-CD4DF36547DE}"/>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3072" name="TextBox 3071">
                <a:extLst>
                  <a:ext uri="{FF2B5EF4-FFF2-40B4-BE49-F238E27FC236}">
                    <a16:creationId xmlns:a16="http://schemas.microsoft.com/office/drawing/2014/main" id="{4C3D82CE-0543-F096-586D-EE4DF41ACF25}"/>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2157" name="Group 2156">
              <a:extLst>
                <a:ext uri="{FF2B5EF4-FFF2-40B4-BE49-F238E27FC236}">
                  <a16:creationId xmlns:a16="http://schemas.microsoft.com/office/drawing/2014/main" id="{D8B9414E-EB4E-5E9B-D8F9-0674BCC0AF3A}"/>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2173" name="Arrow: Chevron 2172">
                <a:extLst>
                  <a:ext uri="{FF2B5EF4-FFF2-40B4-BE49-F238E27FC236}">
                    <a16:creationId xmlns:a16="http://schemas.microsoft.com/office/drawing/2014/main" id="{BFAAABA0-8F3C-A971-0D04-598CB0EC2618}"/>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174" name="TextBox 2173">
                <a:extLst>
                  <a:ext uri="{FF2B5EF4-FFF2-40B4-BE49-F238E27FC236}">
                    <a16:creationId xmlns:a16="http://schemas.microsoft.com/office/drawing/2014/main" id="{5B868C68-E9DE-5ADA-C344-3DEC1DFB023E}"/>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2158" name="Group 2157">
              <a:extLst>
                <a:ext uri="{FF2B5EF4-FFF2-40B4-BE49-F238E27FC236}">
                  <a16:creationId xmlns:a16="http://schemas.microsoft.com/office/drawing/2014/main" id="{DFEB42D5-2466-8F0C-A7B4-8780F92AE236}"/>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2171" name="Arrow: Chevron 2170">
                <a:extLst>
                  <a:ext uri="{FF2B5EF4-FFF2-40B4-BE49-F238E27FC236}">
                    <a16:creationId xmlns:a16="http://schemas.microsoft.com/office/drawing/2014/main" id="{50A2EE5D-345F-A8C9-3B4B-50241D7C65E3}"/>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bg1"/>
                  </a:solidFill>
                </a:endParaRPr>
              </a:p>
            </p:txBody>
          </p:sp>
          <p:sp>
            <p:nvSpPr>
              <p:cNvPr id="2172" name="TextBox 2171">
                <a:extLst>
                  <a:ext uri="{FF2B5EF4-FFF2-40B4-BE49-F238E27FC236}">
                    <a16:creationId xmlns:a16="http://schemas.microsoft.com/office/drawing/2014/main" id="{5A9E9DBE-7326-4114-17C1-55D27A306D1E}"/>
                  </a:ext>
                </a:extLst>
              </p:cNvPr>
              <p:cNvSpPr txBox="1"/>
              <p:nvPr/>
            </p:nvSpPr>
            <p:spPr>
              <a:xfrm>
                <a:off x="9721352" y="2150186"/>
                <a:ext cx="1103766" cy="224404"/>
              </a:xfrm>
              <a:prstGeom prst="rect">
                <a:avLst/>
              </a:prstGeom>
              <a:solidFill>
                <a:schemeClr val="accent2"/>
              </a:solidFill>
            </p:spPr>
            <p:txBody>
              <a:bodyPr wrap="square" lIns="0" tIns="0" rIns="0" bIns="0" rtlCol="0">
                <a:spAutoFit/>
              </a:bodyPr>
              <a:lstStyle/>
              <a:p>
                <a:pPr algn="l">
                  <a:spcAft>
                    <a:spcPts val="200"/>
                  </a:spcAft>
                </a:pPr>
                <a:r>
                  <a:rPr lang="en-US" sz="900" b="1" dirty="0">
                    <a:solidFill>
                      <a:schemeClr val="bg1"/>
                    </a:solidFill>
                  </a:rPr>
                  <a:t>Product</a:t>
                </a:r>
                <a:endParaRPr lang="en-IN" sz="900" b="1" dirty="0">
                  <a:solidFill>
                    <a:schemeClr val="bg1"/>
                  </a:solidFill>
                </a:endParaRPr>
              </a:p>
            </p:txBody>
          </p:sp>
        </p:grpSp>
        <p:grpSp>
          <p:nvGrpSpPr>
            <p:cNvPr id="2159" name="Group 2158">
              <a:extLst>
                <a:ext uri="{FF2B5EF4-FFF2-40B4-BE49-F238E27FC236}">
                  <a16:creationId xmlns:a16="http://schemas.microsoft.com/office/drawing/2014/main" id="{AD9E9BB6-A178-E363-B46A-C510B24CEF03}"/>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2169" name="Arrow: Chevron 2168">
                <a:extLst>
                  <a:ext uri="{FF2B5EF4-FFF2-40B4-BE49-F238E27FC236}">
                    <a16:creationId xmlns:a16="http://schemas.microsoft.com/office/drawing/2014/main" id="{EE5FF38D-DB02-7B97-38CF-6EE4B772F528}"/>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170" name="TextBox 2169">
                <a:extLst>
                  <a:ext uri="{FF2B5EF4-FFF2-40B4-BE49-F238E27FC236}">
                    <a16:creationId xmlns:a16="http://schemas.microsoft.com/office/drawing/2014/main" id="{3F20DDDB-8ED7-67D5-99A3-9F29E04F8648}"/>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2160" name="Group 2159">
              <a:extLst>
                <a:ext uri="{FF2B5EF4-FFF2-40B4-BE49-F238E27FC236}">
                  <a16:creationId xmlns:a16="http://schemas.microsoft.com/office/drawing/2014/main" id="{41A7A090-76B7-6A96-DB33-FC774C021CF5}"/>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2167" name="Arrow: Chevron 2166">
                <a:extLst>
                  <a:ext uri="{FF2B5EF4-FFF2-40B4-BE49-F238E27FC236}">
                    <a16:creationId xmlns:a16="http://schemas.microsoft.com/office/drawing/2014/main" id="{5AE97D35-1D77-76EC-69CE-DBC5F7F9F7C3}"/>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168" name="TextBox 2167">
                <a:extLst>
                  <a:ext uri="{FF2B5EF4-FFF2-40B4-BE49-F238E27FC236}">
                    <a16:creationId xmlns:a16="http://schemas.microsoft.com/office/drawing/2014/main" id="{6B7721F2-2F77-64FB-25E5-606E5C385EAE}"/>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2161" name="Group 2160">
              <a:extLst>
                <a:ext uri="{FF2B5EF4-FFF2-40B4-BE49-F238E27FC236}">
                  <a16:creationId xmlns:a16="http://schemas.microsoft.com/office/drawing/2014/main" id="{2164F1D4-27EB-74F4-781C-4E5712C7DC84}"/>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2165" name="Arrow: Chevron 2164">
                <a:extLst>
                  <a:ext uri="{FF2B5EF4-FFF2-40B4-BE49-F238E27FC236}">
                    <a16:creationId xmlns:a16="http://schemas.microsoft.com/office/drawing/2014/main" id="{11D95997-1351-51A7-B0E1-251C98DA0E12}"/>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166" name="TextBox 2165">
                <a:extLst>
                  <a:ext uri="{FF2B5EF4-FFF2-40B4-BE49-F238E27FC236}">
                    <a16:creationId xmlns:a16="http://schemas.microsoft.com/office/drawing/2014/main" id="{7641271D-2322-8501-DC06-B5211B05EFB3}"/>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2162" name="Group 2161">
              <a:extLst>
                <a:ext uri="{FF2B5EF4-FFF2-40B4-BE49-F238E27FC236}">
                  <a16:creationId xmlns:a16="http://schemas.microsoft.com/office/drawing/2014/main" id="{C2D4506B-5EC3-3469-5367-9214C39A9C9C}"/>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2163" name="Arrow: Chevron 2162">
                <a:extLst>
                  <a:ext uri="{FF2B5EF4-FFF2-40B4-BE49-F238E27FC236}">
                    <a16:creationId xmlns:a16="http://schemas.microsoft.com/office/drawing/2014/main" id="{1EDC6D8E-0173-A420-0917-ADC927F03664}"/>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164" name="TextBox 2163">
                <a:extLst>
                  <a:ext uri="{FF2B5EF4-FFF2-40B4-BE49-F238E27FC236}">
                    <a16:creationId xmlns:a16="http://schemas.microsoft.com/office/drawing/2014/main" id="{32C4B6EC-3BAE-DD66-F9D2-2ACD004DD3F9}"/>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55" name="Group 1154">
            <a:extLst>
              <a:ext uri="{FF2B5EF4-FFF2-40B4-BE49-F238E27FC236}">
                <a16:creationId xmlns:a16="http://schemas.microsoft.com/office/drawing/2014/main" id="{92ECC541-E83F-ED6F-5DE6-23CAA581497A}"/>
              </a:ext>
            </a:extLst>
          </p:cNvPr>
          <p:cNvGrpSpPr/>
          <p:nvPr/>
        </p:nvGrpSpPr>
        <p:grpSpPr>
          <a:xfrm>
            <a:off x="125174" y="4273619"/>
            <a:ext cx="3971477" cy="2165287"/>
            <a:chOff x="131923" y="3056352"/>
            <a:chExt cx="3971477" cy="2165287"/>
          </a:xfrm>
        </p:grpSpPr>
        <p:sp>
          <p:nvSpPr>
            <p:cNvPr id="33" name="Rectangle: Top Corners Rounded 32">
              <a:extLst>
                <a:ext uri="{FF2B5EF4-FFF2-40B4-BE49-F238E27FC236}">
                  <a16:creationId xmlns:a16="http://schemas.microsoft.com/office/drawing/2014/main" id="{1ECC30BD-A949-6423-E3AE-DCDF7832471F}"/>
                </a:ext>
              </a:extLst>
            </p:cNvPr>
            <p:cNvSpPr/>
            <p:nvPr/>
          </p:nvSpPr>
          <p:spPr>
            <a:xfrm rot="10800000">
              <a:off x="131923" y="3294774"/>
              <a:ext cx="3971477" cy="1925374"/>
            </a:xfrm>
            <a:prstGeom prst="round2SameRect">
              <a:avLst>
                <a:gd name="adj1" fmla="val 22687"/>
                <a:gd name="adj2" fmla="val 4891"/>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A541C073-705B-BD15-12CA-4D9BBCCF3A56}"/>
                </a:ext>
              </a:extLst>
            </p:cNvPr>
            <p:cNvGrpSpPr/>
            <p:nvPr/>
          </p:nvGrpSpPr>
          <p:grpSpPr>
            <a:xfrm>
              <a:off x="1059323" y="3056352"/>
              <a:ext cx="2391914" cy="451589"/>
              <a:chOff x="989045" y="2044611"/>
              <a:chExt cx="1025072"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38" name="Rectangle: Rounded Corners 37">
                <a:extLst>
                  <a:ext uri="{FF2B5EF4-FFF2-40B4-BE49-F238E27FC236}">
                    <a16:creationId xmlns:a16="http://schemas.microsoft.com/office/drawing/2014/main" id="{AD9390B1-AFBA-5E29-E1ED-046C2C7F0A04}"/>
                  </a:ext>
                </a:extLst>
              </p:cNvPr>
              <p:cNvSpPr/>
              <p:nvPr/>
            </p:nvSpPr>
            <p:spPr>
              <a:xfrm>
                <a:off x="989045" y="2044611"/>
                <a:ext cx="975069"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endParaRPr>
              </a:p>
            </p:txBody>
          </p:sp>
          <p:sp>
            <p:nvSpPr>
              <p:cNvPr id="40" name="TextBox 39">
                <a:extLst>
                  <a:ext uri="{FF2B5EF4-FFF2-40B4-BE49-F238E27FC236}">
                    <a16:creationId xmlns:a16="http://schemas.microsoft.com/office/drawing/2014/main" id="{1B6333C8-1778-0432-557D-79488F11904B}"/>
                  </a:ext>
                </a:extLst>
              </p:cNvPr>
              <p:cNvSpPr txBox="1"/>
              <p:nvPr/>
            </p:nvSpPr>
            <p:spPr>
              <a:xfrm>
                <a:off x="1039048" y="2086074"/>
                <a:ext cx="975069" cy="269504"/>
              </a:xfrm>
              <a:prstGeom prst="rect">
                <a:avLst/>
              </a:prstGeom>
              <a:noFill/>
            </p:spPr>
            <p:txBody>
              <a:bodyPr wrap="square" rtlCol="0">
                <a:spAutoFit/>
              </a:bodyPr>
              <a:lstStyle/>
              <a:p>
                <a:r>
                  <a:rPr lang="en-IN" sz="1400" b="1" dirty="0">
                    <a:solidFill>
                      <a:schemeClr val="bg1"/>
                    </a:solidFill>
                  </a:rPr>
                  <a:t>Emotional Selling Point</a:t>
                </a:r>
              </a:p>
            </p:txBody>
          </p:sp>
        </p:grpSp>
        <p:sp>
          <p:nvSpPr>
            <p:cNvPr id="35" name="TextBox 34">
              <a:extLst>
                <a:ext uri="{FF2B5EF4-FFF2-40B4-BE49-F238E27FC236}">
                  <a16:creationId xmlns:a16="http://schemas.microsoft.com/office/drawing/2014/main" id="{F2F0484E-4E26-E22B-5DFD-65FA3B56FB28}"/>
                </a:ext>
              </a:extLst>
            </p:cNvPr>
            <p:cNvSpPr txBox="1"/>
            <p:nvPr/>
          </p:nvSpPr>
          <p:spPr>
            <a:xfrm>
              <a:off x="217990" y="3467313"/>
              <a:ext cx="3821229" cy="1754326"/>
            </a:xfrm>
            <a:prstGeom prst="rect">
              <a:avLst/>
            </a:prstGeom>
            <a:noFill/>
          </p:spPr>
          <p:txBody>
            <a:bodyPr wrap="square" rtlCol="0">
              <a:spAutoFit/>
            </a:bodyPr>
            <a:lstStyle/>
            <a:p>
              <a:pPr algn="just"/>
              <a:r>
                <a:rPr lang="en-GB" sz="1200" b="1" dirty="0">
                  <a:solidFill>
                    <a:srgbClr val="FF4433"/>
                  </a:solidFill>
                </a:rPr>
                <a:t>Cultural Heritage and Authenticity</a:t>
              </a:r>
            </a:p>
            <a:p>
              <a:pPr algn="just"/>
              <a:r>
                <a:rPr lang="en-US" sz="1200" b="0" i="0" dirty="0">
                  <a:solidFill>
                    <a:srgbClr val="374151"/>
                  </a:solidFill>
                  <a:effectLst/>
                </a:rPr>
                <a:t>The cultural heritage and authenticity of traditional recipes promise India's rich traditions in every sip</a:t>
              </a:r>
              <a:endParaRPr lang="en-IN" sz="1200" dirty="0"/>
            </a:p>
            <a:p>
              <a:pPr algn="just"/>
              <a:r>
                <a:rPr lang="en-GB" sz="1200" b="1" dirty="0">
                  <a:solidFill>
                    <a:srgbClr val="FF4433"/>
                  </a:solidFill>
                </a:rPr>
                <a:t>Unique Flavour Exploration</a:t>
              </a:r>
            </a:p>
            <a:p>
              <a:pPr algn="just"/>
              <a:r>
                <a:rPr lang="en-US" sz="1200" b="0" i="0" dirty="0">
                  <a:solidFill>
                    <a:srgbClr val="374151"/>
                  </a:solidFill>
                  <a:effectLst/>
                </a:rPr>
                <a:t>This ESP promises a unique flavor journey, encompassing India's diverse culture in each bubble</a:t>
              </a:r>
            </a:p>
            <a:p>
              <a:pPr algn="just"/>
              <a:r>
                <a:rPr lang="en-GB" sz="1200" b="1" dirty="0">
                  <a:solidFill>
                    <a:srgbClr val="FF4433"/>
                  </a:solidFill>
                </a:rPr>
                <a:t>Tradition &amp; Innovation</a:t>
              </a:r>
            </a:p>
            <a:p>
              <a:pPr algn="just"/>
              <a:r>
                <a:rPr lang="en-US" sz="1200" b="0" i="0" dirty="0">
                  <a:solidFill>
                    <a:srgbClr val="374151"/>
                  </a:solidFill>
                  <a:effectLst/>
                </a:rPr>
                <a:t>The drinks blend tradition and innovation with time-honored recipes for a contemporary beverage adventure</a:t>
              </a:r>
              <a:endParaRPr lang="en-IN" sz="1200" dirty="0"/>
            </a:p>
          </p:txBody>
        </p:sp>
      </p:grpSp>
      <p:cxnSp>
        <p:nvCxnSpPr>
          <p:cNvPr id="41" name="Straight Connector 40">
            <a:extLst>
              <a:ext uri="{FF2B5EF4-FFF2-40B4-BE49-F238E27FC236}">
                <a16:creationId xmlns:a16="http://schemas.microsoft.com/office/drawing/2014/main" id="{BB320FB3-6938-AC0B-EA14-3091BF12931A}"/>
              </a:ext>
            </a:extLst>
          </p:cNvPr>
          <p:cNvCxnSpPr>
            <a:cxnSpLocks/>
          </p:cNvCxnSpPr>
          <p:nvPr/>
        </p:nvCxnSpPr>
        <p:spPr>
          <a:xfrm>
            <a:off x="4170155" y="2452154"/>
            <a:ext cx="0" cy="4001386"/>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AC5F2D97-351E-EEBE-63FE-069F1BC13D6B}"/>
              </a:ext>
            </a:extLst>
          </p:cNvPr>
          <p:cNvGrpSpPr/>
          <p:nvPr/>
        </p:nvGrpSpPr>
        <p:grpSpPr>
          <a:xfrm>
            <a:off x="8594425" y="545249"/>
            <a:ext cx="1839893" cy="387982"/>
            <a:chOff x="7842660" y="3074224"/>
            <a:chExt cx="1801273" cy="387982"/>
          </a:xfrm>
        </p:grpSpPr>
        <p:sp>
          <p:nvSpPr>
            <p:cNvPr id="45" name="Rectangle: Rounded Corners 1269">
              <a:extLst>
                <a:ext uri="{FF2B5EF4-FFF2-40B4-BE49-F238E27FC236}">
                  <a16:creationId xmlns:a16="http://schemas.microsoft.com/office/drawing/2014/main" id="{3CB6D45A-F6B1-CA93-6CD6-E114CBDCDC13}"/>
                </a:ext>
              </a:extLst>
            </p:cNvPr>
            <p:cNvSpPr/>
            <p:nvPr/>
          </p:nvSpPr>
          <p:spPr>
            <a:xfrm>
              <a:off x="7884707" y="3074224"/>
              <a:ext cx="1759226" cy="387982"/>
            </a:xfrm>
            <a:prstGeom prst="homePlate">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46" name="TextBox 45">
              <a:extLst>
                <a:ext uri="{FF2B5EF4-FFF2-40B4-BE49-F238E27FC236}">
                  <a16:creationId xmlns:a16="http://schemas.microsoft.com/office/drawing/2014/main" id="{15FF5628-2E2F-58B8-8B27-64609E764DEB}"/>
                </a:ext>
              </a:extLst>
            </p:cNvPr>
            <p:cNvSpPr txBox="1"/>
            <p:nvPr/>
          </p:nvSpPr>
          <p:spPr>
            <a:xfrm>
              <a:off x="7842660" y="3126709"/>
              <a:ext cx="1730770" cy="307777"/>
            </a:xfrm>
            <a:prstGeom prst="rect">
              <a:avLst/>
            </a:prstGeom>
            <a:noFill/>
          </p:spPr>
          <p:txBody>
            <a:bodyPr wrap="square">
              <a:spAutoFit/>
            </a:bodyPr>
            <a:lstStyle/>
            <a:p>
              <a:pPr algn="ctr"/>
              <a:r>
                <a:rPr lang="en-IN" sz="1400" b="1" dirty="0">
                  <a:solidFill>
                    <a:schemeClr val="bg1"/>
                  </a:solidFill>
                </a:rPr>
                <a:t>VALUE PROPOSITON</a:t>
              </a:r>
            </a:p>
          </p:txBody>
        </p:sp>
      </p:grpSp>
      <p:cxnSp>
        <p:nvCxnSpPr>
          <p:cNvPr id="47" name="Straight Connector 46">
            <a:extLst>
              <a:ext uri="{FF2B5EF4-FFF2-40B4-BE49-F238E27FC236}">
                <a16:creationId xmlns:a16="http://schemas.microsoft.com/office/drawing/2014/main" id="{D9885AB9-2A4E-898F-058B-B867F14DAFC8}"/>
              </a:ext>
            </a:extLst>
          </p:cNvPr>
          <p:cNvCxnSpPr>
            <a:cxnSpLocks/>
          </p:cNvCxnSpPr>
          <p:nvPr/>
        </p:nvCxnSpPr>
        <p:spPr>
          <a:xfrm>
            <a:off x="8545986" y="478371"/>
            <a:ext cx="21526" cy="5975905"/>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63" name="Group 62">
            <a:extLst>
              <a:ext uri="{FF2B5EF4-FFF2-40B4-BE49-F238E27FC236}">
                <a16:creationId xmlns:a16="http://schemas.microsoft.com/office/drawing/2014/main" id="{D38F5DD7-8E1B-CBEF-1B82-1512BDFB5663}"/>
              </a:ext>
            </a:extLst>
          </p:cNvPr>
          <p:cNvGrpSpPr/>
          <p:nvPr/>
        </p:nvGrpSpPr>
        <p:grpSpPr>
          <a:xfrm>
            <a:off x="8594426" y="1026246"/>
            <a:ext cx="3553061" cy="1323720"/>
            <a:chOff x="8617412" y="1147549"/>
            <a:chExt cx="3531531" cy="1323720"/>
          </a:xfrm>
        </p:grpSpPr>
        <p:sp>
          <p:nvSpPr>
            <p:cNvPr id="4" name="Rectangle 3">
              <a:extLst>
                <a:ext uri="{FF2B5EF4-FFF2-40B4-BE49-F238E27FC236}">
                  <a16:creationId xmlns:a16="http://schemas.microsoft.com/office/drawing/2014/main" id="{84744C2D-40F7-D336-CDA5-ADF01547C71B}"/>
                </a:ext>
              </a:extLst>
            </p:cNvPr>
            <p:cNvSpPr/>
            <p:nvPr/>
          </p:nvSpPr>
          <p:spPr>
            <a:xfrm rot="10800000">
              <a:off x="8617412" y="1413108"/>
              <a:ext cx="3531531" cy="1058161"/>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99ADB7B8-3AC2-1C89-6195-78C4C0F15E9C}"/>
                </a:ext>
              </a:extLst>
            </p:cNvPr>
            <p:cNvGrpSpPr/>
            <p:nvPr/>
          </p:nvGrpSpPr>
          <p:grpSpPr>
            <a:xfrm>
              <a:off x="9526731" y="1174685"/>
              <a:ext cx="2300311" cy="451589"/>
              <a:chOff x="989045" y="2044611"/>
              <a:chExt cx="975069"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8" name="Rectangle: Rounded Corners 7">
                <a:extLst>
                  <a:ext uri="{FF2B5EF4-FFF2-40B4-BE49-F238E27FC236}">
                    <a16:creationId xmlns:a16="http://schemas.microsoft.com/office/drawing/2014/main" id="{A2191C3F-781C-A4C6-1F15-A7889841C0A7}"/>
                  </a:ext>
                </a:extLst>
              </p:cNvPr>
              <p:cNvSpPr/>
              <p:nvPr/>
            </p:nvSpPr>
            <p:spPr>
              <a:xfrm>
                <a:off x="989045" y="2044611"/>
                <a:ext cx="975069" cy="3954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 name="TextBox 9">
                <a:extLst>
                  <a:ext uri="{FF2B5EF4-FFF2-40B4-BE49-F238E27FC236}">
                    <a16:creationId xmlns:a16="http://schemas.microsoft.com/office/drawing/2014/main" id="{1F26DD83-001E-6EA5-AC8D-287AF29F0005}"/>
                  </a:ext>
                </a:extLst>
              </p:cNvPr>
              <p:cNvSpPr txBox="1"/>
              <p:nvPr/>
            </p:nvSpPr>
            <p:spPr>
              <a:xfrm>
                <a:off x="989045" y="2089242"/>
                <a:ext cx="975069" cy="269504"/>
              </a:xfrm>
              <a:prstGeom prst="rect">
                <a:avLst/>
              </a:prstGeom>
              <a:noFill/>
            </p:spPr>
            <p:txBody>
              <a:bodyPr wrap="square" rtlCol="0">
                <a:spAutoFit/>
              </a:bodyPr>
              <a:lstStyle/>
              <a:p>
                <a:r>
                  <a:rPr lang="en-IN" sz="1400" b="1" dirty="0"/>
                  <a:t>Authentic Regional Flavours</a:t>
                </a:r>
              </a:p>
            </p:txBody>
          </p:sp>
        </p:grpSp>
        <p:sp>
          <p:nvSpPr>
            <p:cNvPr id="12" name="TextBox 11">
              <a:extLst>
                <a:ext uri="{FF2B5EF4-FFF2-40B4-BE49-F238E27FC236}">
                  <a16:creationId xmlns:a16="http://schemas.microsoft.com/office/drawing/2014/main" id="{8A675818-38C8-9D99-95EE-1B3E93886A45}"/>
                </a:ext>
              </a:extLst>
            </p:cNvPr>
            <p:cNvSpPr txBox="1"/>
            <p:nvPr/>
          </p:nvSpPr>
          <p:spPr>
            <a:xfrm>
              <a:off x="8637376" y="1664051"/>
              <a:ext cx="3500851" cy="769441"/>
            </a:xfrm>
            <a:prstGeom prst="rect">
              <a:avLst/>
            </a:prstGeom>
            <a:noFill/>
          </p:spPr>
          <p:txBody>
            <a:bodyPr wrap="square" rtlCol="0">
              <a:spAutoFit/>
            </a:bodyPr>
            <a:lstStyle/>
            <a:p>
              <a:pPr algn="just"/>
              <a:r>
                <a:rPr lang="en-US" sz="1100" b="0" i="0" dirty="0">
                  <a:effectLst/>
                </a:rPr>
                <a:t>Embark on a flavorful journey with Sprinkl as we whisk you away to the heart of Konkan, the bustling streets of Mumbai, the serene South, and the vibrant markets of Delhi. Taste the true essence of India in every sip</a:t>
              </a:r>
              <a:endParaRPr lang="en-US" sz="1100" dirty="0"/>
            </a:p>
          </p:txBody>
        </p:sp>
        <p:grpSp>
          <p:nvGrpSpPr>
            <p:cNvPr id="52" name="Group 51">
              <a:extLst>
                <a:ext uri="{FF2B5EF4-FFF2-40B4-BE49-F238E27FC236}">
                  <a16:creationId xmlns:a16="http://schemas.microsoft.com/office/drawing/2014/main" id="{6B86DDAE-338B-BA7B-0A13-4ED286B44855}"/>
                </a:ext>
              </a:extLst>
            </p:cNvPr>
            <p:cNvGrpSpPr/>
            <p:nvPr/>
          </p:nvGrpSpPr>
          <p:grpSpPr>
            <a:xfrm>
              <a:off x="8940898" y="1147549"/>
              <a:ext cx="585833" cy="531116"/>
              <a:chOff x="1346341" y="4858871"/>
              <a:chExt cx="607927" cy="531116"/>
            </a:xfrm>
          </p:grpSpPr>
          <p:grpSp>
            <p:nvGrpSpPr>
              <p:cNvPr id="54" name="Group 8">
                <a:extLst>
                  <a:ext uri="{FF2B5EF4-FFF2-40B4-BE49-F238E27FC236}">
                    <a16:creationId xmlns:a16="http://schemas.microsoft.com/office/drawing/2014/main" id="{94BE15EB-B239-B0D8-8B55-16778CB6F33D}"/>
                  </a:ext>
                </a:extLst>
              </p:cNvPr>
              <p:cNvGrpSpPr/>
              <p:nvPr/>
            </p:nvGrpSpPr>
            <p:grpSpPr>
              <a:xfrm>
                <a:off x="1346341" y="4858871"/>
                <a:ext cx="607927" cy="531116"/>
                <a:chOff x="0" y="0"/>
                <a:chExt cx="6350000" cy="6350000"/>
              </a:xfrm>
            </p:grpSpPr>
            <p:sp>
              <p:nvSpPr>
                <p:cNvPr id="56" name="Freeform 9">
                  <a:extLst>
                    <a:ext uri="{FF2B5EF4-FFF2-40B4-BE49-F238E27FC236}">
                      <a16:creationId xmlns:a16="http://schemas.microsoft.com/office/drawing/2014/main" id="{39BD55D6-36A8-D359-7296-05838191BE0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A6C2"/>
                </a:solidFill>
              </p:spPr>
              <p:txBody>
                <a:bodyPr/>
                <a:lstStyle/>
                <a:p>
                  <a:endParaRPr lang="en-IN" sz="1200" dirty="0"/>
                </a:p>
              </p:txBody>
            </p:sp>
          </p:grpSp>
          <p:sp>
            <p:nvSpPr>
              <p:cNvPr id="55" name="Freeform 18">
                <a:extLst>
                  <a:ext uri="{FF2B5EF4-FFF2-40B4-BE49-F238E27FC236}">
                    <a16:creationId xmlns:a16="http://schemas.microsoft.com/office/drawing/2014/main" id="{7322E505-7B24-051D-80FC-4D4958ECF008}"/>
                  </a:ext>
                </a:extLst>
              </p:cNvPr>
              <p:cNvSpPr/>
              <p:nvPr/>
            </p:nvSpPr>
            <p:spPr>
              <a:xfrm>
                <a:off x="1454244" y="4925178"/>
                <a:ext cx="392121" cy="347921"/>
              </a:xfrm>
              <a:custGeom>
                <a:avLst/>
                <a:gdLst/>
                <a:ahLst/>
                <a:cxnLst/>
                <a:rect l="l" t="t" r="r" b="b"/>
                <a:pathLst>
                  <a:path w="780836" h="988400">
                    <a:moveTo>
                      <a:pt x="0" y="0"/>
                    </a:moveTo>
                    <a:lnTo>
                      <a:pt x="780837" y="0"/>
                    </a:lnTo>
                    <a:lnTo>
                      <a:pt x="780837" y="988400"/>
                    </a:lnTo>
                    <a:lnTo>
                      <a:pt x="0" y="988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200"/>
              </a:p>
            </p:txBody>
          </p:sp>
        </p:grpSp>
      </p:grpSp>
      <p:grpSp>
        <p:nvGrpSpPr>
          <p:cNvPr id="57" name="Group 56">
            <a:extLst>
              <a:ext uri="{FF2B5EF4-FFF2-40B4-BE49-F238E27FC236}">
                <a16:creationId xmlns:a16="http://schemas.microsoft.com/office/drawing/2014/main" id="{97205798-60C5-71B5-FF2E-B04F62D6F164}"/>
              </a:ext>
            </a:extLst>
          </p:cNvPr>
          <p:cNvGrpSpPr/>
          <p:nvPr/>
        </p:nvGrpSpPr>
        <p:grpSpPr>
          <a:xfrm>
            <a:off x="97592" y="2510210"/>
            <a:ext cx="3971477" cy="1777985"/>
            <a:chOff x="88635" y="653405"/>
            <a:chExt cx="3769567" cy="1777985"/>
          </a:xfrm>
        </p:grpSpPr>
        <p:sp>
          <p:nvSpPr>
            <p:cNvPr id="58" name="Rectangle: Top Corners Rounded 57">
              <a:extLst>
                <a:ext uri="{FF2B5EF4-FFF2-40B4-BE49-F238E27FC236}">
                  <a16:creationId xmlns:a16="http://schemas.microsoft.com/office/drawing/2014/main" id="{69C0E194-E8F5-A5C9-AC7A-2ECCBBD8465D}"/>
                </a:ext>
              </a:extLst>
            </p:cNvPr>
            <p:cNvSpPr/>
            <p:nvPr/>
          </p:nvSpPr>
          <p:spPr>
            <a:xfrm rot="10800000">
              <a:off x="88635" y="891828"/>
              <a:ext cx="3769567" cy="1483729"/>
            </a:xfrm>
            <a:prstGeom prst="round2SameRect">
              <a:avLst>
                <a:gd name="adj1" fmla="val 22687"/>
                <a:gd name="adj2" fmla="val 4891"/>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9" name="Group 58">
              <a:extLst>
                <a:ext uri="{FF2B5EF4-FFF2-40B4-BE49-F238E27FC236}">
                  <a16:creationId xmlns:a16="http://schemas.microsoft.com/office/drawing/2014/main" id="{F6A7AED7-12D1-5063-2ECC-02522236DEEA}"/>
                </a:ext>
              </a:extLst>
            </p:cNvPr>
            <p:cNvGrpSpPr/>
            <p:nvPr/>
          </p:nvGrpSpPr>
          <p:grpSpPr>
            <a:xfrm>
              <a:off x="951723" y="653405"/>
              <a:ext cx="2265702" cy="451589"/>
              <a:chOff x="989045" y="2044620"/>
              <a:chExt cx="1011841"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61" name="Rectangle: Rounded Corners 60">
                <a:extLst>
                  <a:ext uri="{FF2B5EF4-FFF2-40B4-BE49-F238E27FC236}">
                    <a16:creationId xmlns:a16="http://schemas.microsoft.com/office/drawing/2014/main" id="{A158836D-0E82-6448-4D0C-E0C1B9FBE99B}"/>
                  </a:ext>
                </a:extLst>
              </p:cNvPr>
              <p:cNvSpPr/>
              <p:nvPr/>
            </p:nvSpPr>
            <p:spPr>
              <a:xfrm>
                <a:off x="989045" y="2044620"/>
                <a:ext cx="975069" cy="39543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endParaRPr>
              </a:p>
            </p:txBody>
          </p:sp>
          <p:sp>
            <p:nvSpPr>
              <p:cNvPr id="62" name="TextBox 61">
                <a:extLst>
                  <a:ext uri="{FF2B5EF4-FFF2-40B4-BE49-F238E27FC236}">
                    <a16:creationId xmlns:a16="http://schemas.microsoft.com/office/drawing/2014/main" id="{EE7F7E19-C203-2748-259C-3E36A9B34AD0}"/>
                  </a:ext>
                </a:extLst>
              </p:cNvPr>
              <p:cNvSpPr txBox="1"/>
              <p:nvPr/>
            </p:nvSpPr>
            <p:spPr>
              <a:xfrm>
                <a:off x="1025817" y="2090094"/>
                <a:ext cx="975069" cy="269506"/>
              </a:xfrm>
              <a:prstGeom prst="rect">
                <a:avLst/>
              </a:prstGeom>
              <a:noFill/>
            </p:spPr>
            <p:txBody>
              <a:bodyPr wrap="square" rtlCol="0">
                <a:spAutoFit/>
              </a:bodyPr>
              <a:lstStyle/>
              <a:p>
                <a:r>
                  <a:rPr lang="en-IN" sz="1400" b="1" dirty="0">
                    <a:solidFill>
                      <a:schemeClr val="bg1"/>
                    </a:solidFill>
                  </a:rPr>
                  <a:t>Unique Selling Proposition</a:t>
                </a:r>
              </a:p>
            </p:txBody>
          </p:sp>
        </p:grpSp>
        <p:sp>
          <p:nvSpPr>
            <p:cNvPr id="60" name="TextBox 59">
              <a:extLst>
                <a:ext uri="{FF2B5EF4-FFF2-40B4-BE49-F238E27FC236}">
                  <a16:creationId xmlns:a16="http://schemas.microsoft.com/office/drawing/2014/main" id="{F2FF7B18-D010-283C-67F2-2E764BE58B1E}"/>
                </a:ext>
              </a:extLst>
            </p:cNvPr>
            <p:cNvSpPr txBox="1"/>
            <p:nvPr/>
          </p:nvSpPr>
          <p:spPr>
            <a:xfrm>
              <a:off x="162440" y="1046395"/>
              <a:ext cx="3674316" cy="1384995"/>
            </a:xfrm>
            <a:prstGeom prst="rect">
              <a:avLst/>
            </a:prstGeom>
            <a:noFill/>
          </p:spPr>
          <p:txBody>
            <a:bodyPr wrap="square" rtlCol="0">
              <a:spAutoFit/>
            </a:bodyPr>
            <a:lstStyle/>
            <a:p>
              <a:pPr algn="just"/>
              <a:r>
                <a:rPr lang="en-GB" sz="1200" b="1" dirty="0">
                  <a:solidFill>
                    <a:srgbClr val="FF4433"/>
                  </a:solidFill>
                </a:rPr>
                <a:t>Delivering Refreshment Rooted in Tradition</a:t>
              </a:r>
            </a:p>
            <a:p>
              <a:pPr algn="just"/>
              <a:r>
                <a:rPr lang="en-US" sz="1200" dirty="0">
                  <a:solidFill>
                    <a:srgbClr val="374151"/>
                  </a:solidFill>
                </a:rPr>
                <a:t>The brand is</a:t>
              </a:r>
              <a:r>
                <a:rPr lang="en-US" sz="1200" b="0" i="0" dirty="0">
                  <a:solidFill>
                    <a:srgbClr val="374151"/>
                  </a:solidFill>
                  <a:effectLst/>
                </a:rPr>
                <a:t> deeply rooted in tradition, offering an authentic and timeless taste experience</a:t>
              </a:r>
              <a:endParaRPr lang="en-IN" sz="1200" dirty="0"/>
            </a:p>
            <a:p>
              <a:pPr algn="just"/>
              <a:r>
                <a:rPr lang="en-GB" sz="1200" b="1" dirty="0">
                  <a:solidFill>
                    <a:srgbClr val="FF4433"/>
                  </a:solidFill>
                </a:rPr>
                <a:t>Exploring Regional Taste Diversity</a:t>
              </a:r>
            </a:p>
            <a:p>
              <a:pPr algn="just"/>
              <a:r>
                <a:rPr lang="en-IN" sz="1200" b="0" i="0" dirty="0">
                  <a:solidFill>
                    <a:srgbClr val="374151"/>
                  </a:solidFill>
                  <a:effectLst/>
                </a:rPr>
                <a:t>Showcasing unique yet familiar flavours like Kokum, Shikanji, Kaala Khatta, and Coconut, celebrating India’s regional diversity</a:t>
              </a:r>
              <a:endParaRPr lang="en-IN" sz="1200" dirty="0"/>
            </a:p>
          </p:txBody>
        </p:sp>
      </p:grpSp>
      <p:grpSp>
        <p:nvGrpSpPr>
          <p:cNvPr id="1024" name="Group 1023">
            <a:extLst>
              <a:ext uri="{FF2B5EF4-FFF2-40B4-BE49-F238E27FC236}">
                <a16:creationId xmlns:a16="http://schemas.microsoft.com/office/drawing/2014/main" id="{50750E9A-66D4-DA2A-CF47-ED86C636A8BA}"/>
              </a:ext>
            </a:extLst>
          </p:cNvPr>
          <p:cNvGrpSpPr/>
          <p:nvPr/>
        </p:nvGrpSpPr>
        <p:grpSpPr>
          <a:xfrm>
            <a:off x="8594426" y="2421373"/>
            <a:ext cx="3553061" cy="1265255"/>
            <a:chOff x="8617412" y="1174685"/>
            <a:chExt cx="3531531" cy="1265255"/>
          </a:xfrm>
        </p:grpSpPr>
        <p:sp>
          <p:nvSpPr>
            <p:cNvPr id="1044" name="Rectangle 1043">
              <a:extLst>
                <a:ext uri="{FF2B5EF4-FFF2-40B4-BE49-F238E27FC236}">
                  <a16:creationId xmlns:a16="http://schemas.microsoft.com/office/drawing/2014/main" id="{C8757B97-EB5B-1BEC-779E-CAF543B45780}"/>
                </a:ext>
              </a:extLst>
            </p:cNvPr>
            <p:cNvSpPr/>
            <p:nvPr/>
          </p:nvSpPr>
          <p:spPr>
            <a:xfrm rot="10800000">
              <a:off x="8617412" y="1413108"/>
              <a:ext cx="3531531" cy="1026832"/>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46" name="Group 1045">
              <a:extLst>
                <a:ext uri="{FF2B5EF4-FFF2-40B4-BE49-F238E27FC236}">
                  <a16:creationId xmlns:a16="http://schemas.microsoft.com/office/drawing/2014/main" id="{20480BDF-37F8-8E8F-506F-2EA9C56FD8D2}"/>
                </a:ext>
              </a:extLst>
            </p:cNvPr>
            <p:cNvGrpSpPr/>
            <p:nvPr/>
          </p:nvGrpSpPr>
          <p:grpSpPr>
            <a:xfrm>
              <a:off x="9526731" y="1174685"/>
              <a:ext cx="2360598" cy="451589"/>
              <a:chOff x="989045" y="2044611"/>
              <a:chExt cx="1000624"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64" name="Rectangle: Rounded Corners 1063">
                <a:extLst>
                  <a:ext uri="{FF2B5EF4-FFF2-40B4-BE49-F238E27FC236}">
                    <a16:creationId xmlns:a16="http://schemas.microsoft.com/office/drawing/2014/main" id="{5C61E73F-077A-8A93-35FF-D0E6350A1389}"/>
                  </a:ext>
                </a:extLst>
              </p:cNvPr>
              <p:cNvSpPr/>
              <p:nvPr/>
            </p:nvSpPr>
            <p:spPr>
              <a:xfrm>
                <a:off x="989045" y="2044611"/>
                <a:ext cx="975069" cy="3954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65" name="TextBox 1064">
                <a:extLst>
                  <a:ext uri="{FF2B5EF4-FFF2-40B4-BE49-F238E27FC236}">
                    <a16:creationId xmlns:a16="http://schemas.microsoft.com/office/drawing/2014/main" id="{C9F86CEB-5B62-17A0-837F-048478FC9387}"/>
                  </a:ext>
                </a:extLst>
              </p:cNvPr>
              <p:cNvSpPr txBox="1"/>
              <p:nvPr/>
            </p:nvSpPr>
            <p:spPr>
              <a:xfrm>
                <a:off x="1014600" y="2098934"/>
                <a:ext cx="975069" cy="269504"/>
              </a:xfrm>
              <a:prstGeom prst="rect">
                <a:avLst/>
              </a:prstGeom>
              <a:noFill/>
            </p:spPr>
            <p:txBody>
              <a:bodyPr wrap="square" rtlCol="0">
                <a:spAutoFit/>
              </a:bodyPr>
              <a:lstStyle/>
              <a:p>
                <a:r>
                  <a:rPr lang="en-IN" sz="1400" b="1" dirty="0"/>
                  <a:t>Versatile Enjoyment</a:t>
                </a:r>
              </a:p>
            </p:txBody>
          </p:sp>
        </p:grpSp>
        <p:sp>
          <p:nvSpPr>
            <p:cNvPr id="1047" name="TextBox 1046">
              <a:extLst>
                <a:ext uri="{FF2B5EF4-FFF2-40B4-BE49-F238E27FC236}">
                  <a16:creationId xmlns:a16="http://schemas.microsoft.com/office/drawing/2014/main" id="{82FD119F-29B3-3241-A5B2-6C142EDED535}"/>
                </a:ext>
              </a:extLst>
            </p:cNvPr>
            <p:cNvSpPr txBox="1"/>
            <p:nvPr/>
          </p:nvSpPr>
          <p:spPr>
            <a:xfrm>
              <a:off x="8637376" y="1664051"/>
              <a:ext cx="3500851" cy="769441"/>
            </a:xfrm>
            <a:prstGeom prst="rect">
              <a:avLst/>
            </a:prstGeom>
            <a:noFill/>
          </p:spPr>
          <p:txBody>
            <a:bodyPr wrap="square" rtlCol="0">
              <a:spAutoFit/>
            </a:bodyPr>
            <a:lstStyle/>
            <a:p>
              <a:pPr algn="just"/>
              <a:r>
                <a:rPr lang="en-US" sz="1100" dirty="0"/>
                <a:t>Whether you're sipping Sprinkl at a family gathering, quenching your thirst on a scorching summer day, or pairing it with your favorite snacks, our carbonated masala drinks are the perfect companion for any occasion</a:t>
              </a:r>
            </a:p>
          </p:txBody>
        </p:sp>
      </p:grpSp>
      <p:grpSp>
        <p:nvGrpSpPr>
          <p:cNvPr id="1068" name="Group 1067">
            <a:extLst>
              <a:ext uri="{FF2B5EF4-FFF2-40B4-BE49-F238E27FC236}">
                <a16:creationId xmlns:a16="http://schemas.microsoft.com/office/drawing/2014/main" id="{4A9EC7D5-B581-F769-5EB1-37F432C9F55B}"/>
              </a:ext>
            </a:extLst>
          </p:cNvPr>
          <p:cNvGrpSpPr/>
          <p:nvPr/>
        </p:nvGrpSpPr>
        <p:grpSpPr>
          <a:xfrm>
            <a:off x="8854015" y="2380364"/>
            <a:ext cx="650114" cy="543515"/>
            <a:chOff x="4181330" y="4876412"/>
            <a:chExt cx="728689" cy="543515"/>
          </a:xfrm>
        </p:grpSpPr>
        <p:grpSp>
          <p:nvGrpSpPr>
            <p:cNvPr id="1069" name="Group 10">
              <a:extLst>
                <a:ext uri="{FF2B5EF4-FFF2-40B4-BE49-F238E27FC236}">
                  <a16:creationId xmlns:a16="http://schemas.microsoft.com/office/drawing/2014/main" id="{BEC3F030-6E08-ED40-043E-54D37D18E6CF}"/>
                </a:ext>
              </a:extLst>
            </p:cNvPr>
            <p:cNvGrpSpPr/>
            <p:nvPr/>
          </p:nvGrpSpPr>
          <p:grpSpPr>
            <a:xfrm>
              <a:off x="4181330" y="4876412"/>
              <a:ext cx="728689" cy="543515"/>
              <a:chOff x="91141" y="0"/>
              <a:chExt cx="6350000" cy="6350000"/>
            </a:xfrm>
          </p:grpSpPr>
          <p:sp>
            <p:nvSpPr>
              <p:cNvPr id="1071" name="Freeform 11">
                <a:extLst>
                  <a:ext uri="{FF2B5EF4-FFF2-40B4-BE49-F238E27FC236}">
                    <a16:creationId xmlns:a16="http://schemas.microsoft.com/office/drawing/2014/main" id="{0BD9F044-F3FC-78A6-6B66-FB14A5227B04}"/>
                  </a:ext>
                </a:extLst>
              </p:cNvPr>
              <p:cNvSpPr/>
              <p:nvPr/>
            </p:nvSpPr>
            <p:spPr>
              <a:xfrm>
                <a:off x="91141"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E786"/>
              </a:solidFill>
            </p:spPr>
            <p:txBody>
              <a:bodyPr/>
              <a:lstStyle/>
              <a:p>
                <a:endParaRPr lang="en-IN" sz="1200"/>
              </a:p>
            </p:txBody>
          </p:sp>
        </p:grpSp>
        <p:sp>
          <p:nvSpPr>
            <p:cNvPr id="1070" name="Freeform 19">
              <a:extLst>
                <a:ext uri="{FF2B5EF4-FFF2-40B4-BE49-F238E27FC236}">
                  <a16:creationId xmlns:a16="http://schemas.microsoft.com/office/drawing/2014/main" id="{CF439BD5-5425-3179-7BCE-33430CFFEDA1}"/>
                </a:ext>
              </a:extLst>
            </p:cNvPr>
            <p:cNvSpPr/>
            <p:nvPr/>
          </p:nvSpPr>
          <p:spPr>
            <a:xfrm>
              <a:off x="4427116" y="4925178"/>
              <a:ext cx="276005" cy="453597"/>
            </a:xfrm>
            <a:custGeom>
              <a:avLst/>
              <a:gdLst/>
              <a:ahLst/>
              <a:cxnLst/>
              <a:rect l="l" t="t" r="r" b="b"/>
              <a:pathLst>
                <a:path w="667727" h="987397">
                  <a:moveTo>
                    <a:pt x="0" y="0"/>
                  </a:moveTo>
                  <a:lnTo>
                    <a:pt x="667727" y="0"/>
                  </a:lnTo>
                  <a:lnTo>
                    <a:pt x="667727" y="987397"/>
                  </a:lnTo>
                  <a:lnTo>
                    <a:pt x="0" y="9873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sz="1200"/>
            </a:p>
          </p:txBody>
        </p:sp>
      </p:grpSp>
      <p:grpSp>
        <p:nvGrpSpPr>
          <p:cNvPr id="1072" name="Group 1071">
            <a:extLst>
              <a:ext uri="{FF2B5EF4-FFF2-40B4-BE49-F238E27FC236}">
                <a16:creationId xmlns:a16="http://schemas.microsoft.com/office/drawing/2014/main" id="{061180F3-136E-5A05-C82D-64AE3279A906}"/>
              </a:ext>
            </a:extLst>
          </p:cNvPr>
          <p:cNvGrpSpPr/>
          <p:nvPr/>
        </p:nvGrpSpPr>
        <p:grpSpPr>
          <a:xfrm>
            <a:off x="8594426" y="3758035"/>
            <a:ext cx="3553061" cy="1265255"/>
            <a:chOff x="8617412" y="1174685"/>
            <a:chExt cx="3531531" cy="1265255"/>
          </a:xfrm>
        </p:grpSpPr>
        <p:sp>
          <p:nvSpPr>
            <p:cNvPr id="1073" name="Rectangle 1072">
              <a:extLst>
                <a:ext uri="{FF2B5EF4-FFF2-40B4-BE49-F238E27FC236}">
                  <a16:creationId xmlns:a16="http://schemas.microsoft.com/office/drawing/2014/main" id="{2F47CFCC-8B19-226E-9972-C4F70E06FB1D}"/>
                </a:ext>
              </a:extLst>
            </p:cNvPr>
            <p:cNvSpPr/>
            <p:nvPr/>
          </p:nvSpPr>
          <p:spPr>
            <a:xfrm rot="10800000">
              <a:off x="8617412" y="1413108"/>
              <a:ext cx="3531531" cy="1026832"/>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5" name="Group 1074">
              <a:extLst>
                <a:ext uri="{FF2B5EF4-FFF2-40B4-BE49-F238E27FC236}">
                  <a16:creationId xmlns:a16="http://schemas.microsoft.com/office/drawing/2014/main" id="{05B4D750-788F-7636-AE01-D64CEE309BFE}"/>
                </a:ext>
              </a:extLst>
            </p:cNvPr>
            <p:cNvGrpSpPr/>
            <p:nvPr/>
          </p:nvGrpSpPr>
          <p:grpSpPr>
            <a:xfrm>
              <a:off x="9526731" y="1174685"/>
              <a:ext cx="2369136" cy="451589"/>
              <a:chOff x="989045" y="2044611"/>
              <a:chExt cx="1004243"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80" name="Rectangle: Rounded Corners 1079">
                <a:extLst>
                  <a:ext uri="{FF2B5EF4-FFF2-40B4-BE49-F238E27FC236}">
                    <a16:creationId xmlns:a16="http://schemas.microsoft.com/office/drawing/2014/main" id="{788F37C6-E68F-6603-A9EC-FA49C5829F5C}"/>
                  </a:ext>
                </a:extLst>
              </p:cNvPr>
              <p:cNvSpPr/>
              <p:nvPr/>
            </p:nvSpPr>
            <p:spPr>
              <a:xfrm>
                <a:off x="989045" y="2044611"/>
                <a:ext cx="975069" cy="3954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82" name="TextBox 1081">
                <a:extLst>
                  <a:ext uri="{FF2B5EF4-FFF2-40B4-BE49-F238E27FC236}">
                    <a16:creationId xmlns:a16="http://schemas.microsoft.com/office/drawing/2014/main" id="{2FC86AF4-7002-9C31-2831-4AFB1BBFBFDF}"/>
                  </a:ext>
                </a:extLst>
              </p:cNvPr>
              <p:cNvSpPr txBox="1"/>
              <p:nvPr/>
            </p:nvSpPr>
            <p:spPr>
              <a:xfrm>
                <a:off x="1018219" y="2098934"/>
                <a:ext cx="975069" cy="269504"/>
              </a:xfrm>
              <a:prstGeom prst="rect">
                <a:avLst/>
              </a:prstGeom>
              <a:noFill/>
            </p:spPr>
            <p:txBody>
              <a:bodyPr wrap="square" rtlCol="0">
                <a:spAutoFit/>
              </a:bodyPr>
              <a:lstStyle/>
              <a:p>
                <a:r>
                  <a:rPr lang="en-IN" sz="1400" b="1" dirty="0"/>
                  <a:t>Healthier Indulgence</a:t>
                </a:r>
              </a:p>
            </p:txBody>
          </p:sp>
        </p:grpSp>
        <p:sp>
          <p:nvSpPr>
            <p:cNvPr id="1076" name="TextBox 1075">
              <a:extLst>
                <a:ext uri="{FF2B5EF4-FFF2-40B4-BE49-F238E27FC236}">
                  <a16:creationId xmlns:a16="http://schemas.microsoft.com/office/drawing/2014/main" id="{56E9636C-D5F8-1F9D-8F3D-8C63B57FD638}"/>
                </a:ext>
              </a:extLst>
            </p:cNvPr>
            <p:cNvSpPr txBox="1"/>
            <p:nvPr/>
          </p:nvSpPr>
          <p:spPr>
            <a:xfrm>
              <a:off x="8637376" y="1664051"/>
              <a:ext cx="3500851" cy="769441"/>
            </a:xfrm>
            <a:prstGeom prst="rect">
              <a:avLst/>
            </a:prstGeom>
            <a:noFill/>
          </p:spPr>
          <p:txBody>
            <a:bodyPr wrap="square" rtlCol="0">
              <a:spAutoFit/>
            </a:bodyPr>
            <a:lstStyle/>
            <a:p>
              <a:pPr algn="just"/>
              <a:r>
                <a:rPr lang="en-US" sz="1100" dirty="0"/>
                <a:t>Our carbonated masala drinks are made with natural ingredients and no artificial colors. Plus, they are enriched with the goodness of regional spices and herbs that have been celebrated for their health benefits for centuries</a:t>
              </a:r>
            </a:p>
          </p:txBody>
        </p:sp>
      </p:grpSp>
      <p:grpSp>
        <p:nvGrpSpPr>
          <p:cNvPr id="1086" name="Group 1085">
            <a:extLst>
              <a:ext uri="{FF2B5EF4-FFF2-40B4-BE49-F238E27FC236}">
                <a16:creationId xmlns:a16="http://schemas.microsoft.com/office/drawing/2014/main" id="{210A7335-1DDE-5FBF-2BDF-1BBB9E267121}"/>
              </a:ext>
            </a:extLst>
          </p:cNvPr>
          <p:cNvGrpSpPr/>
          <p:nvPr/>
        </p:nvGrpSpPr>
        <p:grpSpPr>
          <a:xfrm>
            <a:off x="8906703" y="3731193"/>
            <a:ext cx="606881" cy="598273"/>
            <a:chOff x="11075783" y="5024105"/>
            <a:chExt cx="606881" cy="598273"/>
          </a:xfrm>
        </p:grpSpPr>
        <p:grpSp>
          <p:nvGrpSpPr>
            <p:cNvPr id="1083" name="Group 16">
              <a:extLst>
                <a:ext uri="{FF2B5EF4-FFF2-40B4-BE49-F238E27FC236}">
                  <a16:creationId xmlns:a16="http://schemas.microsoft.com/office/drawing/2014/main" id="{A4B7DAA9-953E-08E3-68CB-686974C695DA}"/>
                </a:ext>
              </a:extLst>
            </p:cNvPr>
            <p:cNvGrpSpPr/>
            <p:nvPr/>
          </p:nvGrpSpPr>
          <p:grpSpPr>
            <a:xfrm>
              <a:off x="11075783" y="5024105"/>
              <a:ext cx="606881" cy="598273"/>
              <a:chOff x="-452501" y="4753333"/>
              <a:chExt cx="5720677" cy="6350000"/>
            </a:xfrm>
          </p:grpSpPr>
          <p:sp>
            <p:nvSpPr>
              <p:cNvPr id="1084" name="Freeform 17">
                <a:extLst>
                  <a:ext uri="{FF2B5EF4-FFF2-40B4-BE49-F238E27FC236}">
                    <a16:creationId xmlns:a16="http://schemas.microsoft.com/office/drawing/2014/main" id="{98E9585A-AA04-C4B6-2498-F33754324C1C}"/>
                  </a:ext>
                </a:extLst>
              </p:cNvPr>
              <p:cNvSpPr/>
              <p:nvPr/>
            </p:nvSpPr>
            <p:spPr>
              <a:xfrm>
                <a:off x="-452501" y="4753333"/>
                <a:ext cx="5720677"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AE8A7"/>
              </a:solidFill>
            </p:spPr>
            <p:txBody>
              <a:bodyPr/>
              <a:lstStyle/>
              <a:p>
                <a:endParaRPr lang="en-IN" sz="1200" dirty="0"/>
              </a:p>
            </p:txBody>
          </p:sp>
        </p:grpSp>
        <p:sp>
          <p:nvSpPr>
            <p:cNvPr id="1085" name="Freeform 21">
              <a:extLst>
                <a:ext uri="{FF2B5EF4-FFF2-40B4-BE49-F238E27FC236}">
                  <a16:creationId xmlns:a16="http://schemas.microsoft.com/office/drawing/2014/main" id="{E80605DA-0795-7400-AD9B-9D89C34829CC}"/>
                </a:ext>
              </a:extLst>
            </p:cNvPr>
            <p:cNvSpPr/>
            <p:nvPr/>
          </p:nvSpPr>
          <p:spPr>
            <a:xfrm>
              <a:off x="11146291" y="5163943"/>
              <a:ext cx="465863" cy="329518"/>
            </a:xfrm>
            <a:custGeom>
              <a:avLst/>
              <a:gdLst/>
              <a:ahLst/>
              <a:cxnLst/>
              <a:rect l="l" t="t" r="r" b="b"/>
              <a:pathLst>
                <a:path w="993622" h="860725">
                  <a:moveTo>
                    <a:pt x="0" y="0"/>
                  </a:moveTo>
                  <a:lnTo>
                    <a:pt x="993622" y="0"/>
                  </a:lnTo>
                  <a:lnTo>
                    <a:pt x="993622" y="860725"/>
                  </a:lnTo>
                  <a:lnTo>
                    <a:pt x="0" y="8607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200"/>
            </a:p>
          </p:txBody>
        </p:sp>
      </p:grpSp>
      <p:grpSp>
        <p:nvGrpSpPr>
          <p:cNvPr id="1156" name="Group 1155">
            <a:extLst>
              <a:ext uri="{FF2B5EF4-FFF2-40B4-BE49-F238E27FC236}">
                <a16:creationId xmlns:a16="http://schemas.microsoft.com/office/drawing/2014/main" id="{5FD792F2-C153-015C-142E-B484E9A752D6}"/>
              </a:ext>
            </a:extLst>
          </p:cNvPr>
          <p:cNvGrpSpPr/>
          <p:nvPr/>
        </p:nvGrpSpPr>
        <p:grpSpPr>
          <a:xfrm>
            <a:off x="8594426" y="5094697"/>
            <a:ext cx="3553061" cy="1265255"/>
            <a:chOff x="8617412" y="1174685"/>
            <a:chExt cx="3531531" cy="1265255"/>
          </a:xfrm>
        </p:grpSpPr>
        <p:sp>
          <p:nvSpPr>
            <p:cNvPr id="1157" name="Rectangle 1156">
              <a:extLst>
                <a:ext uri="{FF2B5EF4-FFF2-40B4-BE49-F238E27FC236}">
                  <a16:creationId xmlns:a16="http://schemas.microsoft.com/office/drawing/2014/main" id="{8743366F-10DD-205C-01DB-DE1F0F5BFE05}"/>
                </a:ext>
              </a:extLst>
            </p:cNvPr>
            <p:cNvSpPr/>
            <p:nvPr/>
          </p:nvSpPr>
          <p:spPr>
            <a:xfrm rot="10800000">
              <a:off x="8617412" y="1413108"/>
              <a:ext cx="3531531" cy="1026832"/>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58" name="Group 1157">
              <a:extLst>
                <a:ext uri="{FF2B5EF4-FFF2-40B4-BE49-F238E27FC236}">
                  <a16:creationId xmlns:a16="http://schemas.microsoft.com/office/drawing/2014/main" id="{0F4BC4E3-401C-6E3C-A5C9-35000923EA46}"/>
                </a:ext>
              </a:extLst>
            </p:cNvPr>
            <p:cNvGrpSpPr/>
            <p:nvPr/>
          </p:nvGrpSpPr>
          <p:grpSpPr>
            <a:xfrm>
              <a:off x="9526731" y="1174685"/>
              <a:ext cx="2360598" cy="451589"/>
              <a:chOff x="989045" y="2044611"/>
              <a:chExt cx="1000624"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160" name="Rectangle: Rounded Corners 1159">
                <a:extLst>
                  <a:ext uri="{FF2B5EF4-FFF2-40B4-BE49-F238E27FC236}">
                    <a16:creationId xmlns:a16="http://schemas.microsoft.com/office/drawing/2014/main" id="{4BA053E0-1FE0-E26B-0AD9-CE5524D4D6EF}"/>
                  </a:ext>
                </a:extLst>
              </p:cNvPr>
              <p:cNvSpPr/>
              <p:nvPr/>
            </p:nvSpPr>
            <p:spPr>
              <a:xfrm>
                <a:off x="989045" y="2044611"/>
                <a:ext cx="975069" cy="3954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161" name="TextBox 1160">
                <a:extLst>
                  <a:ext uri="{FF2B5EF4-FFF2-40B4-BE49-F238E27FC236}">
                    <a16:creationId xmlns:a16="http://schemas.microsoft.com/office/drawing/2014/main" id="{160EC473-F5DF-631C-25E4-FC4CA7C66D4D}"/>
                  </a:ext>
                </a:extLst>
              </p:cNvPr>
              <p:cNvSpPr txBox="1"/>
              <p:nvPr/>
            </p:nvSpPr>
            <p:spPr>
              <a:xfrm>
                <a:off x="1014600" y="2098934"/>
                <a:ext cx="975069" cy="269504"/>
              </a:xfrm>
              <a:prstGeom prst="rect">
                <a:avLst/>
              </a:prstGeom>
              <a:noFill/>
            </p:spPr>
            <p:txBody>
              <a:bodyPr wrap="square" rtlCol="0">
                <a:spAutoFit/>
              </a:bodyPr>
              <a:lstStyle/>
              <a:p>
                <a:r>
                  <a:rPr lang="en-IN" sz="1400" b="1" dirty="0"/>
                  <a:t>Meticulous Craftsmanship</a:t>
                </a:r>
              </a:p>
            </p:txBody>
          </p:sp>
        </p:grpSp>
        <p:sp>
          <p:nvSpPr>
            <p:cNvPr id="1159" name="TextBox 1158">
              <a:extLst>
                <a:ext uri="{FF2B5EF4-FFF2-40B4-BE49-F238E27FC236}">
                  <a16:creationId xmlns:a16="http://schemas.microsoft.com/office/drawing/2014/main" id="{D351B3AE-39E0-8D8E-A72D-5ED6DFCA5E8C}"/>
                </a:ext>
              </a:extLst>
            </p:cNvPr>
            <p:cNvSpPr txBox="1"/>
            <p:nvPr/>
          </p:nvSpPr>
          <p:spPr>
            <a:xfrm>
              <a:off x="8637376" y="1664051"/>
              <a:ext cx="3500851" cy="769441"/>
            </a:xfrm>
            <a:prstGeom prst="rect">
              <a:avLst/>
            </a:prstGeom>
            <a:noFill/>
          </p:spPr>
          <p:txBody>
            <a:bodyPr wrap="square" rtlCol="0">
              <a:spAutoFit/>
            </a:bodyPr>
            <a:lstStyle/>
            <a:p>
              <a:pPr algn="just"/>
              <a:r>
                <a:rPr lang="en-US" sz="1100" dirty="0"/>
                <a:t>Each bottle of Sprinkl is meticulously prepared with the finest ingredients, ensuring the perfect balance of flavors, fizz, and spices. Our commitment to quality delivers a consistently delightful taste every time</a:t>
              </a:r>
            </a:p>
          </p:txBody>
        </p:sp>
      </p:grpSp>
      <p:grpSp>
        <p:nvGrpSpPr>
          <p:cNvPr id="1163" name="Group 1162">
            <a:extLst>
              <a:ext uri="{FF2B5EF4-FFF2-40B4-BE49-F238E27FC236}">
                <a16:creationId xmlns:a16="http://schemas.microsoft.com/office/drawing/2014/main" id="{DF04095D-B05F-1F55-C9BF-0D1C0183C948}"/>
              </a:ext>
            </a:extLst>
          </p:cNvPr>
          <p:cNvGrpSpPr/>
          <p:nvPr/>
        </p:nvGrpSpPr>
        <p:grpSpPr>
          <a:xfrm>
            <a:off x="8917191" y="5062715"/>
            <a:ext cx="558455" cy="533776"/>
            <a:chOff x="6258462" y="4243965"/>
            <a:chExt cx="606881" cy="598273"/>
          </a:xfrm>
        </p:grpSpPr>
        <p:sp>
          <p:nvSpPr>
            <p:cNvPr id="1162" name="Freeform 17">
              <a:extLst>
                <a:ext uri="{FF2B5EF4-FFF2-40B4-BE49-F238E27FC236}">
                  <a16:creationId xmlns:a16="http://schemas.microsoft.com/office/drawing/2014/main" id="{7E10AB68-DAC5-B80B-8020-C0A307F72B39}"/>
                </a:ext>
              </a:extLst>
            </p:cNvPr>
            <p:cNvSpPr/>
            <p:nvPr/>
          </p:nvSpPr>
          <p:spPr>
            <a:xfrm>
              <a:off x="6258462" y="4243965"/>
              <a:ext cx="606881" cy="598273"/>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chemeClr val="accent1">
                <a:lumMod val="40000"/>
                <a:lumOff val="60000"/>
              </a:schemeClr>
            </a:solidFill>
          </p:spPr>
          <p:txBody>
            <a:bodyPr/>
            <a:lstStyle/>
            <a:p>
              <a:endParaRPr lang="en-IN" sz="1200" dirty="0"/>
            </a:p>
          </p:txBody>
        </p:sp>
        <p:pic>
          <p:nvPicPr>
            <p:cNvPr id="3074" name="Picture 2" descr="Bartender - Free user icons">
              <a:extLst>
                <a:ext uri="{FF2B5EF4-FFF2-40B4-BE49-F238E27FC236}">
                  <a16:creationId xmlns:a16="http://schemas.microsoft.com/office/drawing/2014/main" id="{1411C867-5BDF-5EB1-7A54-B0C2833414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0457" y="4341656"/>
              <a:ext cx="402889" cy="4028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1" name="Group 1180">
            <a:extLst>
              <a:ext uri="{FF2B5EF4-FFF2-40B4-BE49-F238E27FC236}">
                <a16:creationId xmlns:a16="http://schemas.microsoft.com/office/drawing/2014/main" id="{9E3BF19C-D276-70DE-F22F-2D9DBDF49453}"/>
              </a:ext>
            </a:extLst>
          </p:cNvPr>
          <p:cNvGrpSpPr/>
          <p:nvPr/>
        </p:nvGrpSpPr>
        <p:grpSpPr>
          <a:xfrm>
            <a:off x="7614828" y="3897119"/>
            <a:ext cx="946225" cy="1167416"/>
            <a:chOff x="6382363" y="850557"/>
            <a:chExt cx="946225" cy="2102350"/>
          </a:xfrm>
        </p:grpSpPr>
        <p:pic>
          <p:nvPicPr>
            <p:cNvPr id="1169" name="Picture 1168">
              <a:extLst>
                <a:ext uri="{FF2B5EF4-FFF2-40B4-BE49-F238E27FC236}">
                  <a16:creationId xmlns:a16="http://schemas.microsoft.com/office/drawing/2014/main" id="{7CB85D0D-2766-C01C-588C-EC8E6258CC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82363" y="850557"/>
              <a:ext cx="946225" cy="1419337"/>
            </a:xfrm>
            <a:prstGeom prst="rect">
              <a:avLst/>
            </a:prstGeom>
          </p:spPr>
        </p:pic>
        <p:sp>
          <p:nvSpPr>
            <p:cNvPr id="1173" name="TextBox 1172">
              <a:extLst>
                <a:ext uri="{FF2B5EF4-FFF2-40B4-BE49-F238E27FC236}">
                  <a16:creationId xmlns:a16="http://schemas.microsoft.com/office/drawing/2014/main" id="{18510065-6CDB-0B53-80B3-F73DC6B16D0B}"/>
                </a:ext>
              </a:extLst>
            </p:cNvPr>
            <p:cNvSpPr txBox="1"/>
            <p:nvPr/>
          </p:nvSpPr>
          <p:spPr>
            <a:xfrm>
              <a:off x="6457799" y="2121514"/>
              <a:ext cx="816240" cy="831393"/>
            </a:xfrm>
            <a:prstGeom prst="rect">
              <a:avLst/>
            </a:prstGeom>
            <a:noFill/>
          </p:spPr>
          <p:txBody>
            <a:bodyPr wrap="square">
              <a:spAutoFit/>
            </a:bodyPr>
            <a:lstStyle/>
            <a:p>
              <a:pPr algn="ctr"/>
              <a:r>
                <a:rPr lang="en-IN" sz="1200" b="1" i="1" dirty="0">
                  <a:solidFill>
                    <a:srgbClr val="FF0000"/>
                  </a:solidFill>
                </a:rPr>
                <a:t>Kokam </a:t>
              </a:r>
            </a:p>
            <a:p>
              <a:pPr algn="ctr"/>
              <a:r>
                <a:rPr lang="en-IN" sz="1200" b="1" i="1" dirty="0">
                  <a:solidFill>
                    <a:srgbClr val="FF0000"/>
                  </a:solidFill>
                </a:rPr>
                <a:t>Delight</a:t>
              </a:r>
            </a:p>
          </p:txBody>
        </p:sp>
      </p:grpSp>
      <p:grpSp>
        <p:nvGrpSpPr>
          <p:cNvPr id="1178" name="Group 1177">
            <a:extLst>
              <a:ext uri="{FF2B5EF4-FFF2-40B4-BE49-F238E27FC236}">
                <a16:creationId xmlns:a16="http://schemas.microsoft.com/office/drawing/2014/main" id="{B235B7CF-F84C-C99E-FA2A-508C9604A05D}"/>
              </a:ext>
            </a:extLst>
          </p:cNvPr>
          <p:cNvGrpSpPr/>
          <p:nvPr/>
        </p:nvGrpSpPr>
        <p:grpSpPr>
          <a:xfrm>
            <a:off x="7614828" y="2699362"/>
            <a:ext cx="946225" cy="1262478"/>
            <a:chOff x="4358924" y="850557"/>
            <a:chExt cx="1109500" cy="2031955"/>
          </a:xfrm>
        </p:grpSpPr>
        <p:pic>
          <p:nvPicPr>
            <p:cNvPr id="1167" name="Picture 1166">
              <a:extLst>
                <a:ext uri="{FF2B5EF4-FFF2-40B4-BE49-F238E27FC236}">
                  <a16:creationId xmlns:a16="http://schemas.microsoft.com/office/drawing/2014/main" id="{A3D56CE3-A31A-4E73-B1D0-EDAF6F843B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43771" y="850557"/>
              <a:ext cx="946225" cy="1419337"/>
            </a:xfrm>
            <a:prstGeom prst="rect">
              <a:avLst/>
            </a:prstGeom>
          </p:spPr>
        </p:pic>
        <p:sp>
          <p:nvSpPr>
            <p:cNvPr id="1174" name="TextBox 1173">
              <a:extLst>
                <a:ext uri="{FF2B5EF4-FFF2-40B4-BE49-F238E27FC236}">
                  <a16:creationId xmlns:a16="http://schemas.microsoft.com/office/drawing/2014/main" id="{B794EFB5-2169-E70F-355E-70E5DF925F52}"/>
                </a:ext>
              </a:extLst>
            </p:cNvPr>
            <p:cNvSpPr txBox="1"/>
            <p:nvPr/>
          </p:nvSpPr>
          <p:spPr>
            <a:xfrm>
              <a:off x="4358924" y="2130018"/>
              <a:ext cx="1109500" cy="752494"/>
            </a:xfrm>
            <a:prstGeom prst="rect">
              <a:avLst/>
            </a:prstGeom>
            <a:noFill/>
          </p:spPr>
          <p:txBody>
            <a:bodyPr wrap="square">
              <a:spAutoFit/>
            </a:bodyPr>
            <a:lstStyle/>
            <a:p>
              <a:pPr algn="ctr"/>
              <a:r>
                <a:rPr lang="en-IN" sz="1200" b="1" i="1" dirty="0">
                  <a:solidFill>
                    <a:srgbClr val="7030A0"/>
                  </a:solidFill>
                </a:rPr>
                <a:t>Kala Khatta</a:t>
              </a:r>
            </a:p>
            <a:p>
              <a:pPr algn="ctr"/>
              <a:r>
                <a:rPr lang="en-IN" sz="1200" b="1" i="1" dirty="0">
                  <a:solidFill>
                    <a:srgbClr val="7030A0"/>
                  </a:solidFill>
                </a:rPr>
                <a:t>Crush</a:t>
              </a:r>
            </a:p>
          </p:txBody>
        </p:sp>
      </p:grpSp>
      <p:grpSp>
        <p:nvGrpSpPr>
          <p:cNvPr id="1180" name="Group 1179">
            <a:extLst>
              <a:ext uri="{FF2B5EF4-FFF2-40B4-BE49-F238E27FC236}">
                <a16:creationId xmlns:a16="http://schemas.microsoft.com/office/drawing/2014/main" id="{633F1BC8-35CD-7872-7BCA-AF39F492A726}"/>
              </a:ext>
            </a:extLst>
          </p:cNvPr>
          <p:cNvGrpSpPr/>
          <p:nvPr/>
        </p:nvGrpSpPr>
        <p:grpSpPr>
          <a:xfrm>
            <a:off x="6905444" y="2705513"/>
            <a:ext cx="816615" cy="1197712"/>
            <a:chOff x="5511458" y="850557"/>
            <a:chExt cx="946225" cy="2028448"/>
          </a:xfrm>
        </p:grpSpPr>
        <p:pic>
          <p:nvPicPr>
            <p:cNvPr id="1166" name="Picture 1165">
              <a:extLst>
                <a:ext uri="{FF2B5EF4-FFF2-40B4-BE49-F238E27FC236}">
                  <a16:creationId xmlns:a16="http://schemas.microsoft.com/office/drawing/2014/main" id="{4AE98130-20E3-227E-75C9-1F053835EE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1458" y="850557"/>
              <a:ext cx="946225" cy="1419337"/>
            </a:xfrm>
            <a:prstGeom prst="rect">
              <a:avLst/>
            </a:prstGeom>
          </p:spPr>
        </p:pic>
        <p:sp>
          <p:nvSpPr>
            <p:cNvPr id="1175" name="TextBox 1174">
              <a:extLst>
                <a:ext uri="{FF2B5EF4-FFF2-40B4-BE49-F238E27FC236}">
                  <a16:creationId xmlns:a16="http://schemas.microsoft.com/office/drawing/2014/main" id="{8B0D5EE9-8401-521C-6DA8-CF99DFB3D54D}"/>
                </a:ext>
              </a:extLst>
            </p:cNvPr>
            <p:cNvSpPr txBox="1"/>
            <p:nvPr/>
          </p:nvSpPr>
          <p:spPr>
            <a:xfrm>
              <a:off x="5562975" y="2097128"/>
              <a:ext cx="816240" cy="781877"/>
            </a:xfrm>
            <a:prstGeom prst="rect">
              <a:avLst/>
            </a:prstGeom>
            <a:noFill/>
          </p:spPr>
          <p:txBody>
            <a:bodyPr wrap="square">
              <a:spAutoFit/>
            </a:bodyPr>
            <a:lstStyle/>
            <a:p>
              <a:pPr algn="ctr"/>
              <a:r>
                <a:rPr lang="en-IN" sz="1200" b="1" i="1" dirty="0">
                  <a:solidFill>
                    <a:srgbClr val="00B050"/>
                  </a:solidFill>
                </a:rPr>
                <a:t>Coconut</a:t>
              </a:r>
            </a:p>
            <a:p>
              <a:pPr algn="ctr"/>
              <a:r>
                <a:rPr lang="en-IN" sz="1200" b="1" i="1" dirty="0">
                  <a:solidFill>
                    <a:srgbClr val="00B050"/>
                  </a:solidFill>
                </a:rPr>
                <a:t>Chiller</a:t>
              </a:r>
            </a:p>
          </p:txBody>
        </p:sp>
      </p:grpSp>
      <p:grpSp>
        <p:nvGrpSpPr>
          <p:cNvPr id="1182" name="Group 1181">
            <a:extLst>
              <a:ext uri="{FF2B5EF4-FFF2-40B4-BE49-F238E27FC236}">
                <a16:creationId xmlns:a16="http://schemas.microsoft.com/office/drawing/2014/main" id="{88EEEF81-FCCE-465B-1F3F-B5ADD2F13A0C}"/>
              </a:ext>
            </a:extLst>
          </p:cNvPr>
          <p:cNvGrpSpPr/>
          <p:nvPr/>
        </p:nvGrpSpPr>
        <p:grpSpPr>
          <a:xfrm>
            <a:off x="6882765" y="3844459"/>
            <a:ext cx="861973" cy="1230396"/>
            <a:chOff x="7224831" y="850557"/>
            <a:chExt cx="946225" cy="2028420"/>
          </a:xfrm>
        </p:grpSpPr>
        <p:pic>
          <p:nvPicPr>
            <p:cNvPr id="1168" name="Picture 1167">
              <a:extLst>
                <a:ext uri="{FF2B5EF4-FFF2-40B4-BE49-F238E27FC236}">
                  <a16:creationId xmlns:a16="http://schemas.microsoft.com/office/drawing/2014/main" id="{9F3C2CFB-D3EE-2B18-152C-934DE22C7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24831" y="850557"/>
              <a:ext cx="946225" cy="1419337"/>
            </a:xfrm>
            <a:prstGeom prst="rect">
              <a:avLst/>
            </a:prstGeom>
          </p:spPr>
        </p:pic>
        <p:sp>
          <p:nvSpPr>
            <p:cNvPr id="1177" name="TextBox 1176">
              <a:extLst>
                <a:ext uri="{FF2B5EF4-FFF2-40B4-BE49-F238E27FC236}">
                  <a16:creationId xmlns:a16="http://schemas.microsoft.com/office/drawing/2014/main" id="{19F544D3-4A3A-813F-A3AE-D2F8F3AB18F1}"/>
                </a:ext>
              </a:extLst>
            </p:cNvPr>
            <p:cNvSpPr txBox="1"/>
            <p:nvPr/>
          </p:nvSpPr>
          <p:spPr>
            <a:xfrm>
              <a:off x="7330310" y="2117880"/>
              <a:ext cx="816240" cy="761097"/>
            </a:xfrm>
            <a:prstGeom prst="rect">
              <a:avLst/>
            </a:prstGeom>
            <a:noFill/>
          </p:spPr>
          <p:txBody>
            <a:bodyPr wrap="square">
              <a:spAutoFit/>
            </a:bodyPr>
            <a:lstStyle/>
            <a:p>
              <a:pPr algn="ctr"/>
              <a:r>
                <a:rPr lang="en-IN" sz="1200" b="1" i="1" dirty="0">
                  <a:solidFill>
                    <a:srgbClr val="FFC000"/>
                  </a:solidFill>
                </a:rPr>
                <a:t>Nimbu</a:t>
              </a:r>
            </a:p>
            <a:p>
              <a:pPr algn="ctr"/>
              <a:r>
                <a:rPr lang="en-IN" sz="1200" b="1" i="1" dirty="0">
                  <a:solidFill>
                    <a:srgbClr val="FFC000"/>
                  </a:solidFill>
                </a:rPr>
                <a:t>Shikanji</a:t>
              </a:r>
            </a:p>
          </p:txBody>
        </p:sp>
      </p:grpSp>
      <p:grpSp>
        <p:nvGrpSpPr>
          <p:cNvPr id="1184" name="Group 1183">
            <a:extLst>
              <a:ext uri="{FF2B5EF4-FFF2-40B4-BE49-F238E27FC236}">
                <a16:creationId xmlns:a16="http://schemas.microsoft.com/office/drawing/2014/main" id="{3FCD252E-0752-8E52-214F-B733EEDEF048}"/>
              </a:ext>
            </a:extLst>
          </p:cNvPr>
          <p:cNvGrpSpPr/>
          <p:nvPr/>
        </p:nvGrpSpPr>
        <p:grpSpPr>
          <a:xfrm>
            <a:off x="4146686" y="2479127"/>
            <a:ext cx="1582506" cy="387982"/>
            <a:chOff x="7700043" y="3074224"/>
            <a:chExt cx="1943890" cy="387982"/>
          </a:xfrm>
        </p:grpSpPr>
        <p:sp>
          <p:nvSpPr>
            <p:cNvPr id="1185" name="Rectangle: Rounded Corners 1269">
              <a:extLst>
                <a:ext uri="{FF2B5EF4-FFF2-40B4-BE49-F238E27FC236}">
                  <a16:creationId xmlns:a16="http://schemas.microsoft.com/office/drawing/2014/main" id="{BB782148-AAA9-8A2A-9CC2-32A9C9928B64}"/>
                </a:ext>
              </a:extLst>
            </p:cNvPr>
            <p:cNvSpPr/>
            <p:nvPr/>
          </p:nvSpPr>
          <p:spPr>
            <a:xfrm>
              <a:off x="7884707" y="3074224"/>
              <a:ext cx="1759226" cy="387982"/>
            </a:xfrm>
            <a:prstGeom prst="homePlate">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186" name="TextBox 1185">
              <a:extLst>
                <a:ext uri="{FF2B5EF4-FFF2-40B4-BE49-F238E27FC236}">
                  <a16:creationId xmlns:a16="http://schemas.microsoft.com/office/drawing/2014/main" id="{AEBAB5DC-5058-B379-A594-DC4322B91BBA}"/>
                </a:ext>
              </a:extLst>
            </p:cNvPr>
            <p:cNvSpPr txBox="1"/>
            <p:nvPr/>
          </p:nvSpPr>
          <p:spPr>
            <a:xfrm>
              <a:off x="7700043" y="3117681"/>
              <a:ext cx="1730770" cy="307777"/>
            </a:xfrm>
            <a:prstGeom prst="rect">
              <a:avLst/>
            </a:prstGeom>
            <a:noFill/>
          </p:spPr>
          <p:txBody>
            <a:bodyPr wrap="square">
              <a:spAutoFit/>
            </a:bodyPr>
            <a:lstStyle/>
            <a:p>
              <a:pPr algn="ctr"/>
              <a:r>
                <a:rPr lang="en-IN" sz="1400" b="1" dirty="0">
                  <a:solidFill>
                    <a:schemeClr val="bg1"/>
                  </a:solidFill>
                </a:rPr>
                <a:t>FLAVOURS</a:t>
              </a:r>
            </a:p>
          </p:txBody>
        </p:sp>
      </p:grpSp>
      <p:pic>
        <p:nvPicPr>
          <p:cNvPr id="1189" name="Picture 1188">
            <a:extLst>
              <a:ext uri="{FF2B5EF4-FFF2-40B4-BE49-F238E27FC236}">
                <a16:creationId xmlns:a16="http://schemas.microsoft.com/office/drawing/2014/main" id="{2EBF3022-5F37-F7FD-C0CD-0053FB30A60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0480" y="2951600"/>
            <a:ext cx="2736761" cy="3035511"/>
          </a:xfrm>
          <a:prstGeom prst="rect">
            <a:avLst/>
          </a:prstGeom>
        </p:spPr>
      </p:pic>
      <p:grpSp>
        <p:nvGrpSpPr>
          <p:cNvPr id="2067" name="Group 2066">
            <a:extLst>
              <a:ext uri="{FF2B5EF4-FFF2-40B4-BE49-F238E27FC236}">
                <a16:creationId xmlns:a16="http://schemas.microsoft.com/office/drawing/2014/main" id="{4045F8B0-5997-08E8-7A26-4243F7F42993}"/>
              </a:ext>
            </a:extLst>
          </p:cNvPr>
          <p:cNvGrpSpPr/>
          <p:nvPr/>
        </p:nvGrpSpPr>
        <p:grpSpPr>
          <a:xfrm>
            <a:off x="4302894" y="5734694"/>
            <a:ext cx="1339381" cy="744852"/>
            <a:chOff x="4326752" y="5727169"/>
            <a:chExt cx="1339381" cy="744852"/>
          </a:xfrm>
        </p:grpSpPr>
        <p:grpSp>
          <p:nvGrpSpPr>
            <p:cNvPr id="1192" name="Group 1191">
              <a:extLst>
                <a:ext uri="{FF2B5EF4-FFF2-40B4-BE49-F238E27FC236}">
                  <a16:creationId xmlns:a16="http://schemas.microsoft.com/office/drawing/2014/main" id="{9C62628A-DDD1-5BCB-5CF0-F2577E6B2B26}"/>
                </a:ext>
              </a:extLst>
            </p:cNvPr>
            <p:cNvGrpSpPr/>
            <p:nvPr/>
          </p:nvGrpSpPr>
          <p:grpSpPr>
            <a:xfrm>
              <a:off x="4329112" y="6072336"/>
              <a:ext cx="1337021" cy="230832"/>
              <a:chOff x="7104340" y="4426515"/>
              <a:chExt cx="1337021" cy="230832"/>
            </a:xfrm>
          </p:grpSpPr>
          <p:sp>
            <p:nvSpPr>
              <p:cNvPr id="1190" name="Rectangle 1189">
                <a:extLst>
                  <a:ext uri="{FF2B5EF4-FFF2-40B4-BE49-F238E27FC236}">
                    <a16:creationId xmlns:a16="http://schemas.microsoft.com/office/drawing/2014/main" id="{19B04877-935E-46C8-AC5B-13FA3C22015C}"/>
                  </a:ext>
                </a:extLst>
              </p:cNvPr>
              <p:cNvSpPr/>
              <p:nvPr/>
            </p:nvSpPr>
            <p:spPr>
              <a:xfrm>
                <a:off x="7104340" y="4498309"/>
                <a:ext cx="142587" cy="133032"/>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900" i="1"/>
              </a:p>
            </p:txBody>
          </p:sp>
          <p:sp>
            <p:nvSpPr>
              <p:cNvPr id="1191" name="TextBox 1190">
                <a:extLst>
                  <a:ext uri="{FF2B5EF4-FFF2-40B4-BE49-F238E27FC236}">
                    <a16:creationId xmlns:a16="http://schemas.microsoft.com/office/drawing/2014/main" id="{D3CF95F2-0D0F-E838-0C9F-551BFA68A2FB}"/>
                  </a:ext>
                </a:extLst>
              </p:cNvPr>
              <p:cNvSpPr txBox="1"/>
              <p:nvPr/>
            </p:nvSpPr>
            <p:spPr>
              <a:xfrm>
                <a:off x="7190064" y="4426515"/>
                <a:ext cx="1251297" cy="230832"/>
              </a:xfrm>
              <a:prstGeom prst="rect">
                <a:avLst/>
              </a:prstGeom>
              <a:noFill/>
            </p:spPr>
            <p:txBody>
              <a:bodyPr wrap="square">
                <a:spAutoFit/>
              </a:bodyPr>
              <a:lstStyle/>
              <a:p>
                <a:r>
                  <a:rPr lang="en-IN" sz="900" i="1" dirty="0"/>
                  <a:t>Kala Khatta Crush</a:t>
                </a:r>
              </a:p>
            </p:txBody>
          </p:sp>
        </p:grpSp>
        <p:grpSp>
          <p:nvGrpSpPr>
            <p:cNvPr id="1193" name="Group 1192">
              <a:extLst>
                <a:ext uri="{FF2B5EF4-FFF2-40B4-BE49-F238E27FC236}">
                  <a16:creationId xmlns:a16="http://schemas.microsoft.com/office/drawing/2014/main" id="{C3605E2A-46F9-8D70-31A5-79626932A46C}"/>
                </a:ext>
              </a:extLst>
            </p:cNvPr>
            <p:cNvGrpSpPr/>
            <p:nvPr/>
          </p:nvGrpSpPr>
          <p:grpSpPr>
            <a:xfrm>
              <a:off x="4329112" y="5727169"/>
              <a:ext cx="1337021" cy="230832"/>
              <a:chOff x="7104340" y="4426515"/>
              <a:chExt cx="1337021" cy="230832"/>
            </a:xfrm>
          </p:grpSpPr>
          <p:sp>
            <p:nvSpPr>
              <p:cNvPr id="1195" name="Rectangle 1194">
                <a:extLst>
                  <a:ext uri="{FF2B5EF4-FFF2-40B4-BE49-F238E27FC236}">
                    <a16:creationId xmlns:a16="http://schemas.microsoft.com/office/drawing/2014/main" id="{22B54A45-1D3A-1905-9987-2624CCD2F455}"/>
                  </a:ext>
                </a:extLst>
              </p:cNvPr>
              <p:cNvSpPr/>
              <p:nvPr/>
            </p:nvSpPr>
            <p:spPr>
              <a:xfrm>
                <a:off x="7104340" y="4498309"/>
                <a:ext cx="142587" cy="1330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900" i="1"/>
              </a:p>
            </p:txBody>
          </p:sp>
          <p:sp>
            <p:nvSpPr>
              <p:cNvPr id="1198" name="TextBox 1197">
                <a:extLst>
                  <a:ext uri="{FF2B5EF4-FFF2-40B4-BE49-F238E27FC236}">
                    <a16:creationId xmlns:a16="http://schemas.microsoft.com/office/drawing/2014/main" id="{7F630298-8DCD-C373-7E8E-50A114113483}"/>
                  </a:ext>
                </a:extLst>
              </p:cNvPr>
              <p:cNvSpPr txBox="1"/>
              <p:nvPr/>
            </p:nvSpPr>
            <p:spPr>
              <a:xfrm>
                <a:off x="7190064" y="4426515"/>
                <a:ext cx="1251297" cy="230832"/>
              </a:xfrm>
              <a:prstGeom prst="rect">
                <a:avLst/>
              </a:prstGeom>
              <a:noFill/>
            </p:spPr>
            <p:txBody>
              <a:bodyPr wrap="square">
                <a:spAutoFit/>
              </a:bodyPr>
              <a:lstStyle/>
              <a:p>
                <a:r>
                  <a:rPr lang="en-IN" sz="900" i="1" dirty="0"/>
                  <a:t>Coconut Chiller</a:t>
                </a:r>
              </a:p>
            </p:txBody>
          </p:sp>
        </p:grpSp>
        <p:grpSp>
          <p:nvGrpSpPr>
            <p:cNvPr id="2049" name="Group 2048">
              <a:extLst>
                <a:ext uri="{FF2B5EF4-FFF2-40B4-BE49-F238E27FC236}">
                  <a16:creationId xmlns:a16="http://schemas.microsoft.com/office/drawing/2014/main" id="{E2B8E16A-E43E-E47D-6AF0-D1FF95DBA2F7}"/>
                </a:ext>
              </a:extLst>
            </p:cNvPr>
            <p:cNvGrpSpPr/>
            <p:nvPr/>
          </p:nvGrpSpPr>
          <p:grpSpPr>
            <a:xfrm>
              <a:off x="4326752" y="5895190"/>
              <a:ext cx="1337021" cy="230832"/>
              <a:chOff x="7104340" y="4426515"/>
              <a:chExt cx="1337021" cy="230832"/>
            </a:xfrm>
          </p:grpSpPr>
          <p:sp>
            <p:nvSpPr>
              <p:cNvPr id="2051" name="Rectangle 2050">
                <a:extLst>
                  <a:ext uri="{FF2B5EF4-FFF2-40B4-BE49-F238E27FC236}">
                    <a16:creationId xmlns:a16="http://schemas.microsoft.com/office/drawing/2014/main" id="{F464D033-A5D0-EA07-DAB4-7BC418EA547B}"/>
                  </a:ext>
                </a:extLst>
              </p:cNvPr>
              <p:cNvSpPr/>
              <p:nvPr/>
            </p:nvSpPr>
            <p:spPr>
              <a:xfrm>
                <a:off x="7104340" y="4498309"/>
                <a:ext cx="142587" cy="13303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900" i="1"/>
              </a:p>
            </p:txBody>
          </p:sp>
          <p:sp>
            <p:nvSpPr>
              <p:cNvPr id="2053" name="TextBox 2052">
                <a:extLst>
                  <a:ext uri="{FF2B5EF4-FFF2-40B4-BE49-F238E27FC236}">
                    <a16:creationId xmlns:a16="http://schemas.microsoft.com/office/drawing/2014/main" id="{CB270843-A1CA-B23C-73C3-18B5FAAC1C31}"/>
                  </a:ext>
                </a:extLst>
              </p:cNvPr>
              <p:cNvSpPr txBox="1"/>
              <p:nvPr/>
            </p:nvSpPr>
            <p:spPr>
              <a:xfrm>
                <a:off x="7190064" y="4426515"/>
                <a:ext cx="1251297" cy="230832"/>
              </a:xfrm>
              <a:prstGeom prst="rect">
                <a:avLst/>
              </a:prstGeom>
              <a:noFill/>
            </p:spPr>
            <p:txBody>
              <a:bodyPr wrap="square">
                <a:spAutoFit/>
              </a:bodyPr>
              <a:lstStyle/>
              <a:p>
                <a:r>
                  <a:rPr lang="en-IN" sz="900" i="1" dirty="0"/>
                  <a:t>Nimbu Shikanji</a:t>
                </a:r>
              </a:p>
            </p:txBody>
          </p:sp>
        </p:grpSp>
        <p:grpSp>
          <p:nvGrpSpPr>
            <p:cNvPr id="2055" name="Group 2054">
              <a:extLst>
                <a:ext uri="{FF2B5EF4-FFF2-40B4-BE49-F238E27FC236}">
                  <a16:creationId xmlns:a16="http://schemas.microsoft.com/office/drawing/2014/main" id="{3AB1DA62-53AC-F623-BADA-DC29B707B821}"/>
                </a:ext>
              </a:extLst>
            </p:cNvPr>
            <p:cNvGrpSpPr/>
            <p:nvPr/>
          </p:nvGrpSpPr>
          <p:grpSpPr>
            <a:xfrm>
              <a:off x="4326752" y="6241189"/>
              <a:ext cx="1337021" cy="230832"/>
              <a:chOff x="7104340" y="4426515"/>
              <a:chExt cx="1337021" cy="230832"/>
            </a:xfrm>
          </p:grpSpPr>
          <p:sp>
            <p:nvSpPr>
              <p:cNvPr id="2056" name="Rectangle 2055">
                <a:extLst>
                  <a:ext uri="{FF2B5EF4-FFF2-40B4-BE49-F238E27FC236}">
                    <a16:creationId xmlns:a16="http://schemas.microsoft.com/office/drawing/2014/main" id="{029AAD41-1015-F337-6395-5B13B7BE89DA}"/>
                  </a:ext>
                </a:extLst>
              </p:cNvPr>
              <p:cNvSpPr/>
              <p:nvPr/>
            </p:nvSpPr>
            <p:spPr>
              <a:xfrm>
                <a:off x="7104340" y="4498309"/>
                <a:ext cx="142587" cy="13303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900" i="1"/>
              </a:p>
            </p:txBody>
          </p:sp>
          <p:sp>
            <p:nvSpPr>
              <p:cNvPr id="2060" name="TextBox 2059">
                <a:extLst>
                  <a:ext uri="{FF2B5EF4-FFF2-40B4-BE49-F238E27FC236}">
                    <a16:creationId xmlns:a16="http://schemas.microsoft.com/office/drawing/2014/main" id="{0A7A6FD6-6768-E84D-037F-6EF659850669}"/>
                  </a:ext>
                </a:extLst>
              </p:cNvPr>
              <p:cNvSpPr txBox="1"/>
              <p:nvPr/>
            </p:nvSpPr>
            <p:spPr>
              <a:xfrm>
                <a:off x="7190064" y="4426515"/>
                <a:ext cx="1251297" cy="230832"/>
              </a:xfrm>
              <a:prstGeom prst="rect">
                <a:avLst/>
              </a:prstGeom>
              <a:noFill/>
            </p:spPr>
            <p:txBody>
              <a:bodyPr wrap="square">
                <a:spAutoFit/>
              </a:bodyPr>
              <a:lstStyle/>
              <a:p>
                <a:r>
                  <a:rPr lang="en-IN" sz="900" i="1" dirty="0"/>
                  <a:t>Kokam Delight</a:t>
                </a:r>
              </a:p>
            </p:txBody>
          </p:sp>
        </p:grpSp>
      </p:grpSp>
      <p:sp>
        <p:nvSpPr>
          <p:cNvPr id="2063" name="TextBox 2062">
            <a:extLst>
              <a:ext uri="{FF2B5EF4-FFF2-40B4-BE49-F238E27FC236}">
                <a16:creationId xmlns:a16="http://schemas.microsoft.com/office/drawing/2014/main" id="{17E56012-AA93-6FB4-D8A0-B1D362FAC47A}"/>
              </a:ext>
            </a:extLst>
          </p:cNvPr>
          <p:cNvSpPr txBox="1"/>
          <p:nvPr/>
        </p:nvSpPr>
        <p:spPr>
          <a:xfrm>
            <a:off x="5678682" y="5045461"/>
            <a:ext cx="2716506" cy="1384995"/>
          </a:xfrm>
          <a:prstGeom prst="rect">
            <a:avLst/>
          </a:prstGeom>
          <a:noFill/>
          <a:ln>
            <a:solidFill>
              <a:schemeClr val="tx1"/>
            </a:solidFill>
            <a:prstDash val="dash"/>
          </a:ln>
        </p:spPr>
        <p:txBody>
          <a:bodyPr wrap="square" rtlCol="0" anchor="ctr">
            <a:spAutoFit/>
          </a:bodyPr>
          <a:lstStyle/>
          <a:p>
            <a:pPr algn="just"/>
            <a:r>
              <a:rPr lang="en-US" sz="1050" b="0" i="0" dirty="0">
                <a:effectLst/>
              </a:rPr>
              <a:t>Our primary target markets for Masala Drinks are central, west, and south India based on our  Interviews and market research. The east and north regions have shown less interest due to colder climates, so we're initially focusing on areas with higher market potential. Future expansion may include tailored products for these regions</a:t>
            </a:r>
            <a:endParaRPr lang="en-US" sz="1050" dirty="0">
              <a:effectLst/>
              <a:sym typeface="Wingdings" panose="05000000000000000000" pitchFamily="2" charset="2"/>
            </a:endParaRPr>
          </a:p>
        </p:txBody>
      </p:sp>
      <p:cxnSp>
        <p:nvCxnSpPr>
          <p:cNvPr id="2069" name="Straight Connector 2068">
            <a:extLst>
              <a:ext uri="{FF2B5EF4-FFF2-40B4-BE49-F238E27FC236}">
                <a16:creationId xmlns:a16="http://schemas.microsoft.com/office/drawing/2014/main" id="{3F5A560A-DB0D-FAC0-379D-789DE5702804}"/>
              </a:ext>
            </a:extLst>
          </p:cNvPr>
          <p:cNvCxnSpPr>
            <a:cxnSpLocks/>
          </p:cNvCxnSpPr>
          <p:nvPr/>
        </p:nvCxnSpPr>
        <p:spPr>
          <a:xfrm>
            <a:off x="37944" y="2452154"/>
            <a:ext cx="8425142"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106" name="Rectangle: Top Corners Rounded 2105">
            <a:extLst>
              <a:ext uri="{FF2B5EF4-FFF2-40B4-BE49-F238E27FC236}">
                <a16:creationId xmlns:a16="http://schemas.microsoft.com/office/drawing/2014/main" id="{E9DB140D-93EB-3174-1157-9E097C23C475}"/>
              </a:ext>
            </a:extLst>
          </p:cNvPr>
          <p:cNvSpPr/>
          <p:nvPr/>
        </p:nvSpPr>
        <p:spPr>
          <a:xfrm rot="10800000">
            <a:off x="4206296" y="632602"/>
            <a:ext cx="4306530" cy="1759676"/>
          </a:xfrm>
          <a:prstGeom prst="round2SameRect">
            <a:avLst>
              <a:gd name="adj1" fmla="val 5475"/>
              <a:gd name="adj2" fmla="val 0"/>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07" name="Group 2106">
            <a:extLst>
              <a:ext uri="{FF2B5EF4-FFF2-40B4-BE49-F238E27FC236}">
                <a16:creationId xmlns:a16="http://schemas.microsoft.com/office/drawing/2014/main" id="{4AC9FACB-7411-C748-35E3-7D8246A84900}"/>
              </a:ext>
            </a:extLst>
          </p:cNvPr>
          <p:cNvGrpSpPr/>
          <p:nvPr/>
        </p:nvGrpSpPr>
        <p:grpSpPr>
          <a:xfrm>
            <a:off x="5842918" y="454646"/>
            <a:ext cx="1593097" cy="330365"/>
            <a:chOff x="989045" y="2044620"/>
            <a:chExt cx="675291"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2109" name="Rectangle: Rounded Corners 2108">
              <a:extLst>
                <a:ext uri="{FF2B5EF4-FFF2-40B4-BE49-F238E27FC236}">
                  <a16:creationId xmlns:a16="http://schemas.microsoft.com/office/drawing/2014/main" id="{C1EC92AA-2560-8318-8271-AA1A2D81A8FA}"/>
                </a:ext>
              </a:extLst>
            </p:cNvPr>
            <p:cNvSpPr/>
            <p:nvPr/>
          </p:nvSpPr>
          <p:spPr>
            <a:xfrm>
              <a:off x="989045" y="2044620"/>
              <a:ext cx="528209" cy="39543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endParaRPr>
            </a:p>
          </p:txBody>
        </p:sp>
        <p:sp>
          <p:nvSpPr>
            <p:cNvPr id="2110" name="TextBox 2109">
              <a:extLst>
                <a:ext uri="{FF2B5EF4-FFF2-40B4-BE49-F238E27FC236}">
                  <a16:creationId xmlns:a16="http://schemas.microsoft.com/office/drawing/2014/main" id="{40094FB6-B17E-7F7D-6646-80827EDD84A2}"/>
                </a:ext>
              </a:extLst>
            </p:cNvPr>
            <p:cNvSpPr txBox="1"/>
            <p:nvPr/>
          </p:nvSpPr>
          <p:spPr>
            <a:xfrm>
              <a:off x="1019090" y="2063502"/>
              <a:ext cx="645246" cy="368398"/>
            </a:xfrm>
            <a:prstGeom prst="rect">
              <a:avLst/>
            </a:prstGeom>
            <a:noFill/>
          </p:spPr>
          <p:txBody>
            <a:bodyPr wrap="square" rtlCol="0">
              <a:spAutoFit/>
            </a:bodyPr>
            <a:lstStyle/>
            <a:p>
              <a:r>
                <a:rPr lang="en-IN" sz="1400" b="1" dirty="0">
                  <a:solidFill>
                    <a:schemeClr val="bg1"/>
                  </a:solidFill>
                </a:rPr>
                <a:t>PACKAGING</a:t>
              </a:r>
            </a:p>
          </p:txBody>
        </p:sp>
      </p:grpSp>
      <p:sp>
        <p:nvSpPr>
          <p:cNvPr id="2108" name="TextBox 2107">
            <a:extLst>
              <a:ext uri="{FF2B5EF4-FFF2-40B4-BE49-F238E27FC236}">
                <a16:creationId xmlns:a16="http://schemas.microsoft.com/office/drawing/2014/main" id="{76C48B91-9F59-8B4E-A6B0-7196CE3E243F}"/>
              </a:ext>
            </a:extLst>
          </p:cNvPr>
          <p:cNvSpPr txBox="1"/>
          <p:nvPr/>
        </p:nvSpPr>
        <p:spPr>
          <a:xfrm>
            <a:off x="4199828" y="744455"/>
            <a:ext cx="1750128" cy="276999"/>
          </a:xfrm>
          <a:prstGeom prst="homePlate">
            <a:avLst/>
          </a:prstGeom>
          <a:noFill/>
        </p:spPr>
        <p:txBody>
          <a:bodyPr wrap="square" rtlCol="0">
            <a:spAutoFit/>
          </a:bodyPr>
          <a:lstStyle/>
          <a:p>
            <a:pPr algn="just"/>
            <a:r>
              <a:rPr lang="en-IN" sz="1200" b="1" dirty="0">
                <a:solidFill>
                  <a:srgbClr val="FF4433"/>
                </a:solidFill>
              </a:rPr>
              <a:t>Recycled Plastic Bottles</a:t>
            </a:r>
            <a:endParaRPr lang="en-IN" sz="1200" dirty="0"/>
          </a:p>
        </p:txBody>
      </p:sp>
      <p:sp>
        <p:nvSpPr>
          <p:cNvPr id="2118" name="TextBox 2117">
            <a:extLst>
              <a:ext uri="{FF2B5EF4-FFF2-40B4-BE49-F238E27FC236}">
                <a16:creationId xmlns:a16="http://schemas.microsoft.com/office/drawing/2014/main" id="{594EE8B5-D5A3-5701-C2D2-C2926E8F522C}"/>
              </a:ext>
            </a:extLst>
          </p:cNvPr>
          <p:cNvSpPr txBox="1"/>
          <p:nvPr/>
        </p:nvSpPr>
        <p:spPr>
          <a:xfrm>
            <a:off x="4202613" y="981780"/>
            <a:ext cx="2225175" cy="553998"/>
          </a:xfrm>
          <a:prstGeom prst="rect">
            <a:avLst/>
          </a:prstGeom>
          <a:noFill/>
          <a:ln>
            <a:solidFill>
              <a:schemeClr val="bg2">
                <a:lumMod val="50000"/>
              </a:schemeClr>
            </a:solidFill>
            <a:prstDash val="dash"/>
          </a:ln>
        </p:spPr>
        <p:txBody>
          <a:bodyPr wrap="square" rtlCol="0">
            <a:spAutoFit/>
          </a:bodyPr>
          <a:lstStyle/>
          <a:p>
            <a:pPr algn="just"/>
            <a:r>
              <a:rPr lang="en-US" sz="1000" b="0" i="0" dirty="0">
                <a:effectLst/>
              </a:rPr>
              <a:t>Our bottles are crafted from recycled plastic to resemble traditional glass cola bottles, including similar caps</a:t>
            </a:r>
            <a:endParaRPr lang="en-IN" sz="1000" dirty="0"/>
          </a:p>
        </p:txBody>
      </p:sp>
      <p:sp>
        <p:nvSpPr>
          <p:cNvPr id="2121" name="TextBox 2120">
            <a:extLst>
              <a:ext uri="{FF2B5EF4-FFF2-40B4-BE49-F238E27FC236}">
                <a16:creationId xmlns:a16="http://schemas.microsoft.com/office/drawing/2014/main" id="{34A13F11-DCCA-3B48-55F4-86B8B50BF947}"/>
              </a:ext>
            </a:extLst>
          </p:cNvPr>
          <p:cNvSpPr txBox="1"/>
          <p:nvPr/>
        </p:nvSpPr>
        <p:spPr>
          <a:xfrm>
            <a:off x="4168973" y="1503114"/>
            <a:ext cx="1565871" cy="276999"/>
          </a:xfrm>
          <a:prstGeom prst="rect">
            <a:avLst/>
          </a:prstGeom>
          <a:noFill/>
        </p:spPr>
        <p:txBody>
          <a:bodyPr wrap="square" rtlCol="0">
            <a:spAutoFit/>
          </a:bodyPr>
          <a:lstStyle/>
          <a:p>
            <a:pPr algn="just"/>
            <a:r>
              <a:rPr lang="en-IN" sz="1200" b="1" dirty="0">
                <a:solidFill>
                  <a:srgbClr val="FF4433"/>
                </a:solidFill>
              </a:rPr>
              <a:t>Minimalist Design</a:t>
            </a:r>
            <a:endParaRPr lang="en-IN" sz="1200" dirty="0"/>
          </a:p>
        </p:txBody>
      </p:sp>
      <p:sp>
        <p:nvSpPr>
          <p:cNvPr id="2129" name="TextBox 2128">
            <a:extLst>
              <a:ext uri="{FF2B5EF4-FFF2-40B4-BE49-F238E27FC236}">
                <a16:creationId xmlns:a16="http://schemas.microsoft.com/office/drawing/2014/main" id="{676633DA-76D8-18E0-9D93-1FC0C6F5E3EA}"/>
              </a:ext>
            </a:extLst>
          </p:cNvPr>
          <p:cNvSpPr txBox="1"/>
          <p:nvPr/>
        </p:nvSpPr>
        <p:spPr>
          <a:xfrm>
            <a:off x="7151511" y="740927"/>
            <a:ext cx="1750128" cy="276999"/>
          </a:xfrm>
          <a:prstGeom prst="rect">
            <a:avLst/>
          </a:prstGeom>
          <a:noFill/>
        </p:spPr>
        <p:txBody>
          <a:bodyPr wrap="square" rtlCol="0">
            <a:spAutoFit/>
          </a:bodyPr>
          <a:lstStyle/>
          <a:p>
            <a:pPr algn="just"/>
            <a:r>
              <a:rPr lang="en-IN" sz="1200" b="1" dirty="0">
                <a:solidFill>
                  <a:srgbClr val="FF4433"/>
                </a:solidFill>
              </a:rPr>
              <a:t>Nostalgic Design</a:t>
            </a:r>
            <a:endParaRPr lang="en-IN" sz="1200" dirty="0"/>
          </a:p>
        </p:txBody>
      </p:sp>
      <p:sp>
        <p:nvSpPr>
          <p:cNvPr id="2130" name="TextBox 2129">
            <a:extLst>
              <a:ext uri="{FF2B5EF4-FFF2-40B4-BE49-F238E27FC236}">
                <a16:creationId xmlns:a16="http://schemas.microsoft.com/office/drawing/2014/main" id="{C5C68F88-2EB7-C337-D9A8-82F36779877B}"/>
              </a:ext>
            </a:extLst>
          </p:cNvPr>
          <p:cNvSpPr txBox="1"/>
          <p:nvPr/>
        </p:nvSpPr>
        <p:spPr>
          <a:xfrm>
            <a:off x="6534787" y="981780"/>
            <a:ext cx="1905262" cy="553998"/>
          </a:xfrm>
          <a:prstGeom prst="rect">
            <a:avLst/>
          </a:prstGeom>
          <a:noFill/>
          <a:ln>
            <a:solidFill>
              <a:schemeClr val="bg2">
                <a:lumMod val="50000"/>
              </a:schemeClr>
            </a:solidFill>
            <a:prstDash val="dash"/>
          </a:ln>
        </p:spPr>
        <p:txBody>
          <a:bodyPr wrap="square" rtlCol="0">
            <a:spAutoFit/>
          </a:bodyPr>
          <a:lstStyle/>
          <a:p>
            <a:pPr algn="just"/>
            <a:r>
              <a:rPr lang="en-US" sz="1000" b="0" i="0" dirty="0">
                <a:effectLst/>
              </a:rPr>
              <a:t>The design brings nostalgia, reminiscent of regional glass bottle from the past</a:t>
            </a:r>
            <a:endParaRPr lang="en-IN" sz="1000" dirty="0"/>
          </a:p>
        </p:txBody>
      </p:sp>
      <p:sp>
        <p:nvSpPr>
          <p:cNvPr id="2131" name="TextBox 2130">
            <a:extLst>
              <a:ext uri="{FF2B5EF4-FFF2-40B4-BE49-F238E27FC236}">
                <a16:creationId xmlns:a16="http://schemas.microsoft.com/office/drawing/2014/main" id="{4303B7BD-ACD3-3764-B5E1-4E7ADCD6784B}"/>
              </a:ext>
            </a:extLst>
          </p:cNvPr>
          <p:cNvSpPr txBox="1"/>
          <p:nvPr/>
        </p:nvSpPr>
        <p:spPr>
          <a:xfrm>
            <a:off x="6995857" y="1496212"/>
            <a:ext cx="1750128" cy="276999"/>
          </a:xfrm>
          <a:prstGeom prst="rect">
            <a:avLst/>
          </a:prstGeom>
          <a:noFill/>
        </p:spPr>
        <p:txBody>
          <a:bodyPr wrap="square" rtlCol="0">
            <a:spAutoFit/>
          </a:bodyPr>
          <a:lstStyle/>
          <a:p>
            <a:pPr algn="just"/>
            <a:r>
              <a:rPr lang="en-IN" sz="1200" b="1" dirty="0">
                <a:solidFill>
                  <a:srgbClr val="FF4433"/>
                </a:solidFill>
              </a:rPr>
              <a:t>Sustainable Option</a:t>
            </a:r>
            <a:endParaRPr lang="en-IN" sz="1200" dirty="0"/>
          </a:p>
        </p:txBody>
      </p:sp>
      <p:grpSp>
        <p:nvGrpSpPr>
          <p:cNvPr id="2139" name="Group 2138">
            <a:extLst>
              <a:ext uri="{FF2B5EF4-FFF2-40B4-BE49-F238E27FC236}">
                <a16:creationId xmlns:a16="http://schemas.microsoft.com/office/drawing/2014/main" id="{9026FE26-1552-B010-FD49-5B00C77BDF63}"/>
              </a:ext>
            </a:extLst>
          </p:cNvPr>
          <p:cNvGrpSpPr/>
          <p:nvPr/>
        </p:nvGrpSpPr>
        <p:grpSpPr>
          <a:xfrm>
            <a:off x="4231858" y="1749049"/>
            <a:ext cx="4210021" cy="553998"/>
            <a:chOff x="4231858" y="1767711"/>
            <a:chExt cx="4210021" cy="553998"/>
          </a:xfrm>
        </p:grpSpPr>
        <p:sp>
          <p:nvSpPr>
            <p:cNvPr id="2123" name="TextBox 2122">
              <a:extLst>
                <a:ext uri="{FF2B5EF4-FFF2-40B4-BE49-F238E27FC236}">
                  <a16:creationId xmlns:a16="http://schemas.microsoft.com/office/drawing/2014/main" id="{139CB664-9BE7-647F-3081-D95A3BB56470}"/>
                </a:ext>
              </a:extLst>
            </p:cNvPr>
            <p:cNvSpPr txBox="1"/>
            <p:nvPr/>
          </p:nvSpPr>
          <p:spPr>
            <a:xfrm>
              <a:off x="4231858" y="1767711"/>
              <a:ext cx="2225175" cy="553998"/>
            </a:xfrm>
            <a:prstGeom prst="rect">
              <a:avLst/>
            </a:prstGeom>
            <a:noFill/>
            <a:ln>
              <a:solidFill>
                <a:schemeClr val="bg2">
                  <a:lumMod val="50000"/>
                </a:schemeClr>
              </a:solidFill>
              <a:prstDash val="dash"/>
            </a:ln>
          </p:spPr>
          <p:txBody>
            <a:bodyPr wrap="square" rtlCol="0">
              <a:spAutoFit/>
            </a:bodyPr>
            <a:lstStyle/>
            <a:p>
              <a:pPr algn="just"/>
              <a:r>
                <a:rPr lang="en-US" sz="1000" b="0" i="0" dirty="0">
                  <a:effectLst/>
                </a:rPr>
                <a:t>The bottles feature a minimalist design, appealing to young adults and promoting product reusability</a:t>
              </a:r>
              <a:endParaRPr lang="en-IN" sz="1000" dirty="0"/>
            </a:p>
          </p:txBody>
        </p:sp>
        <p:sp>
          <p:nvSpPr>
            <p:cNvPr id="2132" name="TextBox 2131">
              <a:extLst>
                <a:ext uri="{FF2B5EF4-FFF2-40B4-BE49-F238E27FC236}">
                  <a16:creationId xmlns:a16="http://schemas.microsoft.com/office/drawing/2014/main" id="{0F915C07-8ADB-7DA9-A74E-51EFAB4FDCAE}"/>
                </a:ext>
              </a:extLst>
            </p:cNvPr>
            <p:cNvSpPr txBox="1"/>
            <p:nvPr/>
          </p:nvSpPr>
          <p:spPr>
            <a:xfrm>
              <a:off x="6536617" y="1767711"/>
              <a:ext cx="1905262" cy="553998"/>
            </a:xfrm>
            <a:prstGeom prst="rect">
              <a:avLst/>
            </a:prstGeom>
            <a:noFill/>
            <a:ln>
              <a:solidFill>
                <a:schemeClr val="bg2">
                  <a:lumMod val="50000"/>
                </a:schemeClr>
              </a:solidFill>
              <a:prstDash val="dash"/>
            </a:ln>
          </p:spPr>
          <p:txBody>
            <a:bodyPr wrap="square" rtlCol="0">
              <a:spAutoFit/>
            </a:bodyPr>
            <a:lstStyle/>
            <a:p>
              <a:pPr algn="just"/>
              <a:r>
                <a:rPr lang="en-US" sz="1000" b="0" i="0" dirty="0">
                  <a:effectLst/>
                </a:rPr>
                <a:t>Our bottles promote sustainability in daily use, reducing environmental impact</a:t>
              </a:r>
              <a:endParaRPr lang="en-IN" sz="1000" dirty="0"/>
            </a:p>
          </p:txBody>
        </p:sp>
      </p:grpSp>
      <p:cxnSp>
        <p:nvCxnSpPr>
          <p:cNvPr id="2140" name="Straight Connector 2139">
            <a:extLst>
              <a:ext uri="{FF2B5EF4-FFF2-40B4-BE49-F238E27FC236}">
                <a16:creationId xmlns:a16="http://schemas.microsoft.com/office/drawing/2014/main" id="{D1814AD3-AAEF-5ED3-C2AD-F04453AC2524}"/>
              </a:ext>
            </a:extLst>
          </p:cNvPr>
          <p:cNvCxnSpPr>
            <a:cxnSpLocks/>
          </p:cNvCxnSpPr>
          <p:nvPr/>
        </p:nvCxnSpPr>
        <p:spPr>
          <a:xfrm>
            <a:off x="4158648" y="465284"/>
            <a:ext cx="11507" cy="2000693"/>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2145" name="Picture 2144">
            <a:extLst>
              <a:ext uri="{FF2B5EF4-FFF2-40B4-BE49-F238E27FC236}">
                <a16:creationId xmlns:a16="http://schemas.microsoft.com/office/drawing/2014/main" id="{059DE6ED-278C-7B00-A981-B17EE4F713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17" y="356930"/>
            <a:ext cx="1916560" cy="2241077"/>
          </a:xfrm>
          <a:prstGeom prst="rect">
            <a:avLst/>
          </a:prstGeom>
        </p:spPr>
      </p:pic>
      <p:sp>
        <p:nvSpPr>
          <p:cNvPr id="2147" name="TextBox 2146">
            <a:extLst>
              <a:ext uri="{FF2B5EF4-FFF2-40B4-BE49-F238E27FC236}">
                <a16:creationId xmlns:a16="http://schemas.microsoft.com/office/drawing/2014/main" id="{A6DCF3B2-A62E-D0EE-1C74-EC671327D74D}"/>
              </a:ext>
            </a:extLst>
          </p:cNvPr>
          <p:cNvSpPr txBox="1"/>
          <p:nvPr/>
        </p:nvSpPr>
        <p:spPr>
          <a:xfrm>
            <a:off x="2131176" y="997224"/>
            <a:ext cx="1943009" cy="646331"/>
          </a:xfrm>
          <a:prstGeom prst="rect">
            <a:avLst/>
          </a:prstGeom>
          <a:noFill/>
          <a:ln>
            <a:solidFill>
              <a:schemeClr val="tx1"/>
            </a:solidFill>
            <a:prstDash val="dash"/>
          </a:ln>
        </p:spPr>
        <p:txBody>
          <a:bodyPr wrap="square">
            <a:spAutoFit/>
          </a:bodyPr>
          <a:lstStyle/>
          <a:p>
            <a:pPr algn="just"/>
            <a:r>
              <a:rPr lang="en-US" sz="1200" b="1" i="0" dirty="0">
                <a:solidFill>
                  <a:srgbClr val="222222"/>
                </a:solidFill>
                <a:effectLst/>
              </a:rPr>
              <a:t>Sprinkl </a:t>
            </a:r>
            <a:r>
              <a:rPr lang="en-US" sz="1200" b="0" i="0" dirty="0">
                <a:solidFill>
                  <a:srgbClr val="222222"/>
                </a:solidFill>
                <a:effectLst/>
              </a:rPr>
              <a:t>- A masala drink available in mouth-watering regional flavors</a:t>
            </a:r>
          </a:p>
        </p:txBody>
      </p:sp>
      <p:sp>
        <p:nvSpPr>
          <p:cNvPr id="2148" name="TextBox 2147">
            <a:extLst>
              <a:ext uri="{FF2B5EF4-FFF2-40B4-BE49-F238E27FC236}">
                <a16:creationId xmlns:a16="http://schemas.microsoft.com/office/drawing/2014/main" id="{170CBD1E-B49F-EB08-5094-5CBDB5CEAABC}"/>
              </a:ext>
            </a:extLst>
          </p:cNvPr>
          <p:cNvSpPr txBox="1"/>
          <p:nvPr/>
        </p:nvSpPr>
        <p:spPr>
          <a:xfrm>
            <a:off x="2145364" y="1720991"/>
            <a:ext cx="1942337" cy="646331"/>
          </a:xfrm>
          <a:prstGeom prst="rect">
            <a:avLst/>
          </a:prstGeom>
          <a:noFill/>
          <a:ln>
            <a:solidFill>
              <a:schemeClr val="tx1"/>
            </a:solidFill>
            <a:prstDash val="dash"/>
          </a:ln>
        </p:spPr>
        <p:txBody>
          <a:bodyPr wrap="square">
            <a:spAutoFit/>
          </a:bodyPr>
          <a:lstStyle/>
          <a:p>
            <a:pPr algn="just"/>
            <a:r>
              <a:rPr lang="en-US" sz="1200" b="0" i="0" dirty="0">
                <a:solidFill>
                  <a:srgbClr val="222222"/>
                </a:solidFill>
                <a:effectLst/>
              </a:rPr>
              <a:t>A perfect blend of health and taste. Gives one</a:t>
            </a:r>
            <a:r>
              <a:rPr lang="en-US" sz="1200" b="1" i="0" dirty="0">
                <a:solidFill>
                  <a:srgbClr val="222222"/>
                </a:solidFill>
                <a:effectLst/>
              </a:rPr>
              <a:t> 'Nostalgia in every Sip'</a:t>
            </a:r>
            <a:endParaRPr lang="en-IN" sz="1200" dirty="0"/>
          </a:p>
        </p:txBody>
      </p:sp>
      <p:grpSp>
        <p:nvGrpSpPr>
          <p:cNvPr id="2149" name="Group 2148">
            <a:extLst>
              <a:ext uri="{FF2B5EF4-FFF2-40B4-BE49-F238E27FC236}">
                <a16:creationId xmlns:a16="http://schemas.microsoft.com/office/drawing/2014/main" id="{8A71CF13-7F83-4F80-E897-FC33EEDC6B8B}"/>
              </a:ext>
            </a:extLst>
          </p:cNvPr>
          <p:cNvGrpSpPr/>
          <p:nvPr/>
        </p:nvGrpSpPr>
        <p:grpSpPr>
          <a:xfrm>
            <a:off x="1684930" y="504233"/>
            <a:ext cx="1666985" cy="330365"/>
            <a:chOff x="989045" y="2044620"/>
            <a:chExt cx="706611" cy="395435"/>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2150" name="Rectangle: Rounded Corners 2149">
              <a:extLst>
                <a:ext uri="{FF2B5EF4-FFF2-40B4-BE49-F238E27FC236}">
                  <a16:creationId xmlns:a16="http://schemas.microsoft.com/office/drawing/2014/main" id="{FDAB9F9A-A654-4BDC-2B1D-0727C774E48F}"/>
                </a:ext>
              </a:extLst>
            </p:cNvPr>
            <p:cNvSpPr/>
            <p:nvPr/>
          </p:nvSpPr>
          <p:spPr>
            <a:xfrm>
              <a:off x="989045" y="2044620"/>
              <a:ext cx="528209" cy="39543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endParaRPr>
            </a:p>
          </p:txBody>
        </p:sp>
        <p:sp>
          <p:nvSpPr>
            <p:cNvPr id="2151" name="TextBox 2150">
              <a:extLst>
                <a:ext uri="{FF2B5EF4-FFF2-40B4-BE49-F238E27FC236}">
                  <a16:creationId xmlns:a16="http://schemas.microsoft.com/office/drawing/2014/main" id="{03F9C16B-6789-70D9-0D06-BBCF6906CEFD}"/>
                </a:ext>
              </a:extLst>
            </p:cNvPr>
            <p:cNvSpPr txBox="1"/>
            <p:nvPr/>
          </p:nvSpPr>
          <p:spPr>
            <a:xfrm>
              <a:off x="1050410" y="2054354"/>
              <a:ext cx="645246" cy="368398"/>
            </a:xfrm>
            <a:prstGeom prst="rect">
              <a:avLst/>
            </a:prstGeom>
            <a:noFill/>
          </p:spPr>
          <p:txBody>
            <a:bodyPr wrap="square" rtlCol="0">
              <a:spAutoFit/>
            </a:bodyPr>
            <a:lstStyle/>
            <a:p>
              <a:r>
                <a:rPr lang="en-IN" sz="1400" b="1" dirty="0">
                  <a:solidFill>
                    <a:schemeClr val="bg1"/>
                  </a:solidFill>
                </a:rPr>
                <a:t>PRODUCT</a:t>
              </a:r>
            </a:p>
          </p:txBody>
        </p:sp>
      </p:grpSp>
      <p:sp>
        <p:nvSpPr>
          <p:cNvPr id="3076" name="TextBox 3075">
            <a:extLst>
              <a:ext uri="{FF2B5EF4-FFF2-40B4-BE49-F238E27FC236}">
                <a16:creationId xmlns:a16="http://schemas.microsoft.com/office/drawing/2014/main" id="{0B6ACFAB-CEFE-ECE1-4472-EA015B6F562A}"/>
              </a:ext>
            </a:extLst>
          </p:cNvPr>
          <p:cNvSpPr txBox="1"/>
          <p:nvPr/>
        </p:nvSpPr>
        <p:spPr>
          <a:xfrm>
            <a:off x="44316" y="6560961"/>
            <a:ext cx="8101308" cy="246221"/>
          </a:xfrm>
          <a:prstGeom prst="rect">
            <a:avLst/>
          </a:prstGeom>
          <a:noFill/>
        </p:spPr>
        <p:txBody>
          <a:bodyPr wrap="square" rtlCol="0">
            <a:spAutoFit/>
          </a:bodyPr>
          <a:lstStyle/>
          <a:p>
            <a:r>
              <a:rPr lang="en-IN" sz="1000" dirty="0"/>
              <a:t>Each of the flavours are chosen to primarily cater to regional preferences while also providing other options</a:t>
            </a:r>
          </a:p>
        </p:txBody>
      </p:sp>
    </p:spTree>
    <p:extLst>
      <p:ext uri="{BB962C8B-B14F-4D97-AF65-F5344CB8AC3E}">
        <p14:creationId xmlns:p14="http://schemas.microsoft.com/office/powerpoint/2010/main" val="619861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27D0D830-4374-5113-6420-CDA90BAF1E62}"/>
              </a:ext>
            </a:extLst>
          </p:cNvPr>
          <p:cNvGrpSpPr/>
          <p:nvPr/>
        </p:nvGrpSpPr>
        <p:grpSpPr>
          <a:xfrm>
            <a:off x="-9412" y="-30694"/>
            <a:ext cx="12198081" cy="422778"/>
            <a:chOff x="28636" y="3897295"/>
            <a:chExt cx="11989254" cy="502781"/>
          </a:xfrm>
        </p:grpSpPr>
        <p:pic>
          <p:nvPicPr>
            <p:cNvPr id="137" name="Picture 2" descr="SVKM's NMIMS - Wikipedia">
              <a:extLst>
                <a:ext uri="{FF2B5EF4-FFF2-40B4-BE49-F238E27FC236}">
                  <a16:creationId xmlns:a16="http://schemas.microsoft.com/office/drawing/2014/main" id="{ADCD43A5-FBED-38B4-25B6-14C424FE6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 descr="Pin on MY LIFE ❤">
              <a:extLst>
                <a:ext uri="{FF2B5EF4-FFF2-40B4-BE49-F238E27FC236}">
                  <a16:creationId xmlns:a16="http://schemas.microsoft.com/office/drawing/2014/main" id="{E7DC23D9-EDE3-689E-3FDF-B4DD0A508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E2798004-10AF-12DC-605E-2B917C6A7DDE}"/>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65" name="Arrow: Chevron 164">
                <a:extLst>
                  <a:ext uri="{FF2B5EF4-FFF2-40B4-BE49-F238E27FC236}">
                    <a16:creationId xmlns:a16="http://schemas.microsoft.com/office/drawing/2014/main" id="{66732D2A-C5F2-4220-A3F3-17BAAE9E8783}"/>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67" name="TextBox 166">
                <a:extLst>
                  <a:ext uri="{FF2B5EF4-FFF2-40B4-BE49-F238E27FC236}">
                    <a16:creationId xmlns:a16="http://schemas.microsoft.com/office/drawing/2014/main" id="{8F955969-4308-76FA-17C4-3F95BC36895B}"/>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40" name="Group 139">
              <a:extLst>
                <a:ext uri="{FF2B5EF4-FFF2-40B4-BE49-F238E27FC236}">
                  <a16:creationId xmlns:a16="http://schemas.microsoft.com/office/drawing/2014/main" id="{A80C5382-C8DA-E71B-21C4-383C38C2ECBE}"/>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61" name="Arrow: Chevron 160">
                <a:extLst>
                  <a:ext uri="{FF2B5EF4-FFF2-40B4-BE49-F238E27FC236}">
                    <a16:creationId xmlns:a16="http://schemas.microsoft.com/office/drawing/2014/main" id="{2353A50C-339F-3F8D-4E59-7242C2ECC041}"/>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64" name="TextBox 163">
                <a:extLst>
                  <a:ext uri="{FF2B5EF4-FFF2-40B4-BE49-F238E27FC236}">
                    <a16:creationId xmlns:a16="http://schemas.microsoft.com/office/drawing/2014/main" id="{0FDA0D1D-43C6-6251-57AF-D472143B982D}"/>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41" name="Group 140">
              <a:extLst>
                <a:ext uri="{FF2B5EF4-FFF2-40B4-BE49-F238E27FC236}">
                  <a16:creationId xmlns:a16="http://schemas.microsoft.com/office/drawing/2014/main" id="{092EE2C3-B8A7-6FD4-34A7-0BBD1B6AB520}"/>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59" name="Arrow: Chevron 158">
                <a:extLst>
                  <a:ext uri="{FF2B5EF4-FFF2-40B4-BE49-F238E27FC236}">
                    <a16:creationId xmlns:a16="http://schemas.microsoft.com/office/drawing/2014/main" id="{BC84F609-29B8-AD10-7466-051EE22C2598}"/>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60" name="TextBox 159">
                <a:extLst>
                  <a:ext uri="{FF2B5EF4-FFF2-40B4-BE49-F238E27FC236}">
                    <a16:creationId xmlns:a16="http://schemas.microsoft.com/office/drawing/2014/main" id="{C86D4C76-2AA0-6D44-C94B-955855CDB6B0}"/>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42" name="Group 141">
              <a:extLst>
                <a:ext uri="{FF2B5EF4-FFF2-40B4-BE49-F238E27FC236}">
                  <a16:creationId xmlns:a16="http://schemas.microsoft.com/office/drawing/2014/main" id="{51818E68-940D-BAC6-4E1C-DAF224E5B335}"/>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55" name="Arrow: Chevron 154">
                <a:extLst>
                  <a:ext uri="{FF2B5EF4-FFF2-40B4-BE49-F238E27FC236}">
                    <a16:creationId xmlns:a16="http://schemas.microsoft.com/office/drawing/2014/main" id="{8C84D270-6526-2167-8F25-4E1462AAF232}"/>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58" name="TextBox 157">
                <a:extLst>
                  <a:ext uri="{FF2B5EF4-FFF2-40B4-BE49-F238E27FC236}">
                    <a16:creationId xmlns:a16="http://schemas.microsoft.com/office/drawing/2014/main" id="{E5B98435-740E-428E-D08C-36D5434A4E21}"/>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43" name="Group 142">
              <a:extLst>
                <a:ext uri="{FF2B5EF4-FFF2-40B4-BE49-F238E27FC236}">
                  <a16:creationId xmlns:a16="http://schemas.microsoft.com/office/drawing/2014/main" id="{534EE401-6C5F-1C73-E7DB-66946ABBE970}"/>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53" name="Arrow: Chevron 152">
                <a:extLst>
                  <a:ext uri="{FF2B5EF4-FFF2-40B4-BE49-F238E27FC236}">
                    <a16:creationId xmlns:a16="http://schemas.microsoft.com/office/drawing/2014/main" id="{F39B5475-B40C-F791-2947-CDD4D70509A9}"/>
                  </a:ext>
                </a:extLst>
              </p:cNvPr>
              <p:cNvSpPr/>
              <p:nvPr/>
            </p:nvSpPr>
            <p:spPr>
              <a:xfrm>
                <a:off x="9292360" y="2060083"/>
                <a:ext cx="2025445" cy="419973"/>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bg1"/>
                  </a:solidFill>
                </a:endParaRPr>
              </a:p>
            </p:txBody>
          </p:sp>
          <p:sp>
            <p:nvSpPr>
              <p:cNvPr id="154" name="TextBox 153">
                <a:extLst>
                  <a:ext uri="{FF2B5EF4-FFF2-40B4-BE49-F238E27FC236}">
                    <a16:creationId xmlns:a16="http://schemas.microsoft.com/office/drawing/2014/main" id="{87AF4472-0FED-82B4-A519-1D7CB321AA83}"/>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dirty="0"/>
                  <a:t>Promotion &amp; Timeline</a:t>
                </a:r>
                <a:endParaRPr lang="en-IN" sz="900" dirty="0"/>
              </a:p>
            </p:txBody>
          </p:sp>
        </p:grpSp>
        <p:grpSp>
          <p:nvGrpSpPr>
            <p:cNvPr id="144" name="Group 143">
              <a:extLst>
                <a:ext uri="{FF2B5EF4-FFF2-40B4-BE49-F238E27FC236}">
                  <a16:creationId xmlns:a16="http://schemas.microsoft.com/office/drawing/2014/main" id="{0BB3C845-261D-BED6-0123-32446BB53323}"/>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51" name="Arrow: Chevron 150">
                <a:extLst>
                  <a:ext uri="{FF2B5EF4-FFF2-40B4-BE49-F238E27FC236}">
                    <a16:creationId xmlns:a16="http://schemas.microsoft.com/office/drawing/2014/main" id="{111C4073-44E9-7529-A4EB-E47F9CA1C71C}"/>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52" name="TextBox 151">
                <a:extLst>
                  <a:ext uri="{FF2B5EF4-FFF2-40B4-BE49-F238E27FC236}">
                    <a16:creationId xmlns:a16="http://schemas.microsoft.com/office/drawing/2014/main" id="{450D654D-E213-8E88-7B04-EFD7D2C2B869}"/>
                  </a:ext>
                </a:extLst>
              </p:cNvPr>
              <p:cNvSpPr txBox="1"/>
              <p:nvPr/>
            </p:nvSpPr>
            <p:spPr>
              <a:xfrm>
                <a:off x="9751533" y="2148659"/>
                <a:ext cx="1217312" cy="224404"/>
              </a:xfrm>
              <a:prstGeom prst="rect">
                <a:avLst/>
              </a:prstGeom>
              <a:noFill/>
            </p:spPr>
            <p:txBody>
              <a:bodyPr wrap="square" lIns="0" tIns="0" rIns="0" bIns="0" rtlCol="0">
                <a:spAutoFit/>
              </a:bodyPr>
              <a:lstStyle/>
              <a:p>
                <a:pPr algn="l">
                  <a:spcAft>
                    <a:spcPts val="200"/>
                  </a:spcAft>
                </a:pPr>
                <a:r>
                  <a:rPr lang="en-US" sz="900" b="1" dirty="0">
                    <a:solidFill>
                      <a:schemeClr val="bg1"/>
                    </a:solidFill>
                  </a:rPr>
                  <a:t>Price &amp; Place</a:t>
                </a:r>
                <a:endParaRPr lang="en-IN" sz="900" b="1" dirty="0">
                  <a:solidFill>
                    <a:schemeClr val="bg1"/>
                  </a:solidFill>
                </a:endParaRPr>
              </a:p>
            </p:txBody>
          </p:sp>
        </p:grpSp>
        <p:grpSp>
          <p:nvGrpSpPr>
            <p:cNvPr id="145" name="Group 144">
              <a:extLst>
                <a:ext uri="{FF2B5EF4-FFF2-40B4-BE49-F238E27FC236}">
                  <a16:creationId xmlns:a16="http://schemas.microsoft.com/office/drawing/2014/main" id="{35D5BB61-D32D-1B18-5D16-0BB6F197C4F7}"/>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49" name="Arrow: Chevron 148">
                <a:extLst>
                  <a:ext uri="{FF2B5EF4-FFF2-40B4-BE49-F238E27FC236}">
                    <a16:creationId xmlns:a16="http://schemas.microsoft.com/office/drawing/2014/main" id="{9F3CFCB0-A607-8733-94D7-298618F33506}"/>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50" name="TextBox 149">
                <a:extLst>
                  <a:ext uri="{FF2B5EF4-FFF2-40B4-BE49-F238E27FC236}">
                    <a16:creationId xmlns:a16="http://schemas.microsoft.com/office/drawing/2014/main" id="{8E854BE0-19ED-93BB-1176-093B23E3686E}"/>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46" name="Group 145">
              <a:extLst>
                <a:ext uri="{FF2B5EF4-FFF2-40B4-BE49-F238E27FC236}">
                  <a16:creationId xmlns:a16="http://schemas.microsoft.com/office/drawing/2014/main" id="{E2BB8236-E232-8130-5958-972804F1628B}"/>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47" name="Arrow: Chevron 146">
                <a:extLst>
                  <a:ext uri="{FF2B5EF4-FFF2-40B4-BE49-F238E27FC236}">
                    <a16:creationId xmlns:a16="http://schemas.microsoft.com/office/drawing/2014/main" id="{CD7455AE-7731-7DE1-0F00-DF99597F092F}"/>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48" name="TextBox 147">
                <a:extLst>
                  <a:ext uri="{FF2B5EF4-FFF2-40B4-BE49-F238E27FC236}">
                    <a16:creationId xmlns:a16="http://schemas.microsoft.com/office/drawing/2014/main" id="{9B82C568-7D07-6C8A-4163-A30D6C06406F}"/>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00BEE1-A666-05F6-FA99-9DB2B3341AC6}"/>
              </a:ext>
            </a:extLst>
          </p:cNvPr>
          <p:cNvCxnSpPr>
            <a:cxnSpLocks/>
          </p:cNvCxnSpPr>
          <p:nvPr/>
        </p:nvCxnSpPr>
        <p:spPr>
          <a:xfrm>
            <a:off x="5561114" y="438737"/>
            <a:ext cx="0" cy="6028304"/>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631EFEE6-8DA6-8682-B6A3-8FD66E844ED4}"/>
              </a:ext>
            </a:extLst>
          </p:cNvPr>
          <p:cNvGrpSpPr/>
          <p:nvPr/>
        </p:nvGrpSpPr>
        <p:grpSpPr>
          <a:xfrm>
            <a:off x="81318" y="600192"/>
            <a:ext cx="1411600" cy="387982"/>
            <a:chOff x="932875" y="2044611"/>
            <a:chExt cx="108856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7" name="Rectangle: Rounded Corners 1269">
              <a:extLst>
                <a:ext uri="{FF2B5EF4-FFF2-40B4-BE49-F238E27FC236}">
                  <a16:creationId xmlns:a16="http://schemas.microsoft.com/office/drawing/2014/main" id="{CA517A26-31FF-D35F-858B-C142494E7C7A}"/>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8" name="TextBox 7">
              <a:extLst>
                <a:ext uri="{FF2B5EF4-FFF2-40B4-BE49-F238E27FC236}">
                  <a16:creationId xmlns:a16="http://schemas.microsoft.com/office/drawing/2014/main" id="{AC838956-643C-A021-9E5C-ADA284516880}"/>
                </a:ext>
              </a:extLst>
            </p:cNvPr>
            <p:cNvSpPr txBox="1"/>
            <p:nvPr/>
          </p:nvSpPr>
          <p:spPr>
            <a:xfrm>
              <a:off x="932875" y="2085484"/>
              <a:ext cx="917573" cy="313687"/>
            </a:xfrm>
            <a:prstGeom prst="homePlate">
              <a:avLst/>
            </a:prstGeom>
            <a:noFill/>
          </p:spPr>
          <p:txBody>
            <a:bodyPr wrap="square" rtlCol="0">
              <a:spAutoFit/>
            </a:bodyPr>
            <a:lstStyle/>
            <a:p>
              <a:pPr algn="ctr"/>
              <a:r>
                <a:rPr lang="en-IN" sz="1400" b="1" dirty="0">
                  <a:solidFill>
                    <a:schemeClr val="bg1"/>
                  </a:solidFill>
                </a:rPr>
                <a:t>PRICE</a:t>
              </a:r>
            </a:p>
          </p:txBody>
        </p:sp>
      </p:grpSp>
      <p:grpSp>
        <p:nvGrpSpPr>
          <p:cNvPr id="12" name="Group 11">
            <a:extLst>
              <a:ext uri="{FF2B5EF4-FFF2-40B4-BE49-F238E27FC236}">
                <a16:creationId xmlns:a16="http://schemas.microsoft.com/office/drawing/2014/main" id="{8320A331-21D2-BD95-3608-D89F86EE4746}"/>
              </a:ext>
            </a:extLst>
          </p:cNvPr>
          <p:cNvGrpSpPr/>
          <p:nvPr/>
        </p:nvGrpSpPr>
        <p:grpSpPr>
          <a:xfrm>
            <a:off x="5718065" y="657405"/>
            <a:ext cx="1411600" cy="387982"/>
            <a:chOff x="932875" y="2044611"/>
            <a:chExt cx="108856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3" name="Rectangle: Rounded Corners 1269">
              <a:extLst>
                <a:ext uri="{FF2B5EF4-FFF2-40B4-BE49-F238E27FC236}">
                  <a16:creationId xmlns:a16="http://schemas.microsoft.com/office/drawing/2014/main" id="{5B186EC3-F5E2-B661-6609-DA28DDD02F47}"/>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4" name="TextBox 13">
              <a:extLst>
                <a:ext uri="{FF2B5EF4-FFF2-40B4-BE49-F238E27FC236}">
                  <a16:creationId xmlns:a16="http://schemas.microsoft.com/office/drawing/2014/main" id="{EA4CC4C0-B7C8-B5BC-6581-97C1E03DE68D}"/>
                </a:ext>
              </a:extLst>
            </p:cNvPr>
            <p:cNvSpPr txBox="1"/>
            <p:nvPr/>
          </p:nvSpPr>
          <p:spPr>
            <a:xfrm>
              <a:off x="932875" y="2085484"/>
              <a:ext cx="917573" cy="313687"/>
            </a:xfrm>
            <a:prstGeom prst="homePlate">
              <a:avLst/>
            </a:prstGeom>
            <a:noFill/>
          </p:spPr>
          <p:txBody>
            <a:bodyPr wrap="square" rtlCol="0">
              <a:spAutoFit/>
            </a:bodyPr>
            <a:lstStyle/>
            <a:p>
              <a:pPr algn="ctr"/>
              <a:r>
                <a:rPr lang="en-IN" sz="1400" b="1" dirty="0">
                  <a:solidFill>
                    <a:schemeClr val="bg1"/>
                  </a:solidFill>
                </a:rPr>
                <a:t>PLACE</a:t>
              </a:r>
            </a:p>
          </p:txBody>
        </p:sp>
      </p:grpSp>
      <p:grpSp>
        <p:nvGrpSpPr>
          <p:cNvPr id="19" name="Group 18">
            <a:extLst>
              <a:ext uri="{FF2B5EF4-FFF2-40B4-BE49-F238E27FC236}">
                <a16:creationId xmlns:a16="http://schemas.microsoft.com/office/drawing/2014/main" id="{A68F7AE2-4E95-E6D9-48A3-4EC031E7CC21}"/>
              </a:ext>
            </a:extLst>
          </p:cNvPr>
          <p:cNvGrpSpPr/>
          <p:nvPr/>
        </p:nvGrpSpPr>
        <p:grpSpPr>
          <a:xfrm>
            <a:off x="5561114" y="1701637"/>
            <a:ext cx="2508272" cy="398665"/>
            <a:chOff x="3135354" y="639357"/>
            <a:chExt cx="2032394" cy="427463"/>
          </a:xfrm>
          <a:solidFill>
            <a:schemeClr val="accent2">
              <a:lumMod val="20000"/>
              <a:lumOff val="80000"/>
            </a:schemeClr>
          </a:solidFill>
        </p:grpSpPr>
        <p:sp>
          <p:nvSpPr>
            <p:cNvPr id="45" name="Rectangle: Rounded Corners 44">
              <a:extLst>
                <a:ext uri="{FF2B5EF4-FFF2-40B4-BE49-F238E27FC236}">
                  <a16:creationId xmlns:a16="http://schemas.microsoft.com/office/drawing/2014/main" id="{9BDE0084-F843-16D3-2894-E566E79FA53A}"/>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46" name="TextBox 45">
              <a:extLst>
                <a:ext uri="{FF2B5EF4-FFF2-40B4-BE49-F238E27FC236}">
                  <a16:creationId xmlns:a16="http://schemas.microsoft.com/office/drawing/2014/main" id="{7451333F-CBE3-3166-C28F-DD65CE06148F}"/>
                </a:ext>
              </a:extLst>
            </p:cNvPr>
            <p:cNvSpPr txBox="1"/>
            <p:nvPr/>
          </p:nvSpPr>
          <p:spPr>
            <a:xfrm>
              <a:off x="3135354" y="682581"/>
              <a:ext cx="2032394" cy="313509"/>
            </a:xfrm>
            <a:prstGeom prst="rect">
              <a:avLst/>
            </a:prstGeom>
            <a:noFill/>
          </p:spPr>
          <p:txBody>
            <a:bodyPr wrap="square" rtlCol="0">
              <a:spAutoFit/>
            </a:bodyPr>
            <a:lstStyle/>
            <a:p>
              <a:pPr algn="ctr"/>
              <a:r>
                <a:rPr lang="en-IN" sz="1300" b="1" dirty="0"/>
                <a:t>Traditional Channels</a:t>
              </a:r>
            </a:p>
          </p:txBody>
        </p:sp>
      </p:grpSp>
      <p:grpSp>
        <p:nvGrpSpPr>
          <p:cNvPr id="55" name="Group 54">
            <a:extLst>
              <a:ext uri="{FF2B5EF4-FFF2-40B4-BE49-F238E27FC236}">
                <a16:creationId xmlns:a16="http://schemas.microsoft.com/office/drawing/2014/main" id="{17040C6F-1A0E-8FD0-F92A-552B46420C4F}"/>
              </a:ext>
            </a:extLst>
          </p:cNvPr>
          <p:cNvGrpSpPr/>
          <p:nvPr/>
        </p:nvGrpSpPr>
        <p:grpSpPr>
          <a:xfrm>
            <a:off x="7635871" y="1701637"/>
            <a:ext cx="2508272" cy="398665"/>
            <a:chOff x="3135354" y="639357"/>
            <a:chExt cx="2032394" cy="427463"/>
          </a:xfrm>
          <a:solidFill>
            <a:schemeClr val="accent2">
              <a:lumMod val="20000"/>
              <a:lumOff val="80000"/>
            </a:schemeClr>
          </a:solidFill>
        </p:grpSpPr>
        <p:sp>
          <p:nvSpPr>
            <p:cNvPr id="56" name="Rectangle: Rounded Corners 55">
              <a:extLst>
                <a:ext uri="{FF2B5EF4-FFF2-40B4-BE49-F238E27FC236}">
                  <a16:creationId xmlns:a16="http://schemas.microsoft.com/office/drawing/2014/main" id="{F6C297CF-4657-394F-C498-7A7E9CF482B3}"/>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57" name="TextBox 56">
              <a:extLst>
                <a:ext uri="{FF2B5EF4-FFF2-40B4-BE49-F238E27FC236}">
                  <a16:creationId xmlns:a16="http://schemas.microsoft.com/office/drawing/2014/main" id="{41CA7F04-6A6B-DD1E-8178-6B924D4FB004}"/>
                </a:ext>
              </a:extLst>
            </p:cNvPr>
            <p:cNvSpPr txBox="1"/>
            <p:nvPr/>
          </p:nvSpPr>
          <p:spPr>
            <a:xfrm>
              <a:off x="3135354" y="682581"/>
              <a:ext cx="2032394" cy="313509"/>
            </a:xfrm>
            <a:prstGeom prst="rect">
              <a:avLst/>
            </a:prstGeom>
            <a:noFill/>
          </p:spPr>
          <p:txBody>
            <a:bodyPr wrap="square" rtlCol="0">
              <a:spAutoFit/>
            </a:bodyPr>
            <a:lstStyle/>
            <a:p>
              <a:pPr algn="ctr"/>
              <a:r>
                <a:rPr lang="en-IN" sz="1300" b="1" dirty="0"/>
                <a:t>Partnerships</a:t>
              </a:r>
            </a:p>
          </p:txBody>
        </p:sp>
      </p:grpSp>
      <p:grpSp>
        <p:nvGrpSpPr>
          <p:cNvPr id="58" name="Group 57">
            <a:extLst>
              <a:ext uri="{FF2B5EF4-FFF2-40B4-BE49-F238E27FC236}">
                <a16:creationId xmlns:a16="http://schemas.microsoft.com/office/drawing/2014/main" id="{009DD552-A7B1-FB04-666F-D15B37EFC5BA}"/>
              </a:ext>
            </a:extLst>
          </p:cNvPr>
          <p:cNvGrpSpPr/>
          <p:nvPr/>
        </p:nvGrpSpPr>
        <p:grpSpPr>
          <a:xfrm>
            <a:off x="9710629" y="1701637"/>
            <a:ext cx="2508272" cy="398665"/>
            <a:chOff x="3135354" y="639357"/>
            <a:chExt cx="2032394" cy="427463"/>
          </a:xfrm>
          <a:solidFill>
            <a:schemeClr val="accent2">
              <a:lumMod val="20000"/>
              <a:lumOff val="80000"/>
            </a:schemeClr>
          </a:solidFill>
        </p:grpSpPr>
        <p:sp>
          <p:nvSpPr>
            <p:cNvPr id="59" name="Rectangle: Rounded Corners 58">
              <a:extLst>
                <a:ext uri="{FF2B5EF4-FFF2-40B4-BE49-F238E27FC236}">
                  <a16:creationId xmlns:a16="http://schemas.microsoft.com/office/drawing/2014/main" id="{C4AE7922-3316-7D4C-D7E7-C26762659067}"/>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60" name="TextBox 59">
              <a:extLst>
                <a:ext uri="{FF2B5EF4-FFF2-40B4-BE49-F238E27FC236}">
                  <a16:creationId xmlns:a16="http://schemas.microsoft.com/office/drawing/2014/main" id="{BAC0BC9B-E31F-A1F5-A302-16BF8528525A}"/>
                </a:ext>
              </a:extLst>
            </p:cNvPr>
            <p:cNvSpPr txBox="1"/>
            <p:nvPr/>
          </p:nvSpPr>
          <p:spPr>
            <a:xfrm>
              <a:off x="3135354" y="682581"/>
              <a:ext cx="2032394" cy="313509"/>
            </a:xfrm>
            <a:prstGeom prst="rect">
              <a:avLst/>
            </a:prstGeom>
            <a:noFill/>
          </p:spPr>
          <p:txBody>
            <a:bodyPr wrap="square" rtlCol="0">
              <a:spAutoFit/>
            </a:bodyPr>
            <a:lstStyle/>
            <a:p>
              <a:pPr algn="ctr"/>
              <a:r>
                <a:rPr lang="en-IN" sz="1300" b="1" dirty="0"/>
                <a:t>E-Commerce</a:t>
              </a:r>
            </a:p>
          </p:txBody>
        </p:sp>
      </p:grpSp>
      <p:grpSp>
        <p:nvGrpSpPr>
          <p:cNvPr id="62" name="Group 61">
            <a:extLst>
              <a:ext uri="{FF2B5EF4-FFF2-40B4-BE49-F238E27FC236}">
                <a16:creationId xmlns:a16="http://schemas.microsoft.com/office/drawing/2014/main" id="{39595F8F-3D8A-AD4D-76EB-6C07133354D9}"/>
              </a:ext>
            </a:extLst>
          </p:cNvPr>
          <p:cNvGrpSpPr/>
          <p:nvPr/>
        </p:nvGrpSpPr>
        <p:grpSpPr>
          <a:xfrm>
            <a:off x="7635871" y="835675"/>
            <a:ext cx="2508272" cy="398665"/>
            <a:chOff x="3135354" y="639357"/>
            <a:chExt cx="2032394" cy="42746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63" name="Rectangle: Rounded Corners 62">
              <a:extLst>
                <a:ext uri="{FF2B5EF4-FFF2-40B4-BE49-F238E27FC236}">
                  <a16:creationId xmlns:a16="http://schemas.microsoft.com/office/drawing/2014/main" id="{F77FEB39-3D64-130B-DE33-CB6D93503546}"/>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64" name="TextBox 63">
              <a:extLst>
                <a:ext uri="{FF2B5EF4-FFF2-40B4-BE49-F238E27FC236}">
                  <a16:creationId xmlns:a16="http://schemas.microsoft.com/office/drawing/2014/main" id="{CD852169-96A0-EE44-89B5-51228E81B21D}"/>
                </a:ext>
              </a:extLst>
            </p:cNvPr>
            <p:cNvSpPr txBox="1"/>
            <p:nvPr/>
          </p:nvSpPr>
          <p:spPr>
            <a:xfrm>
              <a:off x="3135354" y="682581"/>
              <a:ext cx="2032394" cy="330010"/>
            </a:xfrm>
            <a:prstGeom prst="rect">
              <a:avLst/>
            </a:prstGeom>
            <a:noFill/>
          </p:spPr>
          <p:txBody>
            <a:bodyPr wrap="square" rtlCol="0">
              <a:spAutoFit/>
            </a:bodyPr>
            <a:lstStyle/>
            <a:p>
              <a:pPr algn="ctr"/>
              <a:r>
                <a:rPr lang="en-IN" sz="1400" b="1" dirty="0">
                  <a:solidFill>
                    <a:schemeClr val="bg1"/>
                  </a:solidFill>
                </a:rPr>
                <a:t>Distribution Channels</a:t>
              </a:r>
            </a:p>
          </p:txBody>
        </p:sp>
      </p:grpSp>
      <p:cxnSp>
        <p:nvCxnSpPr>
          <p:cNvPr id="76" name="Connector: Elbow 75">
            <a:extLst>
              <a:ext uri="{FF2B5EF4-FFF2-40B4-BE49-F238E27FC236}">
                <a16:creationId xmlns:a16="http://schemas.microsoft.com/office/drawing/2014/main" id="{D3B486C0-20B8-84BF-643D-93DE22947F5C}"/>
              </a:ext>
            </a:extLst>
          </p:cNvPr>
          <p:cNvCxnSpPr>
            <a:cxnSpLocks/>
          </p:cNvCxnSpPr>
          <p:nvPr/>
        </p:nvCxnSpPr>
        <p:spPr>
          <a:xfrm rot="5400000">
            <a:off x="7618980" y="338353"/>
            <a:ext cx="467297" cy="2074757"/>
          </a:xfrm>
          <a:prstGeom prst="bentConnector3">
            <a:avLst>
              <a:gd name="adj1" fmla="val 50000"/>
            </a:avLst>
          </a:prstGeom>
          <a:ln w="28575">
            <a:solidFill>
              <a:srgbClr val="EE560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67F97DD-D976-F9B6-ACE1-BBA5A8DE0CB3}"/>
              </a:ext>
            </a:extLst>
          </p:cNvPr>
          <p:cNvCxnSpPr>
            <a:cxnSpLocks/>
          </p:cNvCxnSpPr>
          <p:nvPr/>
        </p:nvCxnSpPr>
        <p:spPr>
          <a:xfrm rot="16200000" flipH="1">
            <a:off x="9648294" y="330643"/>
            <a:ext cx="558185" cy="2074758"/>
          </a:xfrm>
          <a:prstGeom prst="bentConnector3">
            <a:avLst>
              <a:gd name="adj1" fmla="val 50000"/>
            </a:avLst>
          </a:prstGeom>
          <a:ln w="28575">
            <a:solidFill>
              <a:srgbClr val="EE560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D4743B7-F2EF-60C9-D6CE-A5C43A1A8C67}"/>
              </a:ext>
            </a:extLst>
          </p:cNvPr>
          <p:cNvCxnSpPr>
            <a:cxnSpLocks/>
          </p:cNvCxnSpPr>
          <p:nvPr/>
        </p:nvCxnSpPr>
        <p:spPr>
          <a:xfrm>
            <a:off x="8892588" y="1219457"/>
            <a:ext cx="0" cy="39651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nvGrpSpPr>
          <p:cNvPr id="162" name="Group 161">
            <a:extLst>
              <a:ext uri="{FF2B5EF4-FFF2-40B4-BE49-F238E27FC236}">
                <a16:creationId xmlns:a16="http://schemas.microsoft.com/office/drawing/2014/main" id="{6EBB7FE2-31C1-5F64-23B8-CAE4095806CC}"/>
              </a:ext>
            </a:extLst>
          </p:cNvPr>
          <p:cNvGrpSpPr/>
          <p:nvPr/>
        </p:nvGrpSpPr>
        <p:grpSpPr>
          <a:xfrm>
            <a:off x="5627307" y="2304470"/>
            <a:ext cx="6508707" cy="2640822"/>
            <a:chOff x="5627307" y="2497511"/>
            <a:chExt cx="6508707" cy="2640822"/>
          </a:xfrm>
        </p:grpSpPr>
        <p:grpSp>
          <p:nvGrpSpPr>
            <p:cNvPr id="157" name="Group 156">
              <a:extLst>
                <a:ext uri="{FF2B5EF4-FFF2-40B4-BE49-F238E27FC236}">
                  <a16:creationId xmlns:a16="http://schemas.microsoft.com/office/drawing/2014/main" id="{EF091946-5B16-1796-ECA0-87D19BDFC886}"/>
                </a:ext>
              </a:extLst>
            </p:cNvPr>
            <p:cNvGrpSpPr/>
            <p:nvPr/>
          </p:nvGrpSpPr>
          <p:grpSpPr>
            <a:xfrm>
              <a:off x="5627307" y="2506842"/>
              <a:ext cx="2095251" cy="2631490"/>
              <a:chOff x="5683293" y="2506842"/>
              <a:chExt cx="2095251" cy="2631490"/>
            </a:xfrm>
          </p:grpSpPr>
          <p:sp>
            <p:nvSpPr>
              <p:cNvPr id="27" name="TextBox 26">
                <a:extLst>
                  <a:ext uri="{FF2B5EF4-FFF2-40B4-BE49-F238E27FC236}">
                    <a16:creationId xmlns:a16="http://schemas.microsoft.com/office/drawing/2014/main" id="{F402FB5E-0E39-32B6-4C8C-1E080B3686A6}"/>
                  </a:ext>
                </a:extLst>
              </p:cNvPr>
              <p:cNvSpPr txBox="1"/>
              <p:nvPr/>
            </p:nvSpPr>
            <p:spPr>
              <a:xfrm>
                <a:off x="5683293" y="2506842"/>
                <a:ext cx="2095251" cy="2631490"/>
              </a:xfrm>
              <a:prstGeom prst="rect">
                <a:avLst/>
              </a:prstGeom>
              <a:noFill/>
              <a:ln>
                <a:solidFill>
                  <a:schemeClr val="tx1"/>
                </a:solidFill>
                <a:prstDash val="dash"/>
              </a:ln>
            </p:spPr>
            <p:txBody>
              <a:bodyPr wrap="square" rtlCol="0" anchor="ctr">
                <a:spAutoFit/>
              </a:bodyPr>
              <a:lstStyle/>
              <a:p>
                <a:pPr algn="l">
                  <a:buFont typeface="+mj-lt"/>
                  <a:buAutoNum type="arabicPeriod"/>
                </a:pPr>
                <a:r>
                  <a:rPr lang="en-US" sz="1100" b="0" i="0" dirty="0">
                    <a:effectLst/>
                  </a:rPr>
                  <a:t> Ensure availability in diverse retail outlets like supermarkets, convenience stores, hypermarkets, and local grocery stores for </a:t>
                </a:r>
                <a:r>
                  <a:rPr lang="en-US" sz="1100" b="1" i="0" dirty="0">
                    <a:effectLst/>
                  </a:rPr>
                  <a:t>widespread </a:t>
                </a:r>
                <a:r>
                  <a:rPr lang="en-US" sz="1100" b="0" i="0" dirty="0">
                    <a:effectLst/>
                  </a:rPr>
                  <a:t>access</a:t>
                </a:r>
              </a:p>
              <a:p>
                <a:pPr algn="l"/>
                <a:endParaRPr lang="en-US" sz="1100" b="0" i="0" dirty="0">
                  <a:effectLst/>
                </a:endParaRPr>
              </a:p>
              <a:p>
                <a:pPr algn="l"/>
                <a:r>
                  <a:rPr lang="en-US" sz="1100" b="0" i="0" dirty="0">
                    <a:effectLst/>
                  </a:rPr>
                  <a:t>2. </a:t>
                </a:r>
                <a:r>
                  <a:rPr lang="en-US" sz="1100" b="1" i="0" dirty="0">
                    <a:effectLst/>
                  </a:rPr>
                  <a:t>Attractive in-store displays </a:t>
                </a:r>
                <a:r>
                  <a:rPr lang="en-US" sz="1100" b="0" i="0" dirty="0">
                    <a:effectLst/>
                  </a:rPr>
                  <a:t>and promotions for visibility</a:t>
                </a:r>
              </a:p>
              <a:p>
                <a:pPr algn="l"/>
                <a:endParaRPr lang="en-US" sz="1100" b="0" i="0" dirty="0">
                  <a:effectLst/>
                </a:endParaRPr>
              </a:p>
              <a:p>
                <a:pPr algn="l"/>
                <a:r>
                  <a:rPr lang="en-US" sz="1100" b="0" i="0" dirty="0">
                    <a:effectLst/>
                  </a:rPr>
                  <a:t>3. Leverage </a:t>
                </a:r>
                <a:r>
                  <a:rPr lang="en-US" sz="1100" b="1" i="0" dirty="0">
                    <a:effectLst/>
                  </a:rPr>
                  <a:t>ITC’s existing distribution network</a:t>
                </a:r>
              </a:p>
              <a:p>
                <a:pPr algn="l"/>
                <a:endParaRPr lang="en-US" sz="1100" b="0" i="0" dirty="0">
                  <a:effectLst/>
                </a:endParaRPr>
              </a:p>
              <a:p>
                <a:pPr algn="l"/>
                <a:endParaRPr lang="en-US" sz="1100" dirty="0"/>
              </a:p>
              <a:p>
                <a:pPr algn="l"/>
                <a:endParaRPr lang="en-US" sz="1100" b="0" i="0" dirty="0">
                  <a:effectLst/>
                </a:endParaRPr>
              </a:p>
              <a:p>
                <a:pPr algn="l"/>
                <a:endParaRPr lang="en-US" sz="1100" b="0" i="0" dirty="0">
                  <a:effectLst/>
                </a:endParaRPr>
              </a:p>
            </p:txBody>
          </p:sp>
          <p:grpSp>
            <p:nvGrpSpPr>
              <p:cNvPr id="107" name="Group 106">
                <a:extLst>
                  <a:ext uri="{FF2B5EF4-FFF2-40B4-BE49-F238E27FC236}">
                    <a16:creationId xmlns:a16="http://schemas.microsoft.com/office/drawing/2014/main" id="{2BF3DCFA-599E-49FE-60FA-2F9E963532FE}"/>
                  </a:ext>
                </a:extLst>
              </p:cNvPr>
              <p:cNvGrpSpPr/>
              <p:nvPr/>
            </p:nvGrpSpPr>
            <p:grpSpPr>
              <a:xfrm>
                <a:off x="5826333" y="4486553"/>
                <a:ext cx="1809538" cy="529585"/>
                <a:chOff x="5826332" y="4597125"/>
                <a:chExt cx="1809538" cy="529585"/>
              </a:xfrm>
            </p:grpSpPr>
            <p:pic>
              <p:nvPicPr>
                <p:cNvPr id="70" name="Picture 69">
                  <a:extLst>
                    <a:ext uri="{FF2B5EF4-FFF2-40B4-BE49-F238E27FC236}">
                      <a16:creationId xmlns:a16="http://schemas.microsoft.com/office/drawing/2014/main" id="{7318BA01-2E2B-6BCB-4249-EE65787649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26332" y="4669592"/>
                  <a:ext cx="917907" cy="384650"/>
                </a:xfrm>
                <a:prstGeom prst="rect">
                  <a:avLst/>
                </a:prstGeom>
              </p:spPr>
            </p:pic>
            <p:pic>
              <p:nvPicPr>
                <p:cNvPr id="5122" name="Picture 2" descr="Store Vector Icon - Retail Store Icon Png, Transparent Png - kindpng">
                  <a:extLst>
                    <a:ext uri="{FF2B5EF4-FFF2-40B4-BE49-F238E27FC236}">
                      <a16:creationId xmlns:a16="http://schemas.microsoft.com/office/drawing/2014/main" id="{63AF71E3-C6C8-4347-0E48-BF4CB89455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5311" y="4597125"/>
                  <a:ext cx="740559" cy="5295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1" name="Group 110">
              <a:extLst>
                <a:ext uri="{FF2B5EF4-FFF2-40B4-BE49-F238E27FC236}">
                  <a16:creationId xmlns:a16="http://schemas.microsoft.com/office/drawing/2014/main" id="{225CC6CF-40A6-1006-4F28-96E1D6278358}"/>
                </a:ext>
              </a:extLst>
            </p:cNvPr>
            <p:cNvGrpSpPr/>
            <p:nvPr/>
          </p:nvGrpSpPr>
          <p:grpSpPr>
            <a:xfrm>
              <a:off x="7844736" y="2506843"/>
              <a:ext cx="2095251" cy="2631490"/>
              <a:chOff x="3341525" y="2506843"/>
              <a:chExt cx="2095251" cy="2631490"/>
            </a:xfrm>
          </p:grpSpPr>
          <p:grpSp>
            <p:nvGrpSpPr>
              <p:cNvPr id="109" name="Group 108">
                <a:extLst>
                  <a:ext uri="{FF2B5EF4-FFF2-40B4-BE49-F238E27FC236}">
                    <a16:creationId xmlns:a16="http://schemas.microsoft.com/office/drawing/2014/main" id="{6C69E78F-FD6C-0A0E-1239-201B18C7C9F6}"/>
                  </a:ext>
                </a:extLst>
              </p:cNvPr>
              <p:cNvGrpSpPr/>
              <p:nvPr/>
            </p:nvGrpSpPr>
            <p:grpSpPr>
              <a:xfrm>
                <a:off x="3407565" y="4505835"/>
                <a:ext cx="1798823" cy="522468"/>
                <a:chOff x="8011058" y="4600683"/>
                <a:chExt cx="1798823" cy="522468"/>
              </a:xfrm>
            </p:grpSpPr>
            <p:pic>
              <p:nvPicPr>
                <p:cNvPr id="71" name="Picture 70">
                  <a:extLst>
                    <a:ext uri="{FF2B5EF4-FFF2-40B4-BE49-F238E27FC236}">
                      <a16:creationId xmlns:a16="http://schemas.microsoft.com/office/drawing/2014/main" id="{7135138B-E1F5-09BC-D56B-FA5FE4677DB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884557" y="4741625"/>
                  <a:ext cx="925324" cy="240585"/>
                </a:xfrm>
                <a:prstGeom prst="rect">
                  <a:avLst/>
                </a:prstGeom>
              </p:spPr>
            </p:pic>
            <p:pic>
              <p:nvPicPr>
                <p:cNvPr id="72" name="Picture 71">
                  <a:extLst>
                    <a:ext uri="{FF2B5EF4-FFF2-40B4-BE49-F238E27FC236}">
                      <a16:creationId xmlns:a16="http://schemas.microsoft.com/office/drawing/2014/main" id="{081FFC5A-E078-3017-0DC3-02D4F881CE3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011058" y="4600683"/>
                  <a:ext cx="820630" cy="522468"/>
                </a:xfrm>
                <a:prstGeom prst="rect">
                  <a:avLst/>
                </a:prstGeom>
              </p:spPr>
            </p:pic>
          </p:grpSp>
          <p:sp>
            <p:nvSpPr>
              <p:cNvPr id="108" name="TextBox 107">
                <a:extLst>
                  <a:ext uri="{FF2B5EF4-FFF2-40B4-BE49-F238E27FC236}">
                    <a16:creationId xmlns:a16="http://schemas.microsoft.com/office/drawing/2014/main" id="{F31214C6-926E-FF9A-E750-6C976EA51BA9}"/>
                  </a:ext>
                </a:extLst>
              </p:cNvPr>
              <p:cNvSpPr txBox="1"/>
              <p:nvPr/>
            </p:nvSpPr>
            <p:spPr>
              <a:xfrm>
                <a:off x="3341525" y="2506843"/>
                <a:ext cx="2095251" cy="2631490"/>
              </a:xfrm>
              <a:prstGeom prst="rect">
                <a:avLst/>
              </a:prstGeom>
              <a:noFill/>
              <a:ln>
                <a:solidFill>
                  <a:schemeClr val="tx1"/>
                </a:solidFill>
                <a:prstDash val="dash"/>
              </a:ln>
            </p:spPr>
            <p:txBody>
              <a:bodyPr wrap="square" rtlCol="0" anchor="ctr">
                <a:spAutoFit/>
              </a:bodyPr>
              <a:lstStyle/>
              <a:p>
                <a:r>
                  <a:rPr lang="en-US" sz="1100" b="0" i="0" dirty="0">
                    <a:effectLst/>
                  </a:rPr>
                  <a:t>1. Collaborations with businesses such as airlines(In-flight meal) and fast-food chains will enable us to expand our market reach beyond retail</a:t>
                </a:r>
              </a:p>
              <a:p>
                <a:endParaRPr lang="en-US" sz="1100" b="0" i="0" dirty="0">
                  <a:effectLst/>
                </a:endParaRPr>
              </a:p>
              <a:p>
                <a:r>
                  <a:rPr lang="en-IN" sz="1100" dirty="0"/>
                  <a:t>2. </a:t>
                </a:r>
                <a:r>
                  <a:rPr lang="en-US" sz="1100" b="0" i="0" dirty="0">
                    <a:effectLst/>
                  </a:rPr>
                  <a:t>Co-branded promotions enhance brand visibility</a:t>
                </a:r>
              </a:p>
              <a:p>
                <a:endParaRPr lang="en-US" sz="1100" b="0" i="0" dirty="0">
                  <a:effectLst/>
                </a:endParaRPr>
              </a:p>
              <a:p>
                <a:r>
                  <a:rPr lang="en-US" sz="1100" b="0" i="0" dirty="0">
                    <a:effectLst/>
                  </a:rPr>
                  <a:t>3. Stringent quality control for partner satisfaction</a:t>
                </a:r>
              </a:p>
              <a:p>
                <a:pPr algn="l"/>
                <a:endParaRPr lang="en-US" sz="1100" b="0" i="0" dirty="0">
                  <a:effectLst/>
                </a:endParaRPr>
              </a:p>
              <a:p>
                <a:pPr algn="l"/>
                <a:endParaRPr lang="en-US" sz="1100" dirty="0"/>
              </a:p>
              <a:p>
                <a:pPr algn="l"/>
                <a:endParaRPr lang="en-US" sz="1100" b="0" i="0" dirty="0">
                  <a:effectLst/>
                </a:endParaRPr>
              </a:p>
              <a:p>
                <a:pPr algn="l"/>
                <a:endParaRPr lang="en-US" sz="1100" b="0" i="0" dirty="0">
                  <a:effectLst/>
                </a:endParaRPr>
              </a:p>
            </p:txBody>
          </p:sp>
        </p:grpSp>
        <p:grpSp>
          <p:nvGrpSpPr>
            <p:cNvPr id="156" name="Group 155">
              <a:extLst>
                <a:ext uri="{FF2B5EF4-FFF2-40B4-BE49-F238E27FC236}">
                  <a16:creationId xmlns:a16="http://schemas.microsoft.com/office/drawing/2014/main" id="{4672BA58-19B3-76E2-02AA-FA1E59BFA7D3}"/>
                </a:ext>
              </a:extLst>
            </p:cNvPr>
            <p:cNvGrpSpPr/>
            <p:nvPr/>
          </p:nvGrpSpPr>
          <p:grpSpPr>
            <a:xfrm>
              <a:off x="10040763" y="2497511"/>
              <a:ext cx="2095251" cy="2631490"/>
              <a:chOff x="2803224" y="2281814"/>
              <a:chExt cx="2095251" cy="2631490"/>
            </a:xfrm>
          </p:grpSpPr>
          <p:grpSp>
            <p:nvGrpSpPr>
              <p:cNvPr id="113" name="Group 112">
                <a:extLst>
                  <a:ext uri="{FF2B5EF4-FFF2-40B4-BE49-F238E27FC236}">
                    <a16:creationId xmlns:a16="http://schemas.microsoft.com/office/drawing/2014/main" id="{AEBBB3FA-1398-C47C-889E-4F5353C644E3}"/>
                  </a:ext>
                </a:extLst>
              </p:cNvPr>
              <p:cNvGrpSpPr/>
              <p:nvPr/>
            </p:nvGrpSpPr>
            <p:grpSpPr>
              <a:xfrm>
                <a:off x="2962134" y="4297786"/>
                <a:ext cx="1598864" cy="522468"/>
                <a:chOff x="10244854" y="4600683"/>
                <a:chExt cx="1598864" cy="522468"/>
              </a:xfrm>
            </p:grpSpPr>
            <p:pic>
              <p:nvPicPr>
                <p:cNvPr id="69" name="Picture 68">
                  <a:extLst>
                    <a:ext uri="{FF2B5EF4-FFF2-40B4-BE49-F238E27FC236}">
                      <a16:creationId xmlns:a16="http://schemas.microsoft.com/office/drawing/2014/main" id="{8A98E4FF-338E-DAB2-B063-10805942255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321250" y="4600683"/>
                  <a:ext cx="522468" cy="522468"/>
                </a:xfrm>
                <a:prstGeom prst="rect">
                  <a:avLst/>
                </a:prstGeom>
              </p:spPr>
            </p:pic>
            <p:pic>
              <p:nvPicPr>
                <p:cNvPr id="75" name="Picture 74">
                  <a:extLst>
                    <a:ext uri="{FF2B5EF4-FFF2-40B4-BE49-F238E27FC236}">
                      <a16:creationId xmlns:a16="http://schemas.microsoft.com/office/drawing/2014/main" id="{BF1B1C0D-7A90-2427-0FF3-7CCEE7712928}"/>
                    </a:ext>
                  </a:extLst>
                </p:cNvPr>
                <p:cNvPicPr>
                  <a:picLocks noChangeAspect="1"/>
                </p:cNvPicPr>
                <p:nvPr/>
              </p:nvPicPr>
              <p:blipFill>
                <a:blip r:embed="rId13"/>
                <a:stretch>
                  <a:fillRect/>
                </a:stretch>
              </p:blipFill>
              <p:spPr>
                <a:xfrm>
                  <a:off x="10244854" y="4707697"/>
                  <a:ext cx="925324" cy="308441"/>
                </a:xfrm>
                <a:prstGeom prst="rect">
                  <a:avLst/>
                </a:prstGeom>
              </p:spPr>
            </p:pic>
          </p:grpSp>
          <p:sp>
            <p:nvSpPr>
              <p:cNvPr id="112" name="TextBox 111">
                <a:extLst>
                  <a:ext uri="{FF2B5EF4-FFF2-40B4-BE49-F238E27FC236}">
                    <a16:creationId xmlns:a16="http://schemas.microsoft.com/office/drawing/2014/main" id="{FD40C600-B9C1-8E19-8D66-840CBF5FCBD4}"/>
                  </a:ext>
                </a:extLst>
              </p:cNvPr>
              <p:cNvSpPr txBox="1"/>
              <p:nvPr/>
            </p:nvSpPr>
            <p:spPr>
              <a:xfrm>
                <a:off x="2803224" y="2281814"/>
                <a:ext cx="2095251" cy="2631490"/>
              </a:xfrm>
              <a:prstGeom prst="rect">
                <a:avLst/>
              </a:prstGeom>
              <a:noFill/>
              <a:ln>
                <a:solidFill>
                  <a:schemeClr val="tx1"/>
                </a:solidFill>
                <a:prstDash val="dash"/>
              </a:ln>
            </p:spPr>
            <p:txBody>
              <a:bodyPr wrap="square" rtlCol="0" anchor="ctr">
                <a:spAutoFit/>
              </a:bodyPr>
              <a:lstStyle/>
              <a:p>
                <a:r>
                  <a:rPr lang="en-US" sz="1100" b="0" i="0" dirty="0">
                    <a:effectLst/>
                  </a:rPr>
                  <a:t>1. Availability on all the major e-commerce platforms</a:t>
                </a:r>
              </a:p>
              <a:p>
                <a:endParaRPr lang="en-US" sz="1100" b="0" i="0" dirty="0">
                  <a:effectLst/>
                </a:endParaRPr>
              </a:p>
              <a:p>
                <a:r>
                  <a:rPr lang="en-IN" sz="1100" dirty="0"/>
                  <a:t>2. </a:t>
                </a:r>
                <a:r>
                  <a:rPr lang="en-US" sz="1100" b="0" i="0" dirty="0">
                    <a:effectLst/>
                  </a:rPr>
                  <a:t>Digital marketing and targeted advertising efforts will drive online visibility and attract consumers to our Masala Drinks</a:t>
                </a:r>
              </a:p>
              <a:p>
                <a:endParaRPr lang="en-US" sz="1100" dirty="0"/>
              </a:p>
              <a:p>
                <a:r>
                  <a:rPr lang="en-US" sz="1100" b="0" i="0" dirty="0">
                    <a:effectLst/>
                  </a:rPr>
                  <a:t>3. Integration with hyper-local delivery platforms will enable us to offer quick, doorstep delivery</a:t>
                </a:r>
              </a:p>
              <a:p>
                <a:endParaRPr lang="en-US" sz="1100" dirty="0"/>
              </a:p>
              <a:p>
                <a:endParaRPr lang="en-US" sz="1100" b="0" i="0" dirty="0">
                  <a:effectLst/>
                </a:endParaRPr>
              </a:p>
              <a:p>
                <a:pPr algn="l"/>
                <a:endParaRPr lang="en-US" sz="1100" b="0" i="0" dirty="0">
                  <a:effectLst/>
                </a:endParaRPr>
              </a:p>
              <a:p>
                <a:pPr algn="l"/>
                <a:endParaRPr lang="en-US" sz="1100" b="0" i="0" dirty="0">
                  <a:effectLst/>
                </a:endParaRPr>
              </a:p>
            </p:txBody>
          </p:sp>
        </p:grpSp>
      </p:grpSp>
      <p:cxnSp>
        <p:nvCxnSpPr>
          <p:cNvPr id="163" name="Straight Arrow Connector 162">
            <a:extLst>
              <a:ext uri="{FF2B5EF4-FFF2-40B4-BE49-F238E27FC236}">
                <a16:creationId xmlns:a16="http://schemas.microsoft.com/office/drawing/2014/main" id="{1C1F3B39-2363-CDB2-FDDB-78D212F67650}"/>
              </a:ext>
            </a:extLst>
          </p:cNvPr>
          <p:cNvCxnSpPr>
            <a:cxnSpLocks/>
          </p:cNvCxnSpPr>
          <p:nvPr/>
        </p:nvCxnSpPr>
        <p:spPr>
          <a:xfrm>
            <a:off x="6815250" y="2071661"/>
            <a:ext cx="0" cy="2837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6" name="Straight Arrow Connector 165">
            <a:extLst>
              <a:ext uri="{FF2B5EF4-FFF2-40B4-BE49-F238E27FC236}">
                <a16:creationId xmlns:a16="http://schemas.microsoft.com/office/drawing/2014/main" id="{44DA5DF3-2BE5-BE9C-9A42-DA637EB8608C}"/>
              </a:ext>
            </a:extLst>
          </p:cNvPr>
          <p:cNvCxnSpPr>
            <a:cxnSpLocks/>
          </p:cNvCxnSpPr>
          <p:nvPr/>
        </p:nvCxnSpPr>
        <p:spPr>
          <a:xfrm>
            <a:off x="8931363" y="2071661"/>
            <a:ext cx="0" cy="26522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8" name="Straight Arrow Connector 167">
            <a:extLst>
              <a:ext uri="{FF2B5EF4-FFF2-40B4-BE49-F238E27FC236}">
                <a16:creationId xmlns:a16="http://schemas.microsoft.com/office/drawing/2014/main" id="{69F1DE7D-DBF9-8CF5-1D1A-C110FB8F92F5}"/>
              </a:ext>
            </a:extLst>
          </p:cNvPr>
          <p:cNvCxnSpPr>
            <a:cxnSpLocks/>
          </p:cNvCxnSpPr>
          <p:nvPr/>
        </p:nvCxnSpPr>
        <p:spPr>
          <a:xfrm>
            <a:off x="10962201" y="2084086"/>
            <a:ext cx="2565" cy="22971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84A3FB49-E4B2-8FF9-9978-C66CA2934A2B}"/>
              </a:ext>
            </a:extLst>
          </p:cNvPr>
          <p:cNvSpPr/>
          <p:nvPr/>
        </p:nvSpPr>
        <p:spPr>
          <a:xfrm>
            <a:off x="5633953" y="5159832"/>
            <a:ext cx="2095245" cy="125364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42FDC39-E2CD-793E-AB2D-A3EFA12D7C7D}"/>
              </a:ext>
            </a:extLst>
          </p:cNvPr>
          <p:cNvSpPr/>
          <p:nvPr/>
        </p:nvSpPr>
        <p:spPr>
          <a:xfrm>
            <a:off x="7818927" y="5167303"/>
            <a:ext cx="2095245" cy="125364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21167B4-4172-B658-999E-C84764E8A478}"/>
              </a:ext>
            </a:extLst>
          </p:cNvPr>
          <p:cNvSpPr/>
          <p:nvPr/>
        </p:nvSpPr>
        <p:spPr>
          <a:xfrm>
            <a:off x="10032886" y="5159969"/>
            <a:ext cx="2095245" cy="125364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dirty="0"/>
          </a:p>
        </p:txBody>
      </p:sp>
      <p:sp>
        <p:nvSpPr>
          <p:cNvPr id="18" name="Rectangle: Rounded Corners 17">
            <a:extLst>
              <a:ext uri="{FF2B5EF4-FFF2-40B4-BE49-F238E27FC236}">
                <a16:creationId xmlns:a16="http://schemas.microsoft.com/office/drawing/2014/main" id="{EE355E39-19F1-4EED-2D91-C310A4B4D401}"/>
              </a:ext>
            </a:extLst>
          </p:cNvPr>
          <p:cNvSpPr/>
          <p:nvPr/>
        </p:nvSpPr>
        <p:spPr>
          <a:xfrm>
            <a:off x="10319687" y="4995135"/>
            <a:ext cx="1434180" cy="34433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21" name="Rectangle: Rounded Corners 20">
            <a:extLst>
              <a:ext uri="{FF2B5EF4-FFF2-40B4-BE49-F238E27FC236}">
                <a16:creationId xmlns:a16="http://schemas.microsoft.com/office/drawing/2014/main" id="{AED27DFF-E4BD-46E2-B23E-DC3852961111}"/>
              </a:ext>
            </a:extLst>
          </p:cNvPr>
          <p:cNvSpPr/>
          <p:nvPr/>
        </p:nvSpPr>
        <p:spPr>
          <a:xfrm>
            <a:off x="8131085" y="4988346"/>
            <a:ext cx="1434180" cy="34433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Price Premium</a:t>
            </a:r>
            <a:endParaRPr lang="en-IN" sz="1300" b="1" dirty="0">
              <a:solidFill>
                <a:schemeClr val="tx1"/>
              </a:solidFill>
            </a:endParaRPr>
          </a:p>
        </p:txBody>
      </p:sp>
      <p:sp>
        <p:nvSpPr>
          <p:cNvPr id="22" name="Rectangle: Rounded Corners 21">
            <a:extLst>
              <a:ext uri="{FF2B5EF4-FFF2-40B4-BE49-F238E27FC236}">
                <a16:creationId xmlns:a16="http://schemas.microsoft.com/office/drawing/2014/main" id="{2F544C78-6B34-E11B-39F0-DE845A8B3761}"/>
              </a:ext>
            </a:extLst>
          </p:cNvPr>
          <p:cNvSpPr/>
          <p:nvPr/>
        </p:nvSpPr>
        <p:spPr>
          <a:xfrm>
            <a:off x="6012448" y="5015253"/>
            <a:ext cx="1434180" cy="34433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Key Accounts</a:t>
            </a:r>
            <a:endParaRPr lang="en-IN" sz="1300" b="1" dirty="0">
              <a:solidFill>
                <a:schemeClr val="tx1"/>
              </a:solidFill>
            </a:endParaRPr>
          </a:p>
        </p:txBody>
      </p:sp>
      <p:sp>
        <p:nvSpPr>
          <p:cNvPr id="23" name="TextBox 22">
            <a:extLst>
              <a:ext uri="{FF2B5EF4-FFF2-40B4-BE49-F238E27FC236}">
                <a16:creationId xmlns:a16="http://schemas.microsoft.com/office/drawing/2014/main" id="{4D5771EB-3661-EF78-D15A-B62D805FCDE9}"/>
              </a:ext>
            </a:extLst>
          </p:cNvPr>
          <p:cNvSpPr txBox="1"/>
          <p:nvPr/>
        </p:nvSpPr>
        <p:spPr>
          <a:xfrm>
            <a:off x="10312520" y="5010169"/>
            <a:ext cx="1299360" cy="292388"/>
          </a:xfrm>
          <a:prstGeom prst="rect">
            <a:avLst/>
          </a:prstGeom>
          <a:noFill/>
        </p:spPr>
        <p:txBody>
          <a:bodyPr wrap="square" rtlCol="0">
            <a:spAutoFit/>
          </a:bodyPr>
          <a:lstStyle/>
          <a:p>
            <a:pPr algn="ctr"/>
            <a:r>
              <a:rPr lang="en-US" sz="1300" b="1" dirty="0"/>
              <a:t>Bundling</a:t>
            </a:r>
            <a:endParaRPr lang="en-IN" sz="1300" b="1" dirty="0"/>
          </a:p>
        </p:txBody>
      </p:sp>
      <p:sp>
        <p:nvSpPr>
          <p:cNvPr id="25" name="TextBox 24">
            <a:extLst>
              <a:ext uri="{FF2B5EF4-FFF2-40B4-BE49-F238E27FC236}">
                <a16:creationId xmlns:a16="http://schemas.microsoft.com/office/drawing/2014/main" id="{11EBFC5D-0AFA-91CC-777D-3991A4936AB5}"/>
              </a:ext>
            </a:extLst>
          </p:cNvPr>
          <p:cNvSpPr txBox="1"/>
          <p:nvPr/>
        </p:nvSpPr>
        <p:spPr>
          <a:xfrm>
            <a:off x="10017759" y="5317591"/>
            <a:ext cx="2151440" cy="1107996"/>
          </a:xfrm>
          <a:prstGeom prst="rect">
            <a:avLst/>
          </a:prstGeom>
          <a:noFill/>
        </p:spPr>
        <p:txBody>
          <a:bodyPr wrap="square" rtlCol="0">
            <a:spAutoFit/>
          </a:bodyPr>
          <a:lstStyle/>
          <a:p>
            <a:r>
              <a:rPr lang="en-US" sz="1100" dirty="0"/>
              <a:t>Sprinkl can be bundled with </a:t>
            </a:r>
            <a:r>
              <a:rPr lang="en-US" sz="1100" b="1" dirty="0"/>
              <a:t>frequently bought munchies </a:t>
            </a:r>
            <a:r>
              <a:rPr lang="en-US" sz="1100" dirty="0"/>
              <a:t>and beverages. Bundling will ensure an increase in</a:t>
            </a:r>
            <a:r>
              <a:rPr lang="en-US" sz="1100" b="1" dirty="0"/>
              <a:t> awareness </a:t>
            </a:r>
            <a:r>
              <a:rPr lang="en-US" sz="1100" dirty="0"/>
              <a:t>as well as </a:t>
            </a:r>
            <a:r>
              <a:rPr lang="en-US" sz="1100" b="1" dirty="0"/>
              <a:t>penetration</a:t>
            </a:r>
            <a:r>
              <a:rPr lang="en-US" sz="1100" dirty="0"/>
              <a:t> at the initial stage of the product launch</a:t>
            </a:r>
            <a:endParaRPr lang="en-IN" sz="1100" dirty="0"/>
          </a:p>
        </p:txBody>
      </p:sp>
      <p:sp>
        <p:nvSpPr>
          <p:cNvPr id="26" name="TextBox 25">
            <a:extLst>
              <a:ext uri="{FF2B5EF4-FFF2-40B4-BE49-F238E27FC236}">
                <a16:creationId xmlns:a16="http://schemas.microsoft.com/office/drawing/2014/main" id="{11B28B69-5726-7385-1FF3-40D2686844FE}"/>
              </a:ext>
            </a:extLst>
          </p:cNvPr>
          <p:cNvSpPr txBox="1"/>
          <p:nvPr/>
        </p:nvSpPr>
        <p:spPr>
          <a:xfrm>
            <a:off x="5633953" y="5378476"/>
            <a:ext cx="2184974" cy="938719"/>
          </a:xfrm>
          <a:prstGeom prst="rect">
            <a:avLst/>
          </a:prstGeom>
          <a:noFill/>
        </p:spPr>
        <p:txBody>
          <a:bodyPr wrap="square" rtlCol="0">
            <a:spAutoFit/>
          </a:bodyPr>
          <a:lstStyle/>
          <a:p>
            <a:r>
              <a:rPr lang="en-US" sz="1100" dirty="0"/>
              <a:t>The </a:t>
            </a:r>
            <a:r>
              <a:rPr lang="en-US" sz="1100" b="1" dirty="0"/>
              <a:t>Point of Sales material </a:t>
            </a:r>
            <a:r>
              <a:rPr lang="en-US" sz="1100" dirty="0"/>
              <a:t>would be different for Key accounts and </a:t>
            </a:r>
            <a:r>
              <a:rPr lang="en-US" sz="1100" b="1" dirty="0"/>
              <a:t>critical retail stores </a:t>
            </a:r>
            <a:r>
              <a:rPr lang="en-US" sz="1100" dirty="0"/>
              <a:t>from the normal retailers </a:t>
            </a:r>
            <a:r>
              <a:rPr lang="en-US" sz="1100" b="1" dirty="0"/>
              <a:t>to boost penetration</a:t>
            </a:r>
            <a:r>
              <a:rPr lang="en-US" sz="1100" dirty="0"/>
              <a:t> across regions</a:t>
            </a:r>
            <a:endParaRPr lang="en-IN" sz="1100" dirty="0"/>
          </a:p>
        </p:txBody>
      </p:sp>
      <p:sp>
        <p:nvSpPr>
          <p:cNvPr id="28" name="TextBox 27">
            <a:extLst>
              <a:ext uri="{FF2B5EF4-FFF2-40B4-BE49-F238E27FC236}">
                <a16:creationId xmlns:a16="http://schemas.microsoft.com/office/drawing/2014/main" id="{884C3C3B-5CB4-70B6-E657-3D7D2272EE65}"/>
              </a:ext>
            </a:extLst>
          </p:cNvPr>
          <p:cNvSpPr txBox="1"/>
          <p:nvPr/>
        </p:nvSpPr>
        <p:spPr>
          <a:xfrm>
            <a:off x="7833570" y="5313139"/>
            <a:ext cx="2029211" cy="1107996"/>
          </a:xfrm>
          <a:prstGeom prst="rect">
            <a:avLst/>
          </a:prstGeom>
          <a:noFill/>
        </p:spPr>
        <p:txBody>
          <a:bodyPr wrap="square" rtlCol="0">
            <a:spAutoFit/>
          </a:bodyPr>
          <a:lstStyle/>
          <a:p>
            <a:r>
              <a:rPr lang="en-US" sz="1100" dirty="0"/>
              <a:t>The partnership will help ITC to charge a premium for the masala drink. Also, this will open up new avenues for </a:t>
            </a:r>
            <a:r>
              <a:rPr lang="en-US" sz="1100" b="1" dirty="0"/>
              <a:t>customer acquisition </a:t>
            </a:r>
            <a:r>
              <a:rPr lang="en-US" sz="1100" dirty="0"/>
              <a:t>over and above the traditional channel </a:t>
            </a:r>
            <a:endParaRPr lang="en-IN" sz="1100" dirty="0"/>
          </a:p>
        </p:txBody>
      </p:sp>
      <p:sp>
        <p:nvSpPr>
          <p:cNvPr id="33" name="Rectangle 32">
            <a:extLst>
              <a:ext uri="{FF2B5EF4-FFF2-40B4-BE49-F238E27FC236}">
                <a16:creationId xmlns:a16="http://schemas.microsoft.com/office/drawing/2014/main" id="{A6C0F08B-9887-CB46-19F4-818DA1587791}"/>
              </a:ext>
            </a:extLst>
          </p:cNvPr>
          <p:cNvSpPr/>
          <p:nvPr/>
        </p:nvSpPr>
        <p:spPr>
          <a:xfrm>
            <a:off x="1999124" y="638830"/>
            <a:ext cx="3489142" cy="2266469"/>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B575EE39-FFBD-A02E-D7F7-50AD8FDA4CA7}"/>
              </a:ext>
            </a:extLst>
          </p:cNvPr>
          <p:cNvSpPr txBox="1"/>
          <p:nvPr/>
        </p:nvSpPr>
        <p:spPr>
          <a:xfrm>
            <a:off x="1949978" y="791727"/>
            <a:ext cx="3592926" cy="2123658"/>
          </a:xfrm>
          <a:prstGeom prst="rect">
            <a:avLst/>
          </a:prstGeom>
          <a:noFill/>
        </p:spPr>
        <p:txBody>
          <a:bodyPr wrap="square" rtlCol="0">
            <a:spAutoFit/>
          </a:bodyPr>
          <a:lstStyle/>
          <a:p>
            <a:pPr marL="171450" indent="-171450">
              <a:buFont typeface="Arial" panose="020B0604020202020204" pitchFamily="34" charset="0"/>
              <a:buChar char="•"/>
            </a:pPr>
            <a:r>
              <a:rPr lang="en-US" sz="1100" dirty="0"/>
              <a:t>The product is new and the market is </a:t>
            </a:r>
            <a:r>
              <a:rPr lang="en-US" sz="1100" b="1" dirty="0"/>
              <a:t>underpenetrated</a:t>
            </a:r>
            <a:r>
              <a:rPr lang="en-US" sz="1100" dirty="0"/>
              <a:t> to a certain extent but consumers over a period have developed a habit to pay </a:t>
            </a:r>
            <a:r>
              <a:rPr lang="en-IN" sz="1100" b="1" i="0" dirty="0">
                <a:solidFill>
                  <a:srgbClr val="202124"/>
                </a:solidFill>
                <a:effectLst/>
                <a:latin typeface="arial" panose="020B0604020202020204" pitchFamily="34" charset="0"/>
              </a:rPr>
              <a:t>₹ </a:t>
            </a:r>
            <a:r>
              <a:rPr lang="en-US" sz="1100" dirty="0"/>
              <a:t>20 for 200 ml and 600 ml for </a:t>
            </a:r>
            <a:r>
              <a:rPr lang="en-IN" sz="1100" b="1" i="0" dirty="0">
                <a:solidFill>
                  <a:srgbClr val="202124"/>
                </a:solidFill>
                <a:effectLst/>
                <a:latin typeface="arial" panose="020B0604020202020204" pitchFamily="34" charset="0"/>
              </a:rPr>
              <a:t>₹ </a:t>
            </a:r>
            <a:r>
              <a:rPr lang="en-US" sz="1100" dirty="0"/>
              <a:t>40 and so on</a:t>
            </a:r>
          </a:p>
          <a:p>
            <a:pPr marL="171450" indent="-171450">
              <a:buFont typeface="Arial" panose="020B0604020202020204" pitchFamily="34" charset="0"/>
              <a:buChar char="•"/>
            </a:pPr>
            <a:r>
              <a:rPr lang="en-US" sz="1100" dirty="0"/>
              <a:t>This is mainly because of the </a:t>
            </a:r>
            <a:r>
              <a:rPr lang="en-US" sz="1100" b="1" dirty="0"/>
              <a:t>domination of Coke and Pepsi and also the denomination factor </a:t>
            </a:r>
            <a:r>
              <a:rPr lang="en-US" sz="1100" dirty="0"/>
              <a:t>coming into the picture. In our In-depth interviews, we asked consumers whether they were willing to pay less or more for a 200 ml bottle but </a:t>
            </a:r>
            <a:r>
              <a:rPr lang="en-US" sz="1100" b="1" dirty="0"/>
              <a:t>80% of them said no</a:t>
            </a:r>
          </a:p>
          <a:p>
            <a:pPr marL="171450" indent="-171450">
              <a:buFont typeface="Arial" panose="020B0604020202020204" pitchFamily="34" charset="0"/>
              <a:buChar char="•"/>
            </a:pPr>
            <a:r>
              <a:rPr lang="en-US" sz="1100" dirty="0"/>
              <a:t>Rather than going for any differentiated pricing we will launch Sprinkl in </a:t>
            </a:r>
            <a:r>
              <a:rPr lang="en-US" sz="1100" b="1" dirty="0"/>
              <a:t>a competitor based pricing model which will be dynamic in nature</a:t>
            </a:r>
            <a:endParaRPr lang="en-IN" sz="1100" b="1" dirty="0"/>
          </a:p>
        </p:txBody>
      </p:sp>
      <p:sp>
        <p:nvSpPr>
          <p:cNvPr id="42" name="Rectangle 41">
            <a:extLst>
              <a:ext uri="{FF2B5EF4-FFF2-40B4-BE49-F238E27FC236}">
                <a16:creationId xmlns:a16="http://schemas.microsoft.com/office/drawing/2014/main" id="{6E5880F6-AB35-0A66-B471-0062F611B784}"/>
              </a:ext>
            </a:extLst>
          </p:cNvPr>
          <p:cNvSpPr/>
          <p:nvPr/>
        </p:nvSpPr>
        <p:spPr>
          <a:xfrm>
            <a:off x="1956774" y="3120122"/>
            <a:ext cx="3489142" cy="110799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AEF1CB51-DB6E-5D60-B2F2-7CE66152A994}"/>
              </a:ext>
            </a:extLst>
          </p:cNvPr>
          <p:cNvSpPr txBox="1"/>
          <p:nvPr/>
        </p:nvSpPr>
        <p:spPr>
          <a:xfrm>
            <a:off x="1965115" y="3303483"/>
            <a:ext cx="3578551" cy="1107996"/>
          </a:xfrm>
          <a:prstGeom prst="rect">
            <a:avLst/>
          </a:prstGeom>
          <a:noFill/>
        </p:spPr>
        <p:txBody>
          <a:bodyPr wrap="square" rtlCol="0">
            <a:spAutoFit/>
          </a:bodyPr>
          <a:lstStyle/>
          <a:p>
            <a:pPr marL="171450" indent="-171450">
              <a:buFont typeface="Arial" panose="020B0604020202020204" pitchFamily="34" charset="0"/>
              <a:buChar char="•"/>
            </a:pPr>
            <a:r>
              <a:rPr lang="en-US" sz="1100" b="0" i="0" dirty="0">
                <a:effectLst/>
              </a:rPr>
              <a:t>In a country where every rupee counts, the allure of free sampling is an </a:t>
            </a:r>
            <a:r>
              <a:rPr lang="en-US" sz="1100" b="1" i="0" dirty="0">
                <a:effectLst/>
              </a:rPr>
              <a:t>irresistible treasure</a:t>
            </a:r>
            <a:r>
              <a:rPr lang="en-US" sz="1100" b="0" i="0" dirty="0">
                <a:effectLst/>
              </a:rPr>
              <a:t>. </a:t>
            </a:r>
            <a:r>
              <a:rPr lang="en-US" sz="1100" dirty="0"/>
              <a:t>Sprinkl </a:t>
            </a:r>
            <a:r>
              <a:rPr lang="en-US" sz="1100" b="0" i="0" dirty="0">
                <a:effectLst/>
              </a:rPr>
              <a:t>understands the discerning Indian consumer, always on the lookout for </a:t>
            </a:r>
            <a:r>
              <a:rPr lang="en-US" sz="1100" b="1" i="0" dirty="0">
                <a:effectLst/>
              </a:rPr>
              <a:t>value and eager to explore </a:t>
            </a:r>
            <a:r>
              <a:rPr lang="en-US" sz="1100" b="0" i="0" dirty="0">
                <a:effectLst/>
              </a:rPr>
              <a:t>new tastes without breaking the bank</a:t>
            </a:r>
          </a:p>
          <a:p>
            <a:endParaRPr lang="en-IN" sz="1100" dirty="0"/>
          </a:p>
        </p:txBody>
      </p:sp>
      <p:cxnSp>
        <p:nvCxnSpPr>
          <p:cNvPr id="51" name="Straight Connector 50">
            <a:extLst>
              <a:ext uri="{FF2B5EF4-FFF2-40B4-BE49-F238E27FC236}">
                <a16:creationId xmlns:a16="http://schemas.microsoft.com/office/drawing/2014/main" id="{D547F895-DFB6-A79C-1422-59DFE665F27A}"/>
              </a:ext>
            </a:extLst>
          </p:cNvPr>
          <p:cNvCxnSpPr>
            <a:cxnSpLocks/>
          </p:cNvCxnSpPr>
          <p:nvPr/>
        </p:nvCxnSpPr>
        <p:spPr>
          <a:xfrm flipH="1">
            <a:off x="-803" y="4400638"/>
            <a:ext cx="5561917"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4A852548-BC21-0150-19E5-AFFE9002FE4F}"/>
              </a:ext>
            </a:extLst>
          </p:cNvPr>
          <p:cNvGrpSpPr/>
          <p:nvPr/>
        </p:nvGrpSpPr>
        <p:grpSpPr>
          <a:xfrm>
            <a:off x="174144" y="4462543"/>
            <a:ext cx="1338761" cy="769850"/>
            <a:chOff x="989045" y="2044611"/>
            <a:chExt cx="1032391" cy="784634"/>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66" name="Rectangle: Rounded Corners 1269">
              <a:extLst>
                <a:ext uri="{FF2B5EF4-FFF2-40B4-BE49-F238E27FC236}">
                  <a16:creationId xmlns:a16="http://schemas.microsoft.com/office/drawing/2014/main" id="{69484127-3B6C-E884-93D4-32E97F60AE0F}"/>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67" name="TextBox 66">
              <a:extLst>
                <a:ext uri="{FF2B5EF4-FFF2-40B4-BE49-F238E27FC236}">
                  <a16:creationId xmlns:a16="http://schemas.microsoft.com/office/drawing/2014/main" id="{2D39C7E7-AE9E-AE5F-4B08-18E8BA8F6025}"/>
                </a:ext>
              </a:extLst>
            </p:cNvPr>
            <p:cNvSpPr txBox="1"/>
            <p:nvPr/>
          </p:nvSpPr>
          <p:spPr>
            <a:xfrm>
              <a:off x="1027752" y="2076395"/>
              <a:ext cx="928225" cy="752850"/>
            </a:xfrm>
            <a:prstGeom prst="homePlate">
              <a:avLst/>
            </a:prstGeom>
            <a:noFill/>
          </p:spPr>
          <p:txBody>
            <a:bodyPr wrap="square" rtlCol="0">
              <a:spAutoFit/>
            </a:bodyPr>
            <a:lstStyle/>
            <a:p>
              <a:pPr algn="ctr"/>
              <a:r>
                <a:rPr lang="en-IN" sz="1400" b="1" dirty="0">
                  <a:solidFill>
                    <a:schemeClr val="bg1"/>
                  </a:solidFill>
                </a:rPr>
                <a:t>SOURCING	O</a:t>
              </a:r>
            </a:p>
          </p:txBody>
        </p:sp>
      </p:grpSp>
      <p:pic>
        <p:nvPicPr>
          <p:cNvPr id="3078" name="Picture 6" descr="Tamil Pickers Plucking Tea Leaves On Plantation Southern India Stock Photo  - Download Image Now - iStock">
            <a:extLst>
              <a:ext uri="{FF2B5EF4-FFF2-40B4-BE49-F238E27FC236}">
                <a16:creationId xmlns:a16="http://schemas.microsoft.com/office/drawing/2014/main" id="{B9F92736-5707-5ECA-B658-CAC0969258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57" y="4911352"/>
            <a:ext cx="2077779" cy="1301982"/>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81C41061-82EF-38E1-5465-203780DEC5D3}"/>
              </a:ext>
            </a:extLst>
          </p:cNvPr>
          <p:cNvSpPr/>
          <p:nvPr/>
        </p:nvSpPr>
        <p:spPr>
          <a:xfrm>
            <a:off x="2316338" y="4349163"/>
            <a:ext cx="3188229" cy="2117878"/>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B87F7340-2BFC-9750-1B88-1C4E1C551090}"/>
              </a:ext>
            </a:extLst>
          </p:cNvPr>
          <p:cNvSpPr txBox="1"/>
          <p:nvPr/>
        </p:nvSpPr>
        <p:spPr>
          <a:xfrm>
            <a:off x="59616" y="6236616"/>
            <a:ext cx="2444444" cy="261610"/>
          </a:xfrm>
          <a:prstGeom prst="rect">
            <a:avLst/>
          </a:prstGeom>
          <a:noFill/>
        </p:spPr>
        <p:txBody>
          <a:bodyPr wrap="square" rtlCol="0">
            <a:spAutoFit/>
          </a:bodyPr>
          <a:lstStyle/>
          <a:p>
            <a:r>
              <a:rPr lang="en-US" sz="1100" b="1" dirty="0"/>
              <a:t>Ethical sourcing from Indian farmers</a:t>
            </a:r>
            <a:endParaRPr lang="en-IN" sz="1100" b="1" dirty="0"/>
          </a:p>
        </p:txBody>
      </p:sp>
      <p:sp>
        <p:nvSpPr>
          <p:cNvPr id="81" name="TextBox 80">
            <a:extLst>
              <a:ext uri="{FF2B5EF4-FFF2-40B4-BE49-F238E27FC236}">
                <a16:creationId xmlns:a16="http://schemas.microsoft.com/office/drawing/2014/main" id="{E9081AFA-3CDB-2004-ACD9-E6D90CC34E90}"/>
              </a:ext>
            </a:extLst>
          </p:cNvPr>
          <p:cNvSpPr txBox="1"/>
          <p:nvPr/>
        </p:nvSpPr>
        <p:spPr>
          <a:xfrm>
            <a:off x="2298128" y="4465025"/>
            <a:ext cx="3104752" cy="2123658"/>
          </a:xfrm>
          <a:prstGeom prst="rect">
            <a:avLst/>
          </a:prstGeom>
          <a:noFill/>
        </p:spPr>
        <p:txBody>
          <a:bodyPr wrap="square" rtlCol="0">
            <a:spAutoFit/>
          </a:bodyPr>
          <a:lstStyle/>
          <a:p>
            <a:pPr marL="171450" indent="-171450">
              <a:buFont typeface="Arial" panose="020B0604020202020204" pitchFamily="34" charset="0"/>
              <a:buChar char="•"/>
            </a:pPr>
            <a:r>
              <a:rPr lang="en-US" sz="1100" dirty="0"/>
              <a:t>Sprinkl </a:t>
            </a:r>
            <a:r>
              <a:rPr lang="en-US" sz="1100" b="0" i="0" dirty="0">
                <a:effectLst/>
              </a:rPr>
              <a:t>will source </a:t>
            </a:r>
            <a:r>
              <a:rPr lang="en-US" sz="1100" dirty="0"/>
              <a:t>ingredients fr</a:t>
            </a:r>
            <a:r>
              <a:rPr lang="en-US" sz="1100" b="0" i="0" dirty="0">
                <a:effectLst/>
              </a:rPr>
              <a:t>om local farmers who have tilled the land for generations. It's more than just business; it's a </a:t>
            </a:r>
            <a:r>
              <a:rPr lang="en-US" sz="1100" b="1" i="0" dirty="0">
                <a:effectLst/>
              </a:rPr>
              <a:t>partnership built on trust, respect, and shared values</a:t>
            </a:r>
          </a:p>
          <a:p>
            <a:pPr marL="171450" indent="-171450">
              <a:buFont typeface="Arial" panose="020B0604020202020204" pitchFamily="34" charset="0"/>
              <a:buChar char="•"/>
            </a:pPr>
            <a:r>
              <a:rPr lang="en-US" sz="1100" b="0" i="0" dirty="0">
                <a:effectLst/>
              </a:rPr>
              <a:t>Our commitment to ethical sourcing ensures that these hardworking farmers receive fair compensation for their labor and dedication</a:t>
            </a:r>
          </a:p>
          <a:p>
            <a:pPr marL="171450" indent="-171450">
              <a:buFont typeface="Arial" panose="020B0604020202020204" pitchFamily="34" charset="0"/>
              <a:buChar char="•"/>
            </a:pPr>
            <a:r>
              <a:rPr lang="en-US" sz="1100" b="0" i="0" dirty="0">
                <a:effectLst/>
              </a:rPr>
              <a:t>By sourcing </a:t>
            </a:r>
            <a:r>
              <a:rPr lang="en-US" sz="1100" dirty="0"/>
              <a:t>ingredients</a:t>
            </a:r>
            <a:r>
              <a:rPr lang="en-US" sz="1100" b="0" i="0" dirty="0">
                <a:effectLst/>
              </a:rPr>
              <a:t> locally, we not only promote ethical practices but also preserve the </a:t>
            </a:r>
            <a:r>
              <a:rPr lang="en-US" sz="1100" b="1" i="0" dirty="0">
                <a:effectLst/>
              </a:rPr>
              <a:t>authenticity of India's diverse flavors</a:t>
            </a:r>
            <a:endParaRPr lang="en-US" sz="1100" b="1" dirty="0"/>
          </a:p>
          <a:p>
            <a:pPr marL="171450" indent="-171450">
              <a:buFont typeface="Arial" panose="020B0604020202020204" pitchFamily="34" charset="0"/>
              <a:buChar char="•"/>
            </a:pPr>
            <a:endParaRPr lang="en-IN" sz="1100" dirty="0"/>
          </a:p>
        </p:txBody>
      </p:sp>
      <p:grpSp>
        <p:nvGrpSpPr>
          <p:cNvPr id="2" name="Group 1">
            <a:extLst>
              <a:ext uri="{FF2B5EF4-FFF2-40B4-BE49-F238E27FC236}">
                <a16:creationId xmlns:a16="http://schemas.microsoft.com/office/drawing/2014/main" id="{85F8D542-F85D-B61F-0CAD-1B2CE995C14F}"/>
              </a:ext>
            </a:extLst>
          </p:cNvPr>
          <p:cNvGrpSpPr/>
          <p:nvPr/>
        </p:nvGrpSpPr>
        <p:grpSpPr>
          <a:xfrm>
            <a:off x="-171538" y="1032005"/>
            <a:ext cx="2047857" cy="398665"/>
            <a:chOff x="3135354" y="639357"/>
            <a:chExt cx="2032394" cy="427463"/>
          </a:xfrm>
          <a:solidFill>
            <a:schemeClr val="accent3">
              <a:lumMod val="40000"/>
              <a:lumOff val="60000"/>
            </a:schemeClr>
          </a:solidFill>
        </p:grpSpPr>
        <p:sp>
          <p:nvSpPr>
            <p:cNvPr id="4" name="Rectangle: Rounded Corners 3">
              <a:extLst>
                <a:ext uri="{FF2B5EF4-FFF2-40B4-BE49-F238E27FC236}">
                  <a16:creationId xmlns:a16="http://schemas.microsoft.com/office/drawing/2014/main" id="{63FE130F-A4C6-9D66-3009-9B7BE2905B64}"/>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5" name="TextBox 4">
              <a:extLst>
                <a:ext uri="{FF2B5EF4-FFF2-40B4-BE49-F238E27FC236}">
                  <a16:creationId xmlns:a16="http://schemas.microsoft.com/office/drawing/2014/main" id="{E55DF773-2928-BDBD-E1E3-DCBF71F48063}"/>
                </a:ext>
              </a:extLst>
            </p:cNvPr>
            <p:cNvSpPr txBox="1"/>
            <p:nvPr/>
          </p:nvSpPr>
          <p:spPr>
            <a:xfrm>
              <a:off x="3135354" y="682581"/>
              <a:ext cx="2032394" cy="297008"/>
            </a:xfrm>
            <a:prstGeom prst="rect">
              <a:avLst/>
            </a:prstGeom>
            <a:noFill/>
          </p:spPr>
          <p:txBody>
            <a:bodyPr wrap="square" rtlCol="0">
              <a:spAutoFit/>
            </a:bodyPr>
            <a:lstStyle/>
            <a:p>
              <a:pPr algn="ctr"/>
              <a:r>
                <a:rPr lang="en-IN" sz="1200" b="1" dirty="0"/>
                <a:t>Demand Based</a:t>
              </a:r>
            </a:p>
          </p:txBody>
        </p:sp>
      </p:grpSp>
      <p:grpSp>
        <p:nvGrpSpPr>
          <p:cNvPr id="11" name="Group 10">
            <a:extLst>
              <a:ext uri="{FF2B5EF4-FFF2-40B4-BE49-F238E27FC236}">
                <a16:creationId xmlns:a16="http://schemas.microsoft.com/office/drawing/2014/main" id="{6E7445E9-1E90-235B-E801-70F1C2DB9DB4}"/>
              </a:ext>
            </a:extLst>
          </p:cNvPr>
          <p:cNvGrpSpPr/>
          <p:nvPr/>
        </p:nvGrpSpPr>
        <p:grpSpPr>
          <a:xfrm>
            <a:off x="37246" y="1487539"/>
            <a:ext cx="1586545" cy="398665"/>
            <a:chOff x="3292202" y="639357"/>
            <a:chExt cx="1828180" cy="427463"/>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93CEA4DE-658E-8EAD-DB01-DC37ADCCDA9C}"/>
                </a:ext>
              </a:extLst>
            </p:cNvPr>
            <p:cNvSpPr/>
            <p:nvPr/>
          </p:nvSpPr>
          <p:spPr>
            <a:xfrm>
              <a:off x="3439359" y="639357"/>
              <a:ext cx="1568772" cy="42746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6" name="TextBox 15">
              <a:extLst>
                <a:ext uri="{FF2B5EF4-FFF2-40B4-BE49-F238E27FC236}">
                  <a16:creationId xmlns:a16="http://schemas.microsoft.com/office/drawing/2014/main" id="{774BD5A5-AFAD-2C6C-F58C-11C0663D8E58}"/>
                </a:ext>
              </a:extLst>
            </p:cNvPr>
            <p:cNvSpPr txBox="1"/>
            <p:nvPr/>
          </p:nvSpPr>
          <p:spPr>
            <a:xfrm>
              <a:off x="3292202" y="696439"/>
              <a:ext cx="1828180" cy="297008"/>
            </a:xfrm>
            <a:prstGeom prst="rect">
              <a:avLst/>
            </a:prstGeom>
            <a:noFill/>
          </p:spPr>
          <p:txBody>
            <a:bodyPr wrap="square" rtlCol="0">
              <a:spAutoFit/>
            </a:bodyPr>
            <a:lstStyle/>
            <a:p>
              <a:pPr algn="ctr"/>
              <a:r>
                <a:rPr lang="en-IN" sz="1200" b="1" dirty="0"/>
                <a:t>Competition Based</a:t>
              </a:r>
            </a:p>
          </p:txBody>
        </p:sp>
      </p:grpSp>
      <p:grpSp>
        <p:nvGrpSpPr>
          <p:cNvPr id="17" name="Group 16">
            <a:extLst>
              <a:ext uri="{FF2B5EF4-FFF2-40B4-BE49-F238E27FC236}">
                <a16:creationId xmlns:a16="http://schemas.microsoft.com/office/drawing/2014/main" id="{3F60DE10-44B5-0807-F27C-DA25EEA4D743}"/>
              </a:ext>
            </a:extLst>
          </p:cNvPr>
          <p:cNvGrpSpPr/>
          <p:nvPr/>
        </p:nvGrpSpPr>
        <p:grpSpPr>
          <a:xfrm>
            <a:off x="-279495" y="1956793"/>
            <a:ext cx="2263770" cy="398665"/>
            <a:chOff x="3232306" y="639357"/>
            <a:chExt cx="2032394" cy="427463"/>
          </a:xfrm>
          <a:solidFill>
            <a:schemeClr val="accent3">
              <a:lumMod val="40000"/>
              <a:lumOff val="60000"/>
            </a:schemeClr>
          </a:solidFill>
        </p:grpSpPr>
        <p:sp>
          <p:nvSpPr>
            <p:cNvPr id="20" name="Rectangle: Rounded Corners 19">
              <a:extLst>
                <a:ext uri="{FF2B5EF4-FFF2-40B4-BE49-F238E27FC236}">
                  <a16:creationId xmlns:a16="http://schemas.microsoft.com/office/drawing/2014/main" id="{0D2AC57E-6688-05BE-906D-069A76C09BF7}"/>
                </a:ext>
              </a:extLst>
            </p:cNvPr>
            <p:cNvSpPr/>
            <p:nvPr/>
          </p:nvSpPr>
          <p:spPr>
            <a:xfrm>
              <a:off x="3612892" y="639357"/>
              <a:ext cx="1250854"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24" name="TextBox 23">
              <a:extLst>
                <a:ext uri="{FF2B5EF4-FFF2-40B4-BE49-F238E27FC236}">
                  <a16:creationId xmlns:a16="http://schemas.microsoft.com/office/drawing/2014/main" id="{3B5EFFE1-3602-95F7-D0A8-5F665EE76D44}"/>
                </a:ext>
              </a:extLst>
            </p:cNvPr>
            <p:cNvSpPr txBox="1"/>
            <p:nvPr/>
          </p:nvSpPr>
          <p:spPr>
            <a:xfrm>
              <a:off x="3232306" y="712730"/>
              <a:ext cx="2032394" cy="297008"/>
            </a:xfrm>
            <a:prstGeom prst="rect">
              <a:avLst/>
            </a:prstGeom>
            <a:noFill/>
          </p:spPr>
          <p:txBody>
            <a:bodyPr wrap="square" rtlCol="0">
              <a:spAutoFit/>
            </a:bodyPr>
            <a:lstStyle/>
            <a:p>
              <a:pPr algn="ctr"/>
              <a:r>
                <a:rPr lang="en-IN" sz="1200" b="1" dirty="0"/>
                <a:t>Premium Pricing</a:t>
              </a:r>
            </a:p>
          </p:txBody>
        </p:sp>
      </p:grpSp>
      <p:cxnSp>
        <p:nvCxnSpPr>
          <p:cNvPr id="41" name="Straight Arrow Connector 40">
            <a:extLst>
              <a:ext uri="{FF2B5EF4-FFF2-40B4-BE49-F238E27FC236}">
                <a16:creationId xmlns:a16="http://schemas.microsoft.com/office/drawing/2014/main" id="{4AB1812A-DFEF-073A-3637-257EDA0144A1}"/>
              </a:ext>
            </a:extLst>
          </p:cNvPr>
          <p:cNvCxnSpPr>
            <a:cxnSpLocks/>
          </p:cNvCxnSpPr>
          <p:nvPr/>
        </p:nvCxnSpPr>
        <p:spPr>
          <a:xfrm>
            <a:off x="1565005" y="1742855"/>
            <a:ext cx="390378" cy="0"/>
          </a:xfrm>
          <a:prstGeom prst="straightConnector1">
            <a:avLst/>
          </a:prstGeom>
          <a:ln w="19050">
            <a:solidFill>
              <a:schemeClr val="tx1"/>
            </a:solidFill>
            <a:prstDash val="solid"/>
            <a:tailEnd type="triangle" w="lg" len="med"/>
          </a:ln>
        </p:spPr>
        <p:style>
          <a:lnRef idx="1">
            <a:schemeClr val="accent2"/>
          </a:lnRef>
          <a:fillRef idx="0">
            <a:schemeClr val="accent2"/>
          </a:fillRef>
          <a:effectRef idx="0">
            <a:schemeClr val="accent2"/>
          </a:effectRef>
          <a:fontRef idx="minor">
            <a:schemeClr val="tx1"/>
          </a:fontRef>
        </p:style>
      </p:cxnSp>
      <p:grpSp>
        <p:nvGrpSpPr>
          <p:cNvPr id="29" name="Group 28">
            <a:extLst>
              <a:ext uri="{FF2B5EF4-FFF2-40B4-BE49-F238E27FC236}">
                <a16:creationId xmlns:a16="http://schemas.microsoft.com/office/drawing/2014/main" id="{E714FCD1-51BF-2EB1-21F6-2DBD13CCCB2A}"/>
              </a:ext>
            </a:extLst>
          </p:cNvPr>
          <p:cNvGrpSpPr/>
          <p:nvPr/>
        </p:nvGrpSpPr>
        <p:grpSpPr>
          <a:xfrm>
            <a:off x="-89579" y="2413757"/>
            <a:ext cx="1993605" cy="1860168"/>
            <a:chOff x="-101424" y="2506079"/>
            <a:chExt cx="1993605" cy="1860168"/>
          </a:xfrm>
        </p:grpSpPr>
        <p:sp>
          <p:nvSpPr>
            <p:cNvPr id="83" name="TextBox 82">
              <a:extLst>
                <a:ext uri="{FF2B5EF4-FFF2-40B4-BE49-F238E27FC236}">
                  <a16:creationId xmlns:a16="http://schemas.microsoft.com/office/drawing/2014/main" id="{F3C4A8A3-3B8D-F02D-FBC2-C85235920B5E}"/>
                </a:ext>
              </a:extLst>
            </p:cNvPr>
            <p:cNvSpPr txBox="1"/>
            <p:nvPr/>
          </p:nvSpPr>
          <p:spPr>
            <a:xfrm>
              <a:off x="76171" y="2674247"/>
              <a:ext cx="1766004" cy="1692000"/>
            </a:xfrm>
            <a:prstGeom prst="rect">
              <a:avLst/>
            </a:prstGeom>
            <a:noFill/>
            <a:ln>
              <a:solidFill>
                <a:schemeClr val="tx1"/>
              </a:solidFill>
              <a:prstDash val="dash"/>
            </a:ln>
          </p:spPr>
          <p:txBody>
            <a:bodyPr wrap="square" rtlCol="0" anchor="ctr">
              <a:spAutoFit/>
            </a:bodyPr>
            <a:lstStyle/>
            <a:p>
              <a:pPr algn="l"/>
              <a:endParaRPr lang="en-US" sz="1100" b="0" i="0" dirty="0">
                <a:effectLst/>
              </a:endParaRPr>
            </a:p>
          </p:txBody>
        </p:sp>
        <p:sp>
          <p:nvSpPr>
            <p:cNvPr id="40" name="TextBox 39">
              <a:extLst>
                <a:ext uri="{FF2B5EF4-FFF2-40B4-BE49-F238E27FC236}">
                  <a16:creationId xmlns:a16="http://schemas.microsoft.com/office/drawing/2014/main" id="{56F57925-8008-6DD4-5DD7-2C5458DC2843}"/>
                </a:ext>
              </a:extLst>
            </p:cNvPr>
            <p:cNvSpPr txBox="1"/>
            <p:nvPr/>
          </p:nvSpPr>
          <p:spPr>
            <a:xfrm>
              <a:off x="-803" y="3930239"/>
              <a:ext cx="1835531" cy="430887"/>
            </a:xfrm>
            <a:prstGeom prst="rect">
              <a:avLst/>
            </a:prstGeom>
            <a:noFill/>
          </p:spPr>
          <p:txBody>
            <a:bodyPr wrap="square" rtlCol="0">
              <a:spAutoFit/>
            </a:bodyPr>
            <a:lstStyle/>
            <a:p>
              <a:pPr algn="ctr"/>
              <a:r>
                <a:rPr lang="en-US" sz="1050" i="1" dirty="0"/>
                <a:t>4 SKU’s per flavor</a:t>
              </a:r>
            </a:p>
            <a:p>
              <a:pPr algn="ctr"/>
              <a:r>
                <a:rPr lang="en-US" sz="1050" i="1" dirty="0"/>
                <a:t>Total 4*4- 16 SKUs</a:t>
              </a:r>
              <a:endParaRPr lang="en-IN" sz="1050" i="1" dirty="0"/>
            </a:p>
          </p:txBody>
        </p:sp>
        <p:grpSp>
          <p:nvGrpSpPr>
            <p:cNvPr id="52" name="Group 51">
              <a:extLst>
                <a:ext uri="{FF2B5EF4-FFF2-40B4-BE49-F238E27FC236}">
                  <a16:creationId xmlns:a16="http://schemas.microsoft.com/office/drawing/2014/main" id="{D5381075-72A1-84FD-796D-833DE67E9007}"/>
                </a:ext>
              </a:extLst>
            </p:cNvPr>
            <p:cNvGrpSpPr/>
            <p:nvPr/>
          </p:nvGrpSpPr>
          <p:grpSpPr>
            <a:xfrm>
              <a:off x="-101424" y="2506079"/>
              <a:ext cx="1993605" cy="398665"/>
              <a:chOff x="3135354" y="639357"/>
              <a:chExt cx="2032394" cy="427463"/>
            </a:xfrm>
            <a:solidFill>
              <a:schemeClr val="accent2">
                <a:lumMod val="20000"/>
                <a:lumOff val="80000"/>
              </a:schemeClr>
            </a:solidFill>
          </p:grpSpPr>
          <p:sp>
            <p:nvSpPr>
              <p:cNvPr id="54" name="Rectangle: Rounded Corners 53">
                <a:extLst>
                  <a:ext uri="{FF2B5EF4-FFF2-40B4-BE49-F238E27FC236}">
                    <a16:creationId xmlns:a16="http://schemas.microsoft.com/office/drawing/2014/main" id="{E85A8C78-831B-C68B-42A2-3720BFDE8DCD}"/>
                  </a:ext>
                </a:extLst>
              </p:cNvPr>
              <p:cNvSpPr/>
              <p:nvPr/>
            </p:nvSpPr>
            <p:spPr>
              <a:xfrm>
                <a:off x="3439359" y="639357"/>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61" name="TextBox 60">
                <a:extLst>
                  <a:ext uri="{FF2B5EF4-FFF2-40B4-BE49-F238E27FC236}">
                    <a16:creationId xmlns:a16="http://schemas.microsoft.com/office/drawing/2014/main" id="{773E5FFE-2CC2-B54C-47E4-FDCA42C52870}"/>
                  </a:ext>
                </a:extLst>
              </p:cNvPr>
              <p:cNvSpPr txBox="1"/>
              <p:nvPr/>
            </p:nvSpPr>
            <p:spPr>
              <a:xfrm>
                <a:off x="3135354" y="682581"/>
                <a:ext cx="2032394" cy="313509"/>
              </a:xfrm>
              <a:prstGeom prst="rect">
                <a:avLst/>
              </a:prstGeom>
              <a:noFill/>
            </p:spPr>
            <p:txBody>
              <a:bodyPr wrap="square" rtlCol="0">
                <a:spAutoFit/>
              </a:bodyPr>
              <a:lstStyle/>
              <a:p>
                <a:pPr algn="ctr"/>
                <a:r>
                  <a:rPr lang="en-IN" sz="1300" b="1" dirty="0"/>
                  <a:t>PRICE MIX</a:t>
                </a:r>
              </a:p>
            </p:txBody>
          </p:sp>
        </p:grpSp>
        <p:graphicFrame>
          <p:nvGraphicFramePr>
            <p:cNvPr id="82" name="Object 81">
              <a:extLst>
                <a:ext uri="{FF2B5EF4-FFF2-40B4-BE49-F238E27FC236}">
                  <a16:creationId xmlns:a16="http://schemas.microsoft.com/office/drawing/2014/main" id="{AA095BC1-C687-96F4-5B9F-AD236AEB90B4}"/>
                </a:ext>
              </a:extLst>
            </p:cNvPr>
            <p:cNvGraphicFramePr>
              <a:graphicFrameLocks noChangeAspect="1"/>
            </p:cNvGraphicFramePr>
            <p:nvPr>
              <p:extLst>
                <p:ext uri="{D42A27DB-BD31-4B8C-83A1-F6EECF244321}">
                  <p14:modId xmlns:p14="http://schemas.microsoft.com/office/powerpoint/2010/main" val="2489335540"/>
                </p:ext>
              </p:extLst>
            </p:nvPr>
          </p:nvGraphicFramePr>
          <p:xfrm>
            <a:off x="177603" y="2995035"/>
            <a:ext cx="1487230" cy="971492"/>
          </p:xfrm>
          <a:graphic>
            <a:graphicData uri="http://schemas.openxmlformats.org/presentationml/2006/ole">
              <mc:AlternateContent xmlns:mc="http://schemas.openxmlformats.org/markup-compatibility/2006">
                <mc:Choice xmlns:v="urn:schemas-microsoft-com:vml" Requires="v">
                  <p:oleObj name="Worksheet" r:id="rId15" imgW="1363945" imgH="921886" progId="Excel.Sheet.12">
                    <p:embed/>
                  </p:oleObj>
                </mc:Choice>
                <mc:Fallback>
                  <p:oleObj name="Worksheet" r:id="rId15" imgW="1363945" imgH="921886" progId="Excel.Sheet.12">
                    <p:embed/>
                    <p:pic>
                      <p:nvPicPr>
                        <p:cNvPr id="0" name=""/>
                        <p:cNvPicPr/>
                        <p:nvPr/>
                      </p:nvPicPr>
                      <p:blipFill>
                        <a:blip r:embed="rId16"/>
                        <a:stretch>
                          <a:fillRect/>
                        </a:stretch>
                      </p:blipFill>
                      <p:spPr>
                        <a:xfrm>
                          <a:off x="177603" y="2995035"/>
                          <a:ext cx="1487230" cy="971492"/>
                        </a:xfrm>
                        <a:prstGeom prst="rect">
                          <a:avLst/>
                        </a:prstGeom>
                      </p:spPr>
                    </p:pic>
                  </p:oleObj>
                </mc:Fallback>
              </mc:AlternateContent>
            </a:graphicData>
          </a:graphic>
        </p:graphicFrame>
      </p:grpSp>
      <p:grpSp>
        <p:nvGrpSpPr>
          <p:cNvPr id="84" name="Group 83">
            <a:extLst>
              <a:ext uri="{FF2B5EF4-FFF2-40B4-BE49-F238E27FC236}">
                <a16:creationId xmlns:a16="http://schemas.microsoft.com/office/drawing/2014/main" id="{6BAB9CD2-89F7-3D92-1705-4AC3FE95558F}"/>
              </a:ext>
            </a:extLst>
          </p:cNvPr>
          <p:cNvGrpSpPr/>
          <p:nvPr/>
        </p:nvGrpSpPr>
        <p:grpSpPr>
          <a:xfrm>
            <a:off x="2780719" y="511215"/>
            <a:ext cx="1870563" cy="333746"/>
            <a:chOff x="2447138" y="648907"/>
            <a:chExt cx="2032394" cy="429871"/>
          </a:xfrm>
          <a:solidFill>
            <a:schemeClr val="accent2">
              <a:lumMod val="20000"/>
              <a:lumOff val="80000"/>
            </a:schemeClr>
          </a:solidFill>
        </p:grpSpPr>
        <p:sp>
          <p:nvSpPr>
            <p:cNvPr id="85" name="Rectangle: Rounded Corners 84">
              <a:extLst>
                <a:ext uri="{FF2B5EF4-FFF2-40B4-BE49-F238E27FC236}">
                  <a16:creationId xmlns:a16="http://schemas.microsoft.com/office/drawing/2014/main" id="{FEF777B5-857E-EEE0-D654-235FFEA594F6}"/>
                </a:ext>
              </a:extLst>
            </p:cNvPr>
            <p:cNvSpPr/>
            <p:nvPr/>
          </p:nvSpPr>
          <p:spPr>
            <a:xfrm>
              <a:off x="2751143" y="651315"/>
              <a:ext cx="1424387" cy="4274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86" name="TextBox 85">
              <a:extLst>
                <a:ext uri="{FF2B5EF4-FFF2-40B4-BE49-F238E27FC236}">
                  <a16:creationId xmlns:a16="http://schemas.microsoft.com/office/drawing/2014/main" id="{6B330239-D1B5-E6E1-8410-02F6E4102D57}"/>
                </a:ext>
              </a:extLst>
            </p:cNvPr>
            <p:cNvSpPr txBox="1"/>
            <p:nvPr/>
          </p:nvSpPr>
          <p:spPr>
            <a:xfrm>
              <a:off x="2447138" y="648907"/>
              <a:ext cx="2032394" cy="322141"/>
            </a:xfrm>
            <a:prstGeom prst="rect">
              <a:avLst/>
            </a:prstGeom>
            <a:noFill/>
          </p:spPr>
          <p:txBody>
            <a:bodyPr wrap="square" rtlCol="0">
              <a:spAutoFit/>
            </a:bodyPr>
            <a:lstStyle/>
            <a:p>
              <a:pPr algn="ctr"/>
              <a:r>
                <a:rPr lang="en-IN" sz="1300" b="1" dirty="0"/>
                <a:t>Rationale</a:t>
              </a:r>
            </a:p>
          </p:txBody>
        </p:sp>
      </p:grpSp>
      <p:sp>
        <p:nvSpPr>
          <p:cNvPr id="87" name="Rectangle: Rounded Corners 86">
            <a:extLst>
              <a:ext uri="{FF2B5EF4-FFF2-40B4-BE49-F238E27FC236}">
                <a16:creationId xmlns:a16="http://schemas.microsoft.com/office/drawing/2014/main" id="{4804F1F9-790F-438C-7AA1-F6669C0E8CE0}"/>
              </a:ext>
            </a:extLst>
          </p:cNvPr>
          <p:cNvSpPr/>
          <p:nvPr/>
        </p:nvSpPr>
        <p:spPr>
          <a:xfrm>
            <a:off x="3111170" y="3006930"/>
            <a:ext cx="1310969" cy="33187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a:p>
        </p:txBody>
      </p:sp>
      <p:sp>
        <p:nvSpPr>
          <p:cNvPr id="88" name="TextBox 87">
            <a:extLst>
              <a:ext uri="{FF2B5EF4-FFF2-40B4-BE49-F238E27FC236}">
                <a16:creationId xmlns:a16="http://schemas.microsoft.com/office/drawing/2014/main" id="{C8E24950-B5FB-FB4A-00E1-56466E57E78B}"/>
              </a:ext>
            </a:extLst>
          </p:cNvPr>
          <p:cNvSpPr txBox="1"/>
          <p:nvPr/>
        </p:nvSpPr>
        <p:spPr>
          <a:xfrm>
            <a:off x="3111170" y="3016617"/>
            <a:ext cx="1329178" cy="292388"/>
          </a:xfrm>
          <a:prstGeom prst="rect">
            <a:avLst/>
          </a:prstGeom>
          <a:noFill/>
        </p:spPr>
        <p:txBody>
          <a:bodyPr wrap="square" rtlCol="0">
            <a:spAutoFit/>
          </a:bodyPr>
          <a:lstStyle/>
          <a:p>
            <a:pPr algn="ctr"/>
            <a:r>
              <a:rPr lang="en-IN" sz="1300" b="1" dirty="0"/>
              <a:t>Free Sampling</a:t>
            </a:r>
          </a:p>
        </p:txBody>
      </p:sp>
      <p:cxnSp>
        <p:nvCxnSpPr>
          <p:cNvPr id="123" name="Straight Connector 122">
            <a:extLst>
              <a:ext uri="{FF2B5EF4-FFF2-40B4-BE49-F238E27FC236}">
                <a16:creationId xmlns:a16="http://schemas.microsoft.com/office/drawing/2014/main" id="{C9782F98-96E5-F6A5-D242-116C765E880B}"/>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77645C43-71AC-06B6-CF12-5B8CAC61CE9D}"/>
              </a:ext>
            </a:extLst>
          </p:cNvPr>
          <p:cNvSpPr txBox="1"/>
          <p:nvPr/>
        </p:nvSpPr>
        <p:spPr>
          <a:xfrm>
            <a:off x="8307895" y="6574262"/>
            <a:ext cx="3806522" cy="246221"/>
          </a:xfrm>
          <a:prstGeom prst="rect">
            <a:avLst/>
          </a:prstGeom>
          <a:noFill/>
        </p:spPr>
        <p:txBody>
          <a:bodyPr wrap="square" rtlCol="0">
            <a:spAutoFit/>
          </a:bodyPr>
          <a:lstStyle/>
          <a:p>
            <a:pPr algn="r"/>
            <a:r>
              <a:rPr lang="en-US" sz="1000" dirty="0"/>
              <a:t>Company logos shown are only for example purposes</a:t>
            </a:r>
            <a:endParaRPr lang="en-IN" sz="1000" dirty="0"/>
          </a:p>
        </p:txBody>
      </p:sp>
    </p:spTree>
    <p:extLst>
      <p:ext uri="{BB962C8B-B14F-4D97-AF65-F5344CB8AC3E}">
        <p14:creationId xmlns:p14="http://schemas.microsoft.com/office/powerpoint/2010/main" val="3958417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7" name="Group 1116">
            <a:extLst>
              <a:ext uri="{FF2B5EF4-FFF2-40B4-BE49-F238E27FC236}">
                <a16:creationId xmlns:a16="http://schemas.microsoft.com/office/drawing/2014/main" id="{CB045842-40B8-D0D9-2F85-E134D2A115AF}"/>
              </a:ext>
            </a:extLst>
          </p:cNvPr>
          <p:cNvGrpSpPr/>
          <p:nvPr/>
        </p:nvGrpSpPr>
        <p:grpSpPr>
          <a:xfrm>
            <a:off x="-9412" y="-30695"/>
            <a:ext cx="12198081" cy="422778"/>
            <a:chOff x="28636" y="3897295"/>
            <a:chExt cx="11989254" cy="502781"/>
          </a:xfrm>
        </p:grpSpPr>
        <p:pic>
          <p:nvPicPr>
            <p:cNvPr id="1118" name="Picture 2" descr="SVKM's NMIMS - Wikipedia">
              <a:extLst>
                <a:ext uri="{FF2B5EF4-FFF2-40B4-BE49-F238E27FC236}">
                  <a16:creationId xmlns:a16="http://schemas.microsoft.com/office/drawing/2014/main" id="{5D6C13B8-2CC6-2816-D6A0-738729315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4" descr="Pin on MY LIFE ❤">
              <a:extLst>
                <a:ext uri="{FF2B5EF4-FFF2-40B4-BE49-F238E27FC236}">
                  <a16:creationId xmlns:a16="http://schemas.microsoft.com/office/drawing/2014/main" id="{71E9C5F3-AA9D-F155-98FC-605B6F313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120" name="Group 1119">
              <a:extLst>
                <a:ext uri="{FF2B5EF4-FFF2-40B4-BE49-F238E27FC236}">
                  <a16:creationId xmlns:a16="http://schemas.microsoft.com/office/drawing/2014/main" id="{3A366524-83B0-D9D4-210D-90D3C0DEB373}"/>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142" name="Arrow: Chevron 1141">
                <a:extLst>
                  <a:ext uri="{FF2B5EF4-FFF2-40B4-BE49-F238E27FC236}">
                    <a16:creationId xmlns:a16="http://schemas.microsoft.com/office/drawing/2014/main" id="{25BBF5A0-D577-3A87-21F5-718DBD18BC5E}"/>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43" name="TextBox 1142">
                <a:extLst>
                  <a:ext uri="{FF2B5EF4-FFF2-40B4-BE49-F238E27FC236}">
                    <a16:creationId xmlns:a16="http://schemas.microsoft.com/office/drawing/2014/main" id="{48D4F5FD-B846-01D9-9FBC-E2A7FE4AD398}"/>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121" name="Group 1120">
              <a:extLst>
                <a:ext uri="{FF2B5EF4-FFF2-40B4-BE49-F238E27FC236}">
                  <a16:creationId xmlns:a16="http://schemas.microsoft.com/office/drawing/2014/main" id="{77C977DC-C291-FF57-5626-07664BFAAF89}"/>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140" name="Arrow: Chevron 1139">
                <a:extLst>
                  <a:ext uri="{FF2B5EF4-FFF2-40B4-BE49-F238E27FC236}">
                    <a16:creationId xmlns:a16="http://schemas.microsoft.com/office/drawing/2014/main" id="{CEB3DB3C-6A6C-7B7F-72AC-2FE0AD84DC8D}"/>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41" name="TextBox 1140">
                <a:extLst>
                  <a:ext uri="{FF2B5EF4-FFF2-40B4-BE49-F238E27FC236}">
                    <a16:creationId xmlns:a16="http://schemas.microsoft.com/office/drawing/2014/main" id="{4FDB5AD6-C907-5747-94DD-8D8266EF9637}"/>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122" name="Group 1121">
              <a:extLst>
                <a:ext uri="{FF2B5EF4-FFF2-40B4-BE49-F238E27FC236}">
                  <a16:creationId xmlns:a16="http://schemas.microsoft.com/office/drawing/2014/main" id="{2E8E8DE6-DE1C-E58E-1432-91993E923F27}"/>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138" name="Arrow: Chevron 1137">
                <a:extLst>
                  <a:ext uri="{FF2B5EF4-FFF2-40B4-BE49-F238E27FC236}">
                    <a16:creationId xmlns:a16="http://schemas.microsoft.com/office/drawing/2014/main" id="{7ED9E97F-7CDD-30B5-7738-7D8EF2DDE6FF}"/>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39" name="TextBox 1138">
                <a:extLst>
                  <a:ext uri="{FF2B5EF4-FFF2-40B4-BE49-F238E27FC236}">
                    <a16:creationId xmlns:a16="http://schemas.microsoft.com/office/drawing/2014/main" id="{B31B5A04-D6B0-02A0-AE89-FC4983BC7DEA}"/>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123" name="Group 1122">
              <a:extLst>
                <a:ext uri="{FF2B5EF4-FFF2-40B4-BE49-F238E27FC236}">
                  <a16:creationId xmlns:a16="http://schemas.microsoft.com/office/drawing/2014/main" id="{DEEC1512-122D-3D4F-3079-11E0EBFA646D}"/>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136" name="Arrow: Chevron 1135">
                <a:extLst>
                  <a:ext uri="{FF2B5EF4-FFF2-40B4-BE49-F238E27FC236}">
                    <a16:creationId xmlns:a16="http://schemas.microsoft.com/office/drawing/2014/main" id="{7159EAE1-5970-06F5-5DF8-537F1EAC363B}"/>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37" name="TextBox 1136">
                <a:extLst>
                  <a:ext uri="{FF2B5EF4-FFF2-40B4-BE49-F238E27FC236}">
                    <a16:creationId xmlns:a16="http://schemas.microsoft.com/office/drawing/2014/main" id="{C6C29B89-6986-7CCA-54A4-395E615FBB4F}"/>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124" name="Group 1123">
              <a:extLst>
                <a:ext uri="{FF2B5EF4-FFF2-40B4-BE49-F238E27FC236}">
                  <a16:creationId xmlns:a16="http://schemas.microsoft.com/office/drawing/2014/main" id="{BB9B3F3E-3CD6-D570-E839-C280B98174FE}"/>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134" name="Arrow: Chevron 1133">
                <a:extLst>
                  <a:ext uri="{FF2B5EF4-FFF2-40B4-BE49-F238E27FC236}">
                    <a16:creationId xmlns:a16="http://schemas.microsoft.com/office/drawing/2014/main" id="{51420BCF-24EB-997D-40D6-85951B87A992}"/>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35" name="TextBox 1134">
                <a:extLst>
                  <a:ext uri="{FF2B5EF4-FFF2-40B4-BE49-F238E27FC236}">
                    <a16:creationId xmlns:a16="http://schemas.microsoft.com/office/drawing/2014/main" id="{A36BAB71-9FA5-EA34-C08E-B981013E8FD0}"/>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b="1" dirty="0">
                    <a:solidFill>
                      <a:schemeClr val="bg1"/>
                    </a:solidFill>
                  </a:rPr>
                  <a:t>Promotion &amp; Timeline</a:t>
                </a:r>
                <a:endParaRPr lang="en-IN" sz="900" b="1" dirty="0">
                  <a:solidFill>
                    <a:schemeClr val="bg1"/>
                  </a:solidFill>
                </a:endParaRPr>
              </a:p>
            </p:txBody>
          </p:sp>
        </p:grpSp>
        <p:grpSp>
          <p:nvGrpSpPr>
            <p:cNvPr id="1125" name="Group 1124">
              <a:extLst>
                <a:ext uri="{FF2B5EF4-FFF2-40B4-BE49-F238E27FC236}">
                  <a16:creationId xmlns:a16="http://schemas.microsoft.com/office/drawing/2014/main" id="{2A149036-6BAC-5585-554D-E0D4A418F36F}"/>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132" name="Arrow: Chevron 1131">
                <a:extLst>
                  <a:ext uri="{FF2B5EF4-FFF2-40B4-BE49-F238E27FC236}">
                    <a16:creationId xmlns:a16="http://schemas.microsoft.com/office/drawing/2014/main" id="{ADB42067-E79F-F365-E8AB-975D32F8F76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33" name="TextBox 1132">
                <a:extLst>
                  <a:ext uri="{FF2B5EF4-FFF2-40B4-BE49-F238E27FC236}">
                    <a16:creationId xmlns:a16="http://schemas.microsoft.com/office/drawing/2014/main" id="{68C07113-9C56-7A7B-4C3D-45A4DE4B9F1C}"/>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126" name="Group 1125">
              <a:extLst>
                <a:ext uri="{FF2B5EF4-FFF2-40B4-BE49-F238E27FC236}">
                  <a16:creationId xmlns:a16="http://schemas.microsoft.com/office/drawing/2014/main" id="{291FBEF6-BA6B-4439-6A0C-09483A2A53C2}"/>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130" name="Arrow: Chevron 1129">
                <a:extLst>
                  <a:ext uri="{FF2B5EF4-FFF2-40B4-BE49-F238E27FC236}">
                    <a16:creationId xmlns:a16="http://schemas.microsoft.com/office/drawing/2014/main" id="{26306D9B-0DFC-28A1-26C5-00801E8C52AB}"/>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31" name="TextBox 1130">
                <a:extLst>
                  <a:ext uri="{FF2B5EF4-FFF2-40B4-BE49-F238E27FC236}">
                    <a16:creationId xmlns:a16="http://schemas.microsoft.com/office/drawing/2014/main" id="{0927698B-B146-B1EF-52F7-8B94F1962377}"/>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127" name="Group 1126">
              <a:extLst>
                <a:ext uri="{FF2B5EF4-FFF2-40B4-BE49-F238E27FC236}">
                  <a16:creationId xmlns:a16="http://schemas.microsoft.com/office/drawing/2014/main" id="{099E459C-3C5E-70B9-4363-4D4810E68899}"/>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128" name="Arrow: Chevron 1127">
                <a:extLst>
                  <a:ext uri="{FF2B5EF4-FFF2-40B4-BE49-F238E27FC236}">
                    <a16:creationId xmlns:a16="http://schemas.microsoft.com/office/drawing/2014/main" id="{AB6106A5-B966-5166-F01F-DAF03E1B1447}"/>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129" name="TextBox 1128">
                <a:extLst>
                  <a:ext uri="{FF2B5EF4-FFF2-40B4-BE49-F238E27FC236}">
                    <a16:creationId xmlns:a16="http://schemas.microsoft.com/office/drawing/2014/main" id="{4A2CF13D-E42A-3BDF-114E-FFB70D84F3BB}"/>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cxnSp>
        <p:nvCxnSpPr>
          <p:cNvPr id="4" name="Straight Connector 3">
            <a:extLst>
              <a:ext uri="{FF2B5EF4-FFF2-40B4-BE49-F238E27FC236}">
                <a16:creationId xmlns:a16="http://schemas.microsoft.com/office/drawing/2014/main" id="{6A0ED0C5-DC03-1508-8D4E-143287DF0BDF}"/>
              </a:ext>
            </a:extLst>
          </p:cNvPr>
          <p:cNvCxnSpPr>
            <a:cxnSpLocks/>
          </p:cNvCxnSpPr>
          <p:nvPr/>
        </p:nvCxnSpPr>
        <p:spPr>
          <a:xfrm>
            <a:off x="6203240" y="427831"/>
            <a:ext cx="10245" cy="604169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32" name="Picture 8" descr="Vivek Mittal aka Fit Tuber focuses on fitness and general health via his  YouTube channel - The Statesman">
            <a:extLst>
              <a:ext uri="{FF2B5EF4-FFF2-40B4-BE49-F238E27FC236}">
                <a16:creationId xmlns:a16="http://schemas.microsoft.com/office/drawing/2014/main" id="{2F13D03E-4E0B-FF22-7FA3-939497CF3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0997" y="2888836"/>
            <a:ext cx="1440000" cy="9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n on bsal">
            <a:extLst>
              <a:ext uri="{FF2B5EF4-FFF2-40B4-BE49-F238E27FC236}">
                <a16:creationId xmlns:a16="http://schemas.microsoft.com/office/drawing/2014/main" id="{2C038684-5FA1-06F0-0FBA-A9D0996A4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271" y="4409878"/>
            <a:ext cx="1408471" cy="1025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anveer Allahbadia – YouTuber Sensation and Social Media Entrepreneur">
            <a:extLst>
              <a:ext uri="{FF2B5EF4-FFF2-40B4-BE49-F238E27FC236}">
                <a16:creationId xmlns:a16="http://schemas.microsoft.com/office/drawing/2014/main" id="{3694E951-009D-B0BE-248F-3C633ABCF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152" y="1066799"/>
            <a:ext cx="1481551" cy="985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F42951-117B-6F1B-7B1A-B2906BF21589}"/>
              </a:ext>
            </a:extLst>
          </p:cNvPr>
          <p:cNvSpPr txBox="1"/>
          <p:nvPr/>
        </p:nvSpPr>
        <p:spPr>
          <a:xfrm>
            <a:off x="6293801" y="2061386"/>
            <a:ext cx="1481551" cy="972000"/>
          </a:xfrm>
          <a:prstGeom prst="rect">
            <a:avLst/>
          </a:prstGeom>
          <a:solidFill>
            <a:schemeClr val="accent6">
              <a:lumMod val="20000"/>
              <a:lumOff val="80000"/>
              <a:alpha val="50000"/>
            </a:schemeClr>
          </a:solidFill>
        </p:spPr>
        <p:txBody>
          <a:bodyPr wrap="square" rtlCol="0">
            <a:spAutoFit/>
          </a:bodyPr>
          <a:lstStyle/>
          <a:p>
            <a:endParaRPr lang="en-IN" dirty="0"/>
          </a:p>
        </p:txBody>
      </p:sp>
      <p:grpSp>
        <p:nvGrpSpPr>
          <p:cNvPr id="1089" name="Group 1088">
            <a:extLst>
              <a:ext uri="{FF2B5EF4-FFF2-40B4-BE49-F238E27FC236}">
                <a16:creationId xmlns:a16="http://schemas.microsoft.com/office/drawing/2014/main" id="{F8D5FB25-7D96-BB75-1146-1B8F40782DFF}"/>
              </a:ext>
            </a:extLst>
          </p:cNvPr>
          <p:cNvGrpSpPr/>
          <p:nvPr/>
        </p:nvGrpSpPr>
        <p:grpSpPr>
          <a:xfrm>
            <a:off x="6286429" y="2046971"/>
            <a:ext cx="1664575" cy="1010124"/>
            <a:chOff x="6339682" y="1967674"/>
            <a:chExt cx="1664575" cy="1010124"/>
          </a:xfrm>
          <a:noFill/>
        </p:grpSpPr>
        <p:pic>
          <p:nvPicPr>
            <p:cNvPr id="1038" name="Picture 14" descr="Instagram Logo PNG Transparent Images Free Download | Vector Files | Pngtree">
              <a:extLst>
                <a:ext uri="{FF2B5EF4-FFF2-40B4-BE49-F238E27FC236}">
                  <a16:creationId xmlns:a16="http://schemas.microsoft.com/office/drawing/2014/main" id="{74C06A1C-E7BA-85AC-7FA7-B84F10F857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9682" y="2150047"/>
              <a:ext cx="355847" cy="355847"/>
            </a:xfrm>
            <a:prstGeom prst="rect">
              <a:avLst/>
            </a:prstGeom>
            <a:grpFill/>
          </p:spPr>
        </p:pic>
        <p:pic>
          <p:nvPicPr>
            <p:cNvPr id="1044" name="Picture 20" descr="Youtube Logo PNG, Youtube Logo Transparent Background - FreeIconsPNG">
              <a:extLst>
                <a:ext uri="{FF2B5EF4-FFF2-40B4-BE49-F238E27FC236}">
                  <a16:creationId xmlns:a16="http://schemas.microsoft.com/office/drawing/2014/main" id="{6332850A-0916-489F-802A-B7DC812602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388" y="2432967"/>
              <a:ext cx="309636" cy="309636"/>
            </a:xfrm>
            <a:prstGeom prst="rect">
              <a:avLst/>
            </a:prstGeom>
            <a:grpFill/>
          </p:spPr>
        </p:pic>
        <p:sp>
          <p:nvSpPr>
            <p:cNvPr id="10" name="TextBox 9">
              <a:extLst>
                <a:ext uri="{FF2B5EF4-FFF2-40B4-BE49-F238E27FC236}">
                  <a16:creationId xmlns:a16="http://schemas.microsoft.com/office/drawing/2014/main" id="{D03387C8-B77E-A5D2-0452-8CB7CF2FADE3}"/>
                </a:ext>
              </a:extLst>
            </p:cNvPr>
            <p:cNvSpPr txBox="1"/>
            <p:nvPr/>
          </p:nvSpPr>
          <p:spPr>
            <a:xfrm>
              <a:off x="6406215" y="1967674"/>
              <a:ext cx="1440000" cy="261610"/>
            </a:xfrm>
            <a:prstGeom prst="rect">
              <a:avLst/>
            </a:prstGeom>
            <a:grpFill/>
          </p:spPr>
          <p:txBody>
            <a:bodyPr wrap="square" rtlCol="0">
              <a:spAutoFit/>
            </a:bodyPr>
            <a:lstStyle/>
            <a:p>
              <a:pPr algn="just"/>
              <a:r>
                <a:rPr lang="en-US" sz="1100" b="1" dirty="0"/>
                <a:t>R</a:t>
              </a:r>
              <a:r>
                <a:rPr lang="en-IN" sz="1100" b="1" dirty="0"/>
                <a:t>anveer Allahabadia</a:t>
              </a:r>
              <a:endParaRPr lang="en-US" sz="1100" b="1" dirty="0"/>
            </a:p>
          </p:txBody>
        </p:sp>
        <p:sp>
          <p:nvSpPr>
            <p:cNvPr id="11" name="TextBox 10">
              <a:extLst>
                <a:ext uri="{FF2B5EF4-FFF2-40B4-BE49-F238E27FC236}">
                  <a16:creationId xmlns:a16="http://schemas.microsoft.com/office/drawing/2014/main" id="{C639253D-5BC7-CF59-5EFE-FB8B2E064D39}"/>
                </a:ext>
              </a:extLst>
            </p:cNvPr>
            <p:cNvSpPr txBox="1"/>
            <p:nvPr/>
          </p:nvSpPr>
          <p:spPr>
            <a:xfrm>
              <a:off x="6639810" y="2183754"/>
              <a:ext cx="1181589" cy="261610"/>
            </a:xfrm>
            <a:prstGeom prst="rect">
              <a:avLst/>
            </a:prstGeom>
            <a:grpFill/>
          </p:spPr>
          <p:txBody>
            <a:bodyPr wrap="square" rtlCol="0">
              <a:spAutoFit/>
            </a:bodyPr>
            <a:lstStyle/>
            <a:p>
              <a:pPr algn="just"/>
              <a:r>
                <a:rPr lang="en-US" sz="1100" b="1" dirty="0"/>
                <a:t>2.7 M</a:t>
              </a:r>
              <a:r>
                <a:rPr lang="en-US" sz="1100" dirty="0"/>
                <a:t> Followers</a:t>
              </a:r>
              <a:endParaRPr lang="en-IN" sz="1100" dirty="0"/>
            </a:p>
          </p:txBody>
        </p:sp>
        <p:sp>
          <p:nvSpPr>
            <p:cNvPr id="12" name="TextBox 11">
              <a:extLst>
                <a:ext uri="{FF2B5EF4-FFF2-40B4-BE49-F238E27FC236}">
                  <a16:creationId xmlns:a16="http://schemas.microsoft.com/office/drawing/2014/main" id="{815BD4AD-ECBB-0B85-45CC-6DCCF5F62455}"/>
                </a:ext>
              </a:extLst>
            </p:cNvPr>
            <p:cNvSpPr txBox="1"/>
            <p:nvPr/>
          </p:nvSpPr>
          <p:spPr>
            <a:xfrm>
              <a:off x="6650442" y="2432967"/>
              <a:ext cx="1353815" cy="261610"/>
            </a:xfrm>
            <a:prstGeom prst="rect">
              <a:avLst/>
            </a:prstGeom>
            <a:grpFill/>
          </p:spPr>
          <p:txBody>
            <a:bodyPr wrap="square" rtlCol="0">
              <a:spAutoFit/>
            </a:bodyPr>
            <a:lstStyle/>
            <a:p>
              <a:pPr algn="just"/>
              <a:r>
                <a:rPr lang="en-US" sz="1100" b="1" dirty="0"/>
                <a:t>6 M</a:t>
              </a:r>
              <a:r>
                <a:rPr lang="en-US" sz="1100" dirty="0"/>
                <a:t> Subscribers</a:t>
              </a:r>
              <a:endParaRPr lang="en-IN" sz="1100" dirty="0"/>
            </a:p>
          </p:txBody>
        </p:sp>
        <p:sp>
          <p:nvSpPr>
            <p:cNvPr id="13" name="TextBox 12">
              <a:extLst>
                <a:ext uri="{FF2B5EF4-FFF2-40B4-BE49-F238E27FC236}">
                  <a16:creationId xmlns:a16="http://schemas.microsoft.com/office/drawing/2014/main" id="{1B559A7A-4327-D823-4C8E-8B27714B9C2D}"/>
                </a:ext>
              </a:extLst>
            </p:cNvPr>
            <p:cNvSpPr txBox="1"/>
            <p:nvPr/>
          </p:nvSpPr>
          <p:spPr>
            <a:xfrm>
              <a:off x="6373661" y="2716188"/>
              <a:ext cx="1491225" cy="261610"/>
            </a:xfrm>
            <a:prstGeom prst="rect">
              <a:avLst/>
            </a:prstGeom>
            <a:grpFill/>
          </p:spPr>
          <p:txBody>
            <a:bodyPr wrap="square" rtlCol="0">
              <a:spAutoFit/>
            </a:bodyPr>
            <a:lstStyle/>
            <a:p>
              <a:pPr algn="just"/>
              <a:r>
                <a:rPr lang="en-US" sz="1100" b="1" dirty="0"/>
                <a:t>Lifestyle &amp; Motivation</a:t>
              </a:r>
              <a:endParaRPr lang="en-IN" sz="1100" b="1" dirty="0"/>
            </a:p>
          </p:txBody>
        </p:sp>
      </p:grpSp>
      <p:sp>
        <p:nvSpPr>
          <p:cNvPr id="14" name="TextBox 13">
            <a:extLst>
              <a:ext uri="{FF2B5EF4-FFF2-40B4-BE49-F238E27FC236}">
                <a16:creationId xmlns:a16="http://schemas.microsoft.com/office/drawing/2014/main" id="{429D3CE1-814B-E6AF-DCBC-EDC131C88C7B}"/>
              </a:ext>
            </a:extLst>
          </p:cNvPr>
          <p:cNvSpPr txBox="1"/>
          <p:nvPr/>
        </p:nvSpPr>
        <p:spPr>
          <a:xfrm>
            <a:off x="10659882" y="3871084"/>
            <a:ext cx="1431116" cy="1044000"/>
          </a:xfrm>
          <a:prstGeom prst="rect">
            <a:avLst/>
          </a:prstGeom>
          <a:solidFill>
            <a:schemeClr val="accent6">
              <a:lumMod val="20000"/>
              <a:lumOff val="80000"/>
              <a:alpha val="50000"/>
            </a:schemeClr>
          </a:solidFill>
        </p:spPr>
        <p:txBody>
          <a:bodyPr wrap="square" rtlCol="0">
            <a:spAutoFit/>
          </a:bodyPr>
          <a:lstStyle/>
          <a:p>
            <a:endParaRPr lang="en-IN" dirty="0"/>
          </a:p>
        </p:txBody>
      </p:sp>
      <p:sp>
        <p:nvSpPr>
          <p:cNvPr id="22" name="TextBox 21">
            <a:extLst>
              <a:ext uri="{FF2B5EF4-FFF2-40B4-BE49-F238E27FC236}">
                <a16:creationId xmlns:a16="http://schemas.microsoft.com/office/drawing/2014/main" id="{C8DB5216-6E33-B0EE-DB28-E959FDBCA6A8}"/>
              </a:ext>
            </a:extLst>
          </p:cNvPr>
          <p:cNvSpPr txBox="1"/>
          <p:nvPr/>
        </p:nvSpPr>
        <p:spPr>
          <a:xfrm>
            <a:off x="6328060" y="5470373"/>
            <a:ext cx="1402139" cy="936000"/>
          </a:xfrm>
          <a:prstGeom prst="rect">
            <a:avLst/>
          </a:prstGeom>
          <a:solidFill>
            <a:schemeClr val="accent6">
              <a:lumMod val="20000"/>
              <a:lumOff val="80000"/>
              <a:alpha val="50000"/>
            </a:schemeClr>
          </a:solidFill>
        </p:spPr>
        <p:txBody>
          <a:bodyPr wrap="square" rtlCol="0">
            <a:spAutoFit/>
          </a:bodyPr>
          <a:lstStyle/>
          <a:p>
            <a:endParaRPr lang="en-IN" dirty="0"/>
          </a:p>
        </p:txBody>
      </p:sp>
      <p:sp>
        <p:nvSpPr>
          <p:cNvPr id="29" name="Rectangle 28">
            <a:extLst>
              <a:ext uri="{FF2B5EF4-FFF2-40B4-BE49-F238E27FC236}">
                <a16:creationId xmlns:a16="http://schemas.microsoft.com/office/drawing/2014/main" id="{DB8809C1-C517-7F7E-CDE0-D2E9D3140D9C}"/>
              </a:ext>
            </a:extLst>
          </p:cNvPr>
          <p:cNvSpPr/>
          <p:nvPr/>
        </p:nvSpPr>
        <p:spPr>
          <a:xfrm>
            <a:off x="7877929" y="1066799"/>
            <a:ext cx="4188565" cy="1761932"/>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87E19932-9E27-3501-5A8D-0663C205CB60}"/>
              </a:ext>
            </a:extLst>
          </p:cNvPr>
          <p:cNvSpPr/>
          <p:nvPr/>
        </p:nvSpPr>
        <p:spPr>
          <a:xfrm>
            <a:off x="6307085" y="3120808"/>
            <a:ext cx="4196230" cy="124677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F247FE9-9BD4-9C85-5787-55F53651D2F3}"/>
              </a:ext>
            </a:extLst>
          </p:cNvPr>
          <p:cNvSpPr/>
          <p:nvPr/>
        </p:nvSpPr>
        <p:spPr>
          <a:xfrm>
            <a:off x="7863646" y="5634474"/>
            <a:ext cx="4222033" cy="796454"/>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26CBE701-935C-5D81-CF3D-16FA10BF4D71}"/>
              </a:ext>
            </a:extLst>
          </p:cNvPr>
          <p:cNvSpPr txBox="1"/>
          <p:nvPr/>
        </p:nvSpPr>
        <p:spPr>
          <a:xfrm>
            <a:off x="7850645" y="1126537"/>
            <a:ext cx="4196954" cy="1708160"/>
          </a:xfrm>
          <a:prstGeom prst="rect">
            <a:avLst/>
          </a:prstGeom>
          <a:noFill/>
        </p:spPr>
        <p:txBody>
          <a:bodyPr wrap="square" rtlCol="0">
            <a:spAutoFit/>
          </a:bodyPr>
          <a:lstStyle/>
          <a:p>
            <a:pPr algn="just">
              <a:buFont typeface="Arial" panose="020B0604020202020204" pitchFamily="34" charset="0"/>
              <a:buChar char="•"/>
            </a:pPr>
            <a:r>
              <a:rPr lang="en-US" sz="1050" b="1" i="0" dirty="0">
                <a:effectLst/>
              </a:rPr>
              <a:t>Influencer Teasers:</a:t>
            </a:r>
            <a:r>
              <a:rPr lang="en-US" sz="1050" b="0" i="0" dirty="0">
                <a:effectLst/>
              </a:rPr>
              <a:t> Each of the chosen influencers will post a series of </a:t>
            </a:r>
            <a:r>
              <a:rPr lang="en-US" sz="1050" b="1" i="0" dirty="0">
                <a:effectLst/>
              </a:rPr>
              <a:t>teaser videos </a:t>
            </a:r>
            <a:r>
              <a:rPr lang="en-US" sz="1050" b="0" i="0" dirty="0">
                <a:effectLst/>
              </a:rPr>
              <a:t>on their respective social media platforms, creating </a:t>
            </a:r>
            <a:r>
              <a:rPr lang="en-US" sz="1050" b="1" i="0" dirty="0">
                <a:effectLst/>
              </a:rPr>
              <a:t>curiosity </a:t>
            </a:r>
            <a:r>
              <a:rPr lang="en-US" sz="1050" b="0" i="0" dirty="0">
                <a:effectLst/>
              </a:rPr>
              <a:t>about the upcoming masala drink. They can hint at its regional origins and the spice blend </a:t>
            </a:r>
            <a:r>
              <a:rPr lang="en-US" sz="1050" b="1" i="0" dirty="0">
                <a:effectLst/>
              </a:rPr>
              <a:t>without revealing details</a:t>
            </a:r>
          </a:p>
          <a:p>
            <a:pPr algn="just">
              <a:buFont typeface="Arial" panose="020B0604020202020204" pitchFamily="34" charset="0"/>
              <a:buChar char="•"/>
            </a:pPr>
            <a:r>
              <a:rPr lang="en-US" sz="1050" b="1" i="0" dirty="0">
                <a:effectLst/>
              </a:rPr>
              <a:t>Mystery Masala drink Box Giveaway:</a:t>
            </a:r>
            <a:r>
              <a:rPr lang="en-US" sz="1050" b="0" i="0" dirty="0">
                <a:effectLst/>
              </a:rPr>
              <a:t> Collaborate with the influencers to host a giveaway where participants have a chance to win a </a:t>
            </a:r>
            <a:r>
              <a:rPr lang="en-US" sz="1050" i="0" dirty="0">
                <a:effectLst/>
              </a:rPr>
              <a:t>"Mystery Masala drink Box" </a:t>
            </a:r>
            <a:r>
              <a:rPr lang="en-US" sz="1050" b="0" i="0" dirty="0">
                <a:effectLst/>
              </a:rPr>
              <a:t>containing a selection of authentic spices from the drink's region of origin. Participants must follow </a:t>
            </a:r>
            <a:r>
              <a:rPr lang="en-US" sz="1050" b="1" i="0" dirty="0">
                <a:effectLst/>
              </a:rPr>
              <a:t>Sprinkl brand's social media handle</a:t>
            </a:r>
            <a:r>
              <a:rPr lang="en-US" sz="1050" b="0" i="0" dirty="0">
                <a:effectLst/>
              </a:rPr>
              <a:t>, like the influencers' posts, and share their excitement using #</a:t>
            </a:r>
            <a:r>
              <a:rPr lang="en-US" sz="1050" b="1" i="0" dirty="0">
                <a:effectLst/>
              </a:rPr>
              <a:t>Nostalgiaineverysip </a:t>
            </a:r>
            <a:r>
              <a:rPr lang="en-US" sz="1050" i="0" dirty="0">
                <a:effectLst/>
              </a:rPr>
              <a:t>hashtag</a:t>
            </a:r>
          </a:p>
        </p:txBody>
      </p:sp>
      <p:sp>
        <p:nvSpPr>
          <p:cNvPr id="40" name="TextBox 39">
            <a:extLst>
              <a:ext uri="{FF2B5EF4-FFF2-40B4-BE49-F238E27FC236}">
                <a16:creationId xmlns:a16="http://schemas.microsoft.com/office/drawing/2014/main" id="{042997BD-8990-F629-E1BF-C02F4C242778}"/>
              </a:ext>
            </a:extLst>
          </p:cNvPr>
          <p:cNvSpPr txBox="1"/>
          <p:nvPr/>
        </p:nvSpPr>
        <p:spPr>
          <a:xfrm>
            <a:off x="6303344" y="3228494"/>
            <a:ext cx="4259610" cy="1169551"/>
          </a:xfrm>
          <a:prstGeom prst="rect">
            <a:avLst/>
          </a:prstGeom>
          <a:noFill/>
        </p:spPr>
        <p:txBody>
          <a:bodyPr wrap="square" rtlCol="0">
            <a:spAutoFit/>
          </a:bodyPr>
          <a:lstStyle/>
          <a:p>
            <a:pPr algn="just">
              <a:buFont typeface="Arial" panose="020B0604020202020204" pitchFamily="34" charset="0"/>
              <a:buChar char="•"/>
            </a:pPr>
            <a:r>
              <a:rPr lang="en-US" sz="1000" b="1" i="0" dirty="0">
                <a:effectLst/>
              </a:rPr>
              <a:t>Spice Journey Webisodes:</a:t>
            </a:r>
            <a:r>
              <a:rPr lang="en-US" sz="1000" b="0" i="0" dirty="0">
                <a:effectLst/>
              </a:rPr>
              <a:t> Partner with the influencers to create a series of YouTube videos that delve into the </a:t>
            </a:r>
            <a:r>
              <a:rPr lang="en-US" sz="1000" b="1" i="0" dirty="0">
                <a:effectLst/>
              </a:rPr>
              <a:t>journey of sourcing and blending the authentic spices used in Sprinkl masala drink</a:t>
            </a:r>
          </a:p>
          <a:p>
            <a:pPr algn="just">
              <a:buFont typeface="Arial" panose="020B0604020202020204" pitchFamily="34" charset="0"/>
              <a:buChar char="•"/>
            </a:pPr>
            <a:r>
              <a:rPr lang="en-US" sz="1000" b="1" i="0" dirty="0">
                <a:effectLst/>
              </a:rPr>
              <a:t>Interactive Social Challenges:</a:t>
            </a:r>
            <a:r>
              <a:rPr lang="en-US" sz="1000" b="0" i="0" dirty="0">
                <a:effectLst/>
              </a:rPr>
              <a:t> Encourage followers to participate in spice-related challenges inspired by the videos. For example, they can share their own spice market experiences, spice blending attempts, or favorite spice-infused recipes. Offer prizes for the most </a:t>
            </a:r>
            <a:r>
              <a:rPr lang="en-US" sz="1000" b="1" i="0" dirty="0">
                <a:effectLst/>
              </a:rPr>
              <a:t>creative </a:t>
            </a:r>
            <a:r>
              <a:rPr lang="en-US" sz="1000" b="0" i="0" dirty="0">
                <a:effectLst/>
              </a:rPr>
              <a:t>and </a:t>
            </a:r>
            <a:r>
              <a:rPr lang="en-US" sz="1000" b="1" i="0" dirty="0">
                <a:effectLst/>
              </a:rPr>
              <a:t>engaging</a:t>
            </a:r>
            <a:r>
              <a:rPr lang="en-US" sz="1000" b="0" i="0" dirty="0">
                <a:effectLst/>
              </a:rPr>
              <a:t> entries</a:t>
            </a:r>
          </a:p>
        </p:txBody>
      </p:sp>
      <p:sp>
        <p:nvSpPr>
          <p:cNvPr id="44" name="TextBox 43">
            <a:extLst>
              <a:ext uri="{FF2B5EF4-FFF2-40B4-BE49-F238E27FC236}">
                <a16:creationId xmlns:a16="http://schemas.microsoft.com/office/drawing/2014/main" id="{B88063ED-DD85-6A19-5961-6C145FCDC673}"/>
              </a:ext>
            </a:extLst>
          </p:cNvPr>
          <p:cNvSpPr txBox="1"/>
          <p:nvPr/>
        </p:nvSpPr>
        <p:spPr>
          <a:xfrm>
            <a:off x="7901322" y="5761642"/>
            <a:ext cx="4122408" cy="707886"/>
          </a:xfrm>
          <a:prstGeom prst="rect">
            <a:avLst/>
          </a:prstGeom>
          <a:noFill/>
        </p:spPr>
        <p:txBody>
          <a:bodyPr wrap="square" rtlCol="0">
            <a:spAutoFit/>
          </a:bodyPr>
          <a:lstStyle/>
          <a:p>
            <a:pPr algn="just"/>
            <a:r>
              <a:rPr lang="en-US" sz="1000" b="1" i="0" dirty="0">
                <a:effectLst/>
              </a:rPr>
              <a:t>Grand Virtual Launch Event:</a:t>
            </a:r>
            <a:r>
              <a:rPr lang="en-US" sz="1000" b="0" i="0" dirty="0">
                <a:effectLst/>
              </a:rPr>
              <a:t> Host a </a:t>
            </a:r>
            <a:r>
              <a:rPr lang="en-US" sz="1000" i="0" dirty="0">
                <a:effectLst/>
              </a:rPr>
              <a:t>grand virtual launch event </a:t>
            </a:r>
            <a:r>
              <a:rPr lang="en-US" sz="1000" b="0" i="0" dirty="0">
                <a:effectLst/>
              </a:rPr>
              <a:t>featuring all three influencers. This event should include the official unveiling </a:t>
            </a:r>
            <a:r>
              <a:rPr lang="en-US" sz="1000" b="1" i="0" dirty="0">
                <a:effectLst/>
              </a:rPr>
              <a:t>Sprinkl </a:t>
            </a:r>
            <a:r>
              <a:rPr lang="en-US" sz="1000" b="0" i="0" dirty="0">
                <a:effectLst/>
              </a:rPr>
              <a:t>masala drink and a deep dive into its regional flavors. Incorporating regional live bands can increase engagement </a:t>
            </a:r>
            <a:endParaRPr lang="en-IN" sz="1000" dirty="0"/>
          </a:p>
        </p:txBody>
      </p:sp>
      <p:sp>
        <p:nvSpPr>
          <p:cNvPr id="45" name="TextBox 44">
            <a:extLst>
              <a:ext uri="{FF2B5EF4-FFF2-40B4-BE49-F238E27FC236}">
                <a16:creationId xmlns:a16="http://schemas.microsoft.com/office/drawing/2014/main" id="{8C40FBA9-F8D0-3CD4-2045-DC112CBA686E}"/>
              </a:ext>
            </a:extLst>
          </p:cNvPr>
          <p:cNvSpPr txBox="1"/>
          <p:nvPr/>
        </p:nvSpPr>
        <p:spPr>
          <a:xfrm>
            <a:off x="9064370" y="5183144"/>
            <a:ext cx="1595511" cy="307777"/>
          </a:xfrm>
          <a:prstGeom prst="rect">
            <a:avLst/>
          </a:prstGeom>
          <a:noFill/>
        </p:spPr>
        <p:txBody>
          <a:bodyPr wrap="square" rtlCol="0">
            <a:spAutoFit/>
          </a:bodyPr>
          <a:lstStyle/>
          <a:p>
            <a:r>
              <a:rPr lang="en-US" sz="1400" b="1" dirty="0"/>
              <a:t>Virtual Launch</a:t>
            </a:r>
            <a:endParaRPr lang="en-IN" sz="1400" b="1" dirty="0"/>
          </a:p>
        </p:txBody>
      </p:sp>
      <p:pic>
        <p:nvPicPr>
          <p:cNvPr id="47" name="Graphic 46" descr="Box">
            <a:extLst>
              <a:ext uri="{FF2B5EF4-FFF2-40B4-BE49-F238E27FC236}">
                <a16:creationId xmlns:a16="http://schemas.microsoft.com/office/drawing/2014/main" id="{61DAC569-EFA9-8772-7192-85EFA848CF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59142" y="4900993"/>
            <a:ext cx="445849" cy="445849"/>
          </a:xfrm>
          <a:prstGeom prst="rect">
            <a:avLst/>
          </a:prstGeom>
        </p:spPr>
      </p:pic>
      <p:pic>
        <p:nvPicPr>
          <p:cNvPr id="49" name="Graphic 48" descr="Play">
            <a:extLst>
              <a:ext uri="{FF2B5EF4-FFF2-40B4-BE49-F238E27FC236}">
                <a16:creationId xmlns:a16="http://schemas.microsoft.com/office/drawing/2014/main" id="{4D4BABB2-5E07-6EA1-77B1-62D56CE269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24466" y="4910423"/>
            <a:ext cx="445849" cy="445849"/>
          </a:xfrm>
          <a:prstGeom prst="rect">
            <a:avLst/>
          </a:prstGeom>
        </p:spPr>
      </p:pic>
      <p:pic>
        <p:nvPicPr>
          <p:cNvPr id="53" name="Picture 52">
            <a:extLst>
              <a:ext uri="{FF2B5EF4-FFF2-40B4-BE49-F238E27FC236}">
                <a16:creationId xmlns:a16="http://schemas.microsoft.com/office/drawing/2014/main" id="{090FCC1D-DC7C-C838-17C6-EA01C5E784D8}"/>
              </a:ext>
            </a:extLst>
          </p:cNvPr>
          <p:cNvPicPr>
            <a:picLocks noChangeAspect="1"/>
          </p:cNvPicPr>
          <p:nvPr/>
        </p:nvPicPr>
        <p:blipFill>
          <a:blip r:embed="rId13"/>
          <a:stretch>
            <a:fillRect/>
          </a:stretch>
        </p:blipFill>
        <p:spPr>
          <a:xfrm>
            <a:off x="1688685" y="2445136"/>
            <a:ext cx="2812162" cy="2664820"/>
          </a:xfrm>
          <a:prstGeom prst="rect">
            <a:avLst/>
          </a:prstGeom>
        </p:spPr>
      </p:pic>
      <p:sp>
        <p:nvSpPr>
          <p:cNvPr id="62" name="Rectangle 61">
            <a:extLst>
              <a:ext uri="{FF2B5EF4-FFF2-40B4-BE49-F238E27FC236}">
                <a16:creationId xmlns:a16="http://schemas.microsoft.com/office/drawing/2014/main" id="{2AA91D47-9B26-5A2E-6CC4-411708CF8340}"/>
              </a:ext>
            </a:extLst>
          </p:cNvPr>
          <p:cNvSpPr/>
          <p:nvPr/>
        </p:nvSpPr>
        <p:spPr>
          <a:xfrm>
            <a:off x="3089419" y="5326142"/>
            <a:ext cx="3026427" cy="107436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dirty="0"/>
          </a:p>
        </p:txBody>
      </p:sp>
      <p:sp>
        <p:nvSpPr>
          <p:cNvPr id="63" name="Rectangle 62">
            <a:extLst>
              <a:ext uri="{FF2B5EF4-FFF2-40B4-BE49-F238E27FC236}">
                <a16:creationId xmlns:a16="http://schemas.microsoft.com/office/drawing/2014/main" id="{53625F3D-6327-5279-0057-B2487AC53469}"/>
              </a:ext>
            </a:extLst>
          </p:cNvPr>
          <p:cNvSpPr/>
          <p:nvPr/>
        </p:nvSpPr>
        <p:spPr>
          <a:xfrm>
            <a:off x="78270" y="1073405"/>
            <a:ext cx="3005685" cy="125319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dirty="0"/>
          </a:p>
        </p:txBody>
      </p:sp>
      <p:sp>
        <p:nvSpPr>
          <p:cNvPr id="1024" name="Rectangle 1023">
            <a:extLst>
              <a:ext uri="{FF2B5EF4-FFF2-40B4-BE49-F238E27FC236}">
                <a16:creationId xmlns:a16="http://schemas.microsoft.com/office/drawing/2014/main" id="{126B6C4E-4741-1AE3-3D86-EC26526ADACA}"/>
              </a:ext>
            </a:extLst>
          </p:cNvPr>
          <p:cNvSpPr/>
          <p:nvPr/>
        </p:nvSpPr>
        <p:spPr>
          <a:xfrm>
            <a:off x="3157736" y="1077062"/>
            <a:ext cx="2963096" cy="125319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dirty="0"/>
          </a:p>
        </p:txBody>
      </p:sp>
      <p:sp>
        <p:nvSpPr>
          <p:cNvPr id="1029" name="Rectangle 1028">
            <a:extLst>
              <a:ext uri="{FF2B5EF4-FFF2-40B4-BE49-F238E27FC236}">
                <a16:creationId xmlns:a16="http://schemas.microsoft.com/office/drawing/2014/main" id="{5979232C-209D-23D9-65C4-022EA829D914}"/>
              </a:ext>
            </a:extLst>
          </p:cNvPr>
          <p:cNvSpPr/>
          <p:nvPr/>
        </p:nvSpPr>
        <p:spPr>
          <a:xfrm>
            <a:off x="4574310" y="2583514"/>
            <a:ext cx="1514463" cy="2421384"/>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9E3B0F68-C20E-2001-E980-7E3B87787A72}"/>
              </a:ext>
            </a:extLst>
          </p:cNvPr>
          <p:cNvGrpSpPr/>
          <p:nvPr/>
        </p:nvGrpSpPr>
        <p:grpSpPr>
          <a:xfrm>
            <a:off x="642782" y="892452"/>
            <a:ext cx="1789976" cy="379586"/>
            <a:chOff x="165190" y="91700"/>
            <a:chExt cx="1789975" cy="379586"/>
          </a:xfrm>
        </p:grpSpPr>
        <p:sp>
          <p:nvSpPr>
            <p:cNvPr id="6" name="Rectangle: Rounded Corners 5">
              <a:extLst>
                <a:ext uri="{FF2B5EF4-FFF2-40B4-BE49-F238E27FC236}">
                  <a16:creationId xmlns:a16="http://schemas.microsoft.com/office/drawing/2014/main" id="{5EFD3E5C-3480-DA64-72E4-53CEE0BAA9E5}"/>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33" name="TextBox 1032">
              <a:extLst>
                <a:ext uri="{FF2B5EF4-FFF2-40B4-BE49-F238E27FC236}">
                  <a16:creationId xmlns:a16="http://schemas.microsoft.com/office/drawing/2014/main" id="{1F5EF61E-539F-D23F-E4A9-50529AE14898}"/>
                </a:ext>
              </a:extLst>
            </p:cNvPr>
            <p:cNvSpPr txBox="1"/>
            <p:nvPr/>
          </p:nvSpPr>
          <p:spPr>
            <a:xfrm>
              <a:off x="231474" y="123777"/>
              <a:ext cx="1723691" cy="307777"/>
            </a:xfrm>
            <a:prstGeom prst="rect">
              <a:avLst/>
            </a:prstGeom>
            <a:noFill/>
          </p:spPr>
          <p:txBody>
            <a:bodyPr wrap="square" rtlCol="0">
              <a:spAutoFit/>
            </a:bodyPr>
            <a:lstStyle/>
            <a:p>
              <a:pPr algn="ctr"/>
              <a:r>
                <a:rPr lang="en-US" sz="1400" b="1" dirty="0"/>
                <a:t>Hoardings Campaign</a:t>
              </a:r>
              <a:endParaRPr lang="en-IN" sz="1400" b="1" dirty="0"/>
            </a:p>
          </p:txBody>
        </p:sp>
      </p:grpSp>
      <p:sp>
        <p:nvSpPr>
          <p:cNvPr id="1039" name="TextBox 1038">
            <a:extLst>
              <a:ext uri="{FF2B5EF4-FFF2-40B4-BE49-F238E27FC236}">
                <a16:creationId xmlns:a16="http://schemas.microsoft.com/office/drawing/2014/main" id="{05A32115-CEA0-8236-A483-DB1A0027901E}"/>
              </a:ext>
            </a:extLst>
          </p:cNvPr>
          <p:cNvSpPr txBox="1"/>
          <p:nvPr/>
        </p:nvSpPr>
        <p:spPr>
          <a:xfrm>
            <a:off x="50497" y="1235388"/>
            <a:ext cx="3083208" cy="1277273"/>
          </a:xfrm>
          <a:prstGeom prst="rect">
            <a:avLst/>
          </a:prstGeom>
          <a:noFill/>
        </p:spPr>
        <p:txBody>
          <a:bodyPr wrap="square" rtlCol="0">
            <a:spAutoFit/>
          </a:bodyPr>
          <a:lstStyle/>
          <a:p>
            <a:pPr algn="just">
              <a:buFont typeface="Arial" panose="020B0604020202020204" pitchFamily="34" charset="0"/>
              <a:buChar char="•"/>
            </a:pPr>
            <a:r>
              <a:rPr lang="en-US" sz="1100" b="0" i="0" dirty="0">
                <a:effectLst/>
              </a:rPr>
              <a:t>The campaign theme is "</a:t>
            </a:r>
            <a:r>
              <a:rPr lang="en-US" sz="1100" b="1" i="0" dirty="0">
                <a:effectLst/>
              </a:rPr>
              <a:t>Nostalgia in Every Sip</a:t>
            </a:r>
            <a:r>
              <a:rPr lang="en-US" sz="1100" b="0" i="0" dirty="0">
                <a:effectLst/>
              </a:rPr>
              <a:t>" celebrating regional flavors with a touch of nostalgia</a:t>
            </a:r>
          </a:p>
          <a:p>
            <a:pPr algn="just">
              <a:buFont typeface="Arial" panose="020B0604020202020204" pitchFamily="34" charset="0"/>
              <a:buChar char="•"/>
            </a:pPr>
            <a:r>
              <a:rPr lang="en-US" sz="1100" b="0" i="0" dirty="0">
                <a:effectLst/>
              </a:rPr>
              <a:t>Hoardings will feature a </a:t>
            </a:r>
            <a:r>
              <a:rPr lang="en-US" sz="1100" b="1" i="0" dirty="0">
                <a:effectLst/>
              </a:rPr>
              <a:t>vintage-style TV display </a:t>
            </a:r>
            <a:r>
              <a:rPr lang="en-US" sz="1100" i="0" dirty="0">
                <a:effectLst/>
              </a:rPr>
              <a:t>with </a:t>
            </a:r>
            <a:r>
              <a:rPr lang="en-US" sz="1100" b="0" i="0" dirty="0">
                <a:effectLst/>
              </a:rPr>
              <a:t>the Sprinkl logo and a refreshing glass of the drink along with </a:t>
            </a:r>
            <a:r>
              <a:rPr lang="en-US" sz="1100" b="1" i="0" dirty="0">
                <a:effectLst/>
              </a:rPr>
              <a:t>sourcing from – ‘Region </a:t>
            </a:r>
            <a:r>
              <a:rPr lang="en-US" sz="1100" b="1" dirty="0"/>
              <a:t>N</a:t>
            </a:r>
            <a:r>
              <a:rPr lang="en-US" sz="1100" b="1" i="0" dirty="0">
                <a:effectLst/>
              </a:rPr>
              <a:t>ame’</a:t>
            </a:r>
          </a:p>
          <a:p>
            <a:pPr marL="171450" indent="-171450" algn="just">
              <a:buFont typeface="Arial" panose="020B0604020202020204" pitchFamily="34" charset="0"/>
              <a:buChar char="•"/>
            </a:pPr>
            <a:endParaRPr lang="en-IN" sz="1100" dirty="0"/>
          </a:p>
        </p:txBody>
      </p:sp>
      <p:sp>
        <p:nvSpPr>
          <p:cNvPr id="1056" name="TextBox 1055">
            <a:extLst>
              <a:ext uri="{FF2B5EF4-FFF2-40B4-BE49-F238E27FC236}">
                <a16:creationId xmlns:a16="http://schemas.microsoft.com/office/drawing/2014/main" id="{3B519399-B4E9-F61E-52B0-85C280F048DC}"/>
              </a:ext>
            </a:extLst>
          </p:cNvPr>
          <p:cNvSpPr txBox="1"/>
          <p:nvPr/>
        </p:nvSpPr>
        <p:spPr>
          <a:xfrm>
            <a:off x="3128853" y="1243220"/>
            <a:ext cx="2973421" cy="1107996"/>
          </a:xfrm>
          <a:prstGeom prst="rect">
            <a:avLst/>
          </a:prstGeom>
          <a:noFill/>
        </p:spPr>
        <p:txBody>
          <a:bodyPr wrap="square" rtlCol="0">
            <a:spAutoFit/>
          </a:bodyPr>
          <a:lstStyle/>
          <a:p>
            <a:pPr marL="171450" indent="-171450" algn="just">
              <a:buFont typeface="Arial" panose="020B0604020202020204" pitchFamily="34" charset="0"/>
              <a:buChar char="•"/>
            </a:pPr>
            <a:r>
              <a:rPr lang="en-US" sz="1100" b="0" i="0" dirty="0">
                <a:effectLst/>
              </a:rPr>
              <a:t>Bus shelters will display captivating visuals highlighting </a:t>
            </a:r>
            <a:r>
              <a:rPr lang="en-US" sz="1100" b="1" i="0" dirty="0">
                <a:effectLst/>
              </a:rPr>
              <a:t>regional spices and ingredients</a:t>
            </a:r>
            <a:r>
              <a:rPr lang="en-US" sz="1100" b="0" i="0" dirty="0">
                <a:effectLst/>
              </a:rPr>
              <a:t>, providing an engaging and informative experience for commuters</a:t>
            </a:r>
          </a:p>
          <a:p>
            <a:pPr marL="171450" indent="-171450" algn="just">
              <a:buFont typeface="Arial" panose="020B0604020202020204" pitchFamily="34" charset="0"/>
              <a:buChar char="•"/>
            </a:pPr>
            <a:r>
              <a:rPr lang="en-US" sz="1100" dirty="0"/>
              <a:t>The </a:t>
            </a:r>
            <a:r>
              <a:rPr lang="en-US" sz="1100" b="1" dirty="0"/>
              <a:t>central part of the shelter </a:t>
            </a:r>
            <a:r>
              <a:rPr lang="en-US" sz="1100" dirty="0"/>
              <a:t>would be covered by the theme ‘Nostalgia in every Sip’</a:t>
            </a:r>
            <a:endParaRPr lang="en-IN" sz="1100" dirty="0"/>
          </a:p>
        </p:txBody>
      </p:sp>
      <p:sp>
        <p:nvSpPr>
          <p:cNvPr id="1059" name="TextBox 1058">
            <a:extLst>
              <a:ext uri="{FF2B5EF4-FFF2-40B4-BE49-F238E27FC236}">
                <a16:creationId xmlns:a16="http://schemas.microsoft.com/office/drawing/2014/main" id="{CE33782A-2FA4-91C9-2884-BCB3E82D0AAF}"/>
              </a:ext>
            </a:extLst>
          </p:cNvPr>
          <p:cNvSpPr txBox="1"/>
          <p:nvPr/>
        </p:nvSpPr>
        <p:spPr>
          <a:xfrm>
            <a:off x="4598784" y="2999819"/>
            <a:ext cx="1539492" cy="2031325"/>
          </a:xfrm>
          <a:prstGeom prst="rect">
            <a:avLst/>
          </a:prstGeom>
          <a:noFill/>
        </p:spPr>
        <p:txBody>
          <a:bodyPr wrap="square" rtlCol="0">
            <a:spAutoFit/>
          </a:bodyPr>
          <a:lstStyle/>
          <a:p>
            <a:pPr algn="l"/>
            <a:r>
              <a:rPr lang="en-US" sz="1050" b="1" i="0" dirty="0">
                <a:effectLst/>
              </a:rPr>
              <a:t>Jaipur-</a:t>
            </a:r>
            <a:r>
              <a:rPr lang="en-US" sz="1050" b="0" i="0" dirty="0">
                <a:effectLst/>
              </a:rPr>
              <a:t> MI Road, Raja Park, and JLN Marg</a:t>
            </a:r>
          </a:p>
          <a:p>
            <a:pPr algn="l"/>
            <a:r>
              <a:rPr lang="en-US" sz="1050" b="1" i="0" dirty="0">
                <a:effectLst/>
              </a:rPr>
              <a:t>Lucknow-</a:t>
            </a:r>
            <a:r>
              <a:rPr lang="en-US" sz="1050" b="0" i="0" dirty="0">
                <a:effectLst/>
              </a:rPr>
              <a:t>Hazratganj, Gomti Nagar, and Charbagh</a:t>
            </a:r>
          </a:p>
          <a:p>
            <a:pPr algn="l"/>
            <a:r>
              <a:rPr lang="en-US" sz="1050" b="1" i="0" dirty="0">
                <a:effectLst/>
              </a:rPr>
              <a:t>Coimbatore</a:t>
            </a:r>
            <a:r>
              <a:rPr lang="en-US" sz="1050" dirty="0"/>
              <a:t>-</a:t>
            </a:r>
            <a:r>
              <a:rPr lang="en-US" sz="1050" b="0" i="0" dirty="0">
                <a:effectLst/>
              </a:rPr>
              <a:t>RS Puram, and Avinashi Road</a:t>
            </a:r>
          </a:p>
          <a:p>
            <a:pPr algn="l"/>
            <a:r>
              <a:rPr lang="en-US" sz="1050" b="1" i="0" dirty="0">
                <a:effectLst/>
              </a:rPr>
              <a:t>Bhubaneswar-</a:t>
            </a:r>
            <a:r>
              <a:rPr lang="en-US" sz="1050" b="0" i="0" dirty="0">
                <a:effectLst/>
              </a:rPr>
              <a:t>Master Canteen, KIIT Square, and Patia</a:t>
            </a:r>
          </a:p>
          <a:p>
            <a:pPr algn="l"/>
            <a:r>
              <a:rPr lang="en-US" sz="1050" b="1" i="0" dirty="0">
                <a:effectLst/>
              </a:rPr>
              <a:t>Indore -</a:t>
            </a:r>
            <a:r>
              <a:rPr lang="en-US" sz="1050" b="0" i="0" dirty="0">
                <a:effectLst/>
              </a:rPr>
              <a:t>MG Road, Vijay Nagar, and Palasia</a:t>
            </a:r>
          </a:p>
        </p:txBody>
      </p:sp>
      <p:sp>
        <p:nvSpPr>
          <p:cNvPr id="1060" name="TextBox 1059">
            <a:extLst>
              <a:ext uri="{FF2B5EF4-FFF2-40B4-BE49-F238E27FC236}">
                <a16:creationId xmlns:a16="http://schemas.microsoft.com/office/drawing/2014/main" id="{5ACCCE54-945E-AABB-19D3-894E8117161E}"/>
              </a:ext>
            </a:extLst>
          </p:cNvPr>
          <p:cNvSpPr txBox="1"/>
          <p:nvPr/>
        </p:nvSpPr>
        <p:spPr>
          <a:xfrm>
            <a:off x="4652788" y="2783633"/>
            <a:ext cx="1468611" cy="276999"/>
          </a:xfrm>
          <a:prstGeom prst="rect">
            <a:avLst/>
          </a:prstGeom>
          <a:noFill/>
        </p:spPr>
        <p:txBody>
          <a:bodyPr wrap="square" rtlCol="0">
            <a:spAutoFit/>
          </a:bodyPr>
          <a:lstStyle/>
          <a:p>
            <a:pPr algn="ctr"/>
            <a:r>
              <a:rPr lang="en-US" sz="1200" b="1" dirty="0">
                <a:solidFill>
                  <a:srgbClr val="FF6600"/>
                </a:solidFill>
              </a:rPr>
              <a:t>Tier 2 Cities</a:t>
            </a:r>
            <a:endParaRPr lang="en-IN" sz="1200" b="1" dirty="0">
              <a:solidFill>
                <a:srgbClr val="FF6600"/>
              </a:solidFill>
            </a:endParaRPr>
          </a:p>
        </p:txBody>
      </p:sp>
      <p:sp>
        <p:nvSpPr>
          <p:cNvPr id="1061" name="Rectangle 1060">
            <a:extLst>
              <a:ext uri="{FF2B5EF4-FFF2-40B4-BE49-F238E27FC236}">
                <a16:creationId xmlns:a16="http://schemas.microsoft.com/office/drawing/2014/main" id="{10DD967A-E3AB-2D58-193A-A76092BF252C}"/>
              </a:ext>
            </a:extLst>
          </p:cNvPr>
          <p:cNvSpPr/>
          <p:nvPr/>
        </p:nvSpPr>
        <p:spPr>
          <a:xfrm>
            <a:off x="7850387" y="4548110"/>
            <a:ext cx="2667962" cy="962914"/>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7" name="TextBox 1076">
            <a:extLst>
              <a:ext uri="{FF2B5EF4-FFF2-40B4-BE49-F238E27FC236}">
                <a16:creationId xmlns:a16="http://schemas.microsoft.com/office/drawing/2014/main" id="{3F12B4B8-F65B-7480-07F9-3C4F3AA43AAC}"/>
              </a:ext>
            </a:extLst>
          </p:cNvPr>
          <p:cNvSpPr txBox="1"/>
          <p:nvPr/>
        </p:nvSpPr>
        <p:spPr>
          <a:xfrm>
            <a:off x="3121085" y="5418867"/>
            <a:ext cx="3001353" cy="1015663"/>
          </a:xfrm>
          <a:prstGeom prst="rect">
            <a:avLst/>
          </a:prstGeom>
          <a:noFill/>
        </p:spPr>
        <p:txBody>
          <a:bodyPr wrap="square">
            <a:spAutoFit/>
          </a:bodyPr>
          <a:lstStyle/>
          <a:p>
            <a:pPr algn="just"/>
            <a:r>
              <a:rPr lang="en-US" sz="1000" dirty="0"/>
              <a:t>Bus shelters offer a unique advantage in tier 2 cities as it is the most popular </a:t>
            </a:r>
            <a:r>
              <a:rPr lang="en-US" sz="1000" b="1" dirty="0"/>
              <a:t>mode of transport</a:t>
            </a:r>
            <a:r>
              <a:rPr lang="en-US" sz="1000" dirty="0"/>
              <a:t> among the lower middle class. Also, the recent </a:t>
            </a:r>
            <a:r>
              <a:rPr lang="en-US" sz="1000" b="1" dirty="0"/>
              <a:t>penetration of many advertising agencies </a:t>
            </a:r>
            <a:r>
              <a:rPr lang="en-US" sz="1000" dirty="0"/>
              <a:t>in tier 2 cities offers a great opportunity for an innovative execution of the campaign.</a:t>
            </a:r>
            <a:endParaRPr lang="en-IN" sz="1000" dirty="0"/>
          </a:p>
        </p:txBody>
      </p:sp>
      <p:sp>
        <p:nvSpPr>
          <p:cNvPr id="1078" name="TextBox 1077">
            <a:extLst>
              <a:ext uri="{FF2B5EF4-FFF2-40B4-BE49-F238E27FC236}">
                <a16:creationId xmlns:a16="http://schemas.microsoft.com/office/drawing/2014/main" id="{017A0BCF-3CA6-CB65-965F-7E6EB0DDDFEA}"/>
              </a:ext>
            </a:extLst>
          </p:cNvPr>
          <p:cNvSpPr txBox="1"/>
          <p:nvPr/>
        </p:nvSpPr>
        <p:spPr>
          <a:xfrm>
            <a:off x="7819854" y="4732706"/>
            <a:ext cx="2730570" cy="738664"/>
          </a:xfrm>
          <a:prstGeom prst="rect">
            <a:avLst/>
          </a:prstGeom>
          <a:noFill/>
        </p:spPr>
        <p:txBody>
          <a:bodyPr wrap="square" rtlCol="0">
            <a:spAutoFit/>
          </a:bodyPr>
          <a:lstStyle/>
          <a:p>
            <a:pPr algn="just"/>
            <a:r>
              <a:rPr lang="en-US" sz="1050" dirty="0"/>
              <a:t>In primary research, we found that the trust &amp; engagement for influencers is higher than celebrities, a pre-launch campaign with influencers will increase the hype for the drink</a:t>
            </a:r>
            <a:endParaRPr lang="en-IN" sz="1050" dirty="0"/>
          </a:p>
        </p:txBody>
      </p:sp>
      <p:cxnSp>
        <p:nvCxnSpPr>
          <p:cNvPr id="5" name="Straight Connector 4">
            <a:extLst>
              <a:ext uri="{FF2B5EF4-FFF2-40B4-BE49-F238E27FC236}">
                <a16:creationId xmlns:a16="http://schemas.microsoft.com/office/drawing/2014/main" id="{C6D02485-6F9F-2C77-B5C3-8E61D06BD94D}"/>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5258056-1FAE-C52A-8904-7F1962013AB4}"/>
              </a:ext>
            </a:extLst>
          </p:cNvPr>
          <p:cNvGrpSpPr/>
          <p:nvPr/>
        </p:nvGrpSpPr>
        <p:grpSpPr>
          <a:xfrm>
            <a:off x="10390323" y="786940"/>
            <a:ext cx="1318232" cy="379586"/>
            <a:chOff x="165190" y="91700"/>
            <a:chExt cx="1789975" cy="379586"/>
          </a:xfrm>
        </p:grpSpPr>
        <p:sp>
          <p:nvSpPr>
            <p:cNvPr id="32" name="Rectangle: Rounded Corners 31">
              <a:extLst>
                <a:ext uri="{FF2B5EF4-FFF2-40B4-BE49-F238E27FC236}">
                  <a16:creationId xmlns:a16="http://schemas.microsoft.com/office/drawing/2014/main" id="{160E31EA-46E0-1FA4-92CF-1AC7B131F95C}"/>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33" name="TextBox 32">
              <a:extLst>
                <a:ext uri="{FF2B5EF4-FFF2-40B4-BE49-F238E27FC236}">
                  <a16:creationId xmlns:a16="http://schemas.microsoft.com/office/drawing/2014/main" id="{003E7C91-B6E7-53FF-0109-0837807C25FF}"/>
                </a:ext>
              </a:extLst>
            </p:cNvPr>
            <p:cNvSpPr txBox="1"/>
            <p:nvPr/>
          </p:nvSpPr>
          <p:spPr>
            <a:xfrm>
              <a:off x="231474" y="123777"/>
              <a:ext cx="1723691" cy="307777"/>
            </a:xfrm>
            <a:prstGeom prst="rect">
              <a:avLst/>
            </a:prstGeom>
            <a:noFill/>
          </p:spPr>
          <p:txBody>
            <a:bodyPr wrap="square" rtlCol="0">
              <a:spAutoFit/>
            </a:bodyPr>
            <a:lstStyle/>
            <a:p>
              <a:pPr algn="ctr"/>
              <a:r>
                <a:rPr lang="en-US" sz="1400" b="1" dirty="0"/>
                <a:t>Teaser Phase</a:t>
              </a:r>
              <a:endParaRPr lang="en-IN" sz="1400" b="1" dirty="0"/>
            </a:p>
          </p:txBody>
        </p:sp>
      </p:grpSp>
      <p:grpSp>
        <p:nvGrpSpPr>
          <p:cNvPr id="1048" name="Group 1047">
            <a:extLst>
              <a:ext uri="{FF2B5EF4-FFF2-40B4-BE49-F238E27FC236}">
                <a16:creationId xmlns:a16="http://schemas.microsoft.com/office/drawing/2014/main" id="{1738E62A-3951-D44C-A389-6E7E51F1F853}"/>
              </a:ext>
            </a:extLst>
          </p:cNvPr>
          <p:cNvGrpSpPr/>
          <p:nvPr/>
        </p:nvGrpSpPr>
        <p:grpSpPr>
          <a:xfrm>
            <a:off x="70950" y="2396918"/>
            <a:ext cx="1782360" cy="2679846"/>
            <a:chOff x="75344" y="2493055"/>
            <a:chExt cx="1782360" cy="2679846"/>
          </a:xfrm>
        </p:grpSpPr>
        <p:sp>
          <p:nvSpPr>
            <p:cNvPr id="1027" name="Rectangle 1026">
              <a:extLst>
                <a:ext uri="{FF2B5EF4-FFF2-40B4-BE49-F238E27FC236}">
                  <a16:creationId xmlns:a16="http://schemas.microsoft.com/office/drawing/2014/main" id="{F607D93F-8560-CC0D-D0EB-65054B51C2C0}"/>
                </a:ext>
              </a:extLst>
            </p:cNvPr>
            <p:cNvSpPr/>
            <p:nvPr/>
          </p:nvSpPr>
          <p:spPr>
            <a:xfrm>
              <a:off x="112194" y="2630315"/>
              <a:ext cx="1616857" cy="254258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Box 1053">
              <a:extLst>
                <a:ext uri="{FF2B5EF4-FFF2-40B4-BE49-F238E27FC236}">
                  <a16:creationId xmlns:a16="http://schemas.microsoft.com/office/drawing/2014/main" id="{838130C9-4D8D-5F7B-DECB-89DD5D59A3F3}"/>
                </a:ext>
              </a:extLst>
            </p:cNvPr>
            <p:cNvSpPr txBox="1"/>
            <p:nvPr/>
          </p:nvSpPr>
          <p:spPr>
            <a:xfrm>
              <a:off x="75344" y="3141575"/>
              <a:ext cx="1520936" cy="2031325"/>
            </a:xfrm>
            <a:prstGeom prst="rect">
              <a:avLst/>
            </a:prstGeom>
            <a:noFill/>
          </p:spPr>
          <p:txBody>
            <a:bodyPr wrap="square" rtlCol="0">
              <a:spAutoFit/>
            </a:bodyPr>
            <a:lstStyle/>
            <a:p>
              <a:pPr>
                <a:buFont typeface="Arial" panose="020B0604020202020204" pitchFamily="34" charset="0"/>
                <a:buChar char="•"/>
              </a:pPr>
              <a:r>
                <a:rPr lang="en-IN" sz="1050" b="1" i="0" dirty="0">
                  <a:effectLst/>
                </a:rPr>
                <a:t>Delhi</a:t>
              </a:r>
              <a:r>
                <a:rPr lang="en-IN" sz="1050" b="0" i="0" dirty="0">
                  <a:effectLst/>
                </a:rPr>
                <a:t>-NCR-Connaught Place entrances, Nehru Place IT Hub</a:t>
              </a:r>
            </a:p>
            <a:p>
              <a:pPr>
                <a:buFont typeface="Arial" panose="020B0604020202020204" pitchFamily="34" charset="0"/>
                <a:buChar char="•"/>
              </a:pPr>
              <a:r>
                <a:rPr lang="en-IN" sz="1050" b="1" i="0" dirty="0">
                  <a:effectLst/>
                </a:rPr>
                <a:t>Mumbai</a:t>
              </a:r>
              <a:r>
                <a:rPr lang="en-IN" sz="1050" b="0" i="0" dirty="0">
                  <a:effectLst/>
                </a:rPr>
                <a:t>-BKC, Andheri Link Road</a:t>
              </a:r>
            </a:p>
            <a:p>
              <a:pPr>
                <a:buFont typeface="Arial" panose="020B0604020202020204" pitchFamily="34" charset="0"/>
                <a:buChar char="•"/>
              </a:pPr>
              <a:r>
                <a:rPr lang="en-IN" sz="1050" b="1" i="0" dirty="0">
                  <a:effectLst/>
                </a:rPr>
                <a:t>Bangalore</a:t>
              </a:r>
              <a:r>
                <a:rPr lang="en-IN" sz="1050" b="0" i="0" dirty="0">
                  <a:effectLst/>
                </a:rPr>
                <a:t>-MG Road, Brigade Road</a:t>
              </a:r>
            </a:p>
            <a:p>
              <a:pPr>
                <a:buFont typeface="Arial" panose="020B0604020202020204" pitchFamily="34" charset="0"/>
                <a:buChar char="•"/>
              </a:pPr>
              <a:r>
                <a:rPr lang="en-IN" sz="1050" b="1" i="0" dirty="0">
                  <a:effectLst/>
                </a:rPr>
                <a:t>Kolkata</a:t>
              </a:r>
              <a:r>
                <a:rPr lang="en-IN" sz="1050" b="0" i="0" dirty="0">
                  <a:effectLst/>
                </a:rPr>
                <a:t>-Park Street, Esplanade, and Salt Lake City</a:t>
              </a:r>
            </a:p>
            <a:p>
              <a:pPr>
                <a:buFont typeface="Arial" panose="020B0604020202020204" pitchFamily="34" charset="0"/>
                <a:buChar char="•"/>
              </a:pPr>
              <a:r>
                <a:rPr lang="en-IN" sz="1050" b="1" i="0" dirty="0">
                  <a:effectLst/>
                </a:rPr>
                <a:t>Chennai</a:t>
              </a:r>
              <a:r>
                <a:rPr lang="en-IN" sz="1050" b="0" i="0" dirty="0">
                  <a:effectLst/>
                </a:rPr>
                <a:t>-Mount Road &amp; Nungambakkam</a:t>
              </a:r>
            </a:p>
          </p:txBody>
        </p:sp>
        <p:sp>
          <p:nvSpPr>
            <p:cNvPr id="1055" name="TextBox 1054">
              <a:extLst>
                <a:ext uri="{FF2B5EF4-FFF2-40B4-BE49-F238E27FC236}">
                  <a16:creationId xmlns:a16="http://schemas.microsoft.com/office/drawing/2014/main" id="{E5265A33-0CDD-DDE3-2F87-DBBE9BC18BD3}"/>
                </a:ext>
              </a:extLst>
            </p:cNvPr>
            <p:cNvSpPr txBox="1"/>
            <p:nvPr/>
          </p:nvSpPr>
          <p:spPr>
            <a:xfrm>
              <a:off x="389093" y="2876051"/>
              <a:ext cx="1468611" cy="276999"/>
            </a:xfrm>
            <a:prstGeom prst="rect">
              <a:avLst/>
            </a:prstGeom>
            <a:noFill/>
          </p:spPr>
          <p:txBody>
            <a:bodyPr wrap="square" rtlCol="0">
              <a:spAutoFit/>
            </a:bodyPr>
            <a:lstStyle/>
            <a:p>
              <a:r>
                <a:rPr lang="en-US" sz="1200" b="1" dirty="0">
                  <a:solidFill>
                    <a:srgbClr val="FF6600"/>
                  </a:solidFill>
                </a:rPr>
                <a:t>Tier 1 Cities</a:t>
              </a:r>
              <a:endParaRPr lang="en-IN" sz="1200" b="1" dirty="0">
                <a:solidFill>
                  <a:srgbClr val="FF6600"/>
                </a:solidFill>
              </a:endParaRPr>
            </a:p>
          </p:txBody>
        </p:sp>
        <p:grpSp>
          <p:nvGrpSpPr>
            <p:cNvPr id="41" name="Group 40">
              <a:extLst>
                <a:ext uri="{FF2B5EF4-FFF2-40B4-BE49-F238E27FC236}">
                  <a16:creationId xmlns:a16="http://schemas.microsoft.com/office/drawing/2014/main" id="{D9FDA57D-9AFC-FE84-1F4B-D40550D3DDA2}"/>
                </a:ext>
              </a:extLst>
            </p:cNvPr>
            <p:cNvGrpSpPr/>
            <p:nvPr/>
          </p:nvGrpSpPr>
          <p:grpSpPr>
            <a:xfrm>
              <a:off x="232538" y="2493055"/>
              <a:ext cx="1423050" cy="379586"/>
              <a:chOff x="339037" y="-1343"/>
              <a:chExt cx="1603672" cy="379586"/>
            </a:xfrm>
          </p:grpSpPr>
          <p:sp>
            <p:nvSpPr>
              <p:cNvPr id="42" name="Rectangle: Rounded Corners 41">
                <a:extLst>
                  <a:ext uri="{FF2B5EF4-FFF2-40B4-BE49-F238E27FC236}">
                    <a16:creationId xmlns:a16="http://schemas.microsoft.com/office/drawing/2014/main" id="{FF386DB1-432F-FAFF-B2C4-1189F798D46C}"/>
                  </a:ext>
                </a:extLst>
              </p:cNvPr>
              <p:cNvSpPr/>
              <p:nvPr/>
            </p:nvSpPr>
            <p:spPr>
              <a:xfrm>
                <a:off x="339037" y="-1343"/>
                <a:ext cx="156313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46" name="TextBox 45">
                <a:extLst>
                  <a:ext uri="{FF2B5EF4-FFF2-40B4-BE49-F238E27FC236}">
                    <a16:creationId xmlns:a16="http://schemas.microsoft.com/office/drawing/2014/main" id="{C6840049-9C28-8D04-EBA6-6A21F683147B}"/>
                  </a:ext>
                </a:extLst>
              </p:cNvPr>
              <p:cNvSpPr txBox="1"/>
              <p:nvPr/>
            </p:nvSpPr>
            <p:spPr>
              <a:xfrm>
                <a:off x="351762" y="22707"/>
                <a:ext cx="1590947" cy="292388"/>
              </a:xfrm>
              <a:prstGeom prst="rect">
                <a:avLst/>
              </a:prstGeom>
              <a:noFill/>
            </p:spPr>
            <p:txBody>
              <a:bodyPr wrap="square" rtlCol="0">
                <a:spAutoFit/>
              </a:bodyPr>
              <a:lstStyle/>
              <a:p>
                <a:pPr algn="ctr"/>
                <a:r>
                  <a:rPr lang="en-US" sz="1300" b="1" dirty="0"/>
                  <a:t>Location Planning</a:t>
                </a:r>
                <a:endParaRPr lang="en-IN" sz="1300" b="1" dirty="0"/>
              </a:p>
            </p:txBody>
          </p:sp>
        </p:grpSp>
      </p:grpSp>
      <p:sp>
        <p:nvSpPr>
          <p:cNvPr id="61" name="Rectangle 60">
            <a:extLst>
              <a:ext uri="{FF2B5EF4-FFF2-40B4-BE49-F238E27FC236}">
                <a16:creationId xmlns:a16="http://schemas.microsoft.com/office/drawing/2014/main" id="{FF155A73-0239-316D-20B9-9C30D470B2A3}"/>
              </a:ext>
            </a:extLst>
          </p:cNvPr>
          <p:cNvSpPr/>
          <p:nvPr/>
        </p:nvSpPr>
        <p:spPr>
          <a:xfrm>
            <a:off x="70800" y="5329931"/>
            <a:ext cx="2963096" cy="107436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1100" dirty="0"/>
          </a:p>
        </p:txBody>
      </p:sp>
      <p:sp>
        <p:nvSpPr>
          <p:cNvPr id="1075" name="TextBox 1074">
            <a:extLst>
              <a:ext uri="{FF2B5EF4-FFF2-40B4-BE49-F238E27FC236}">
                <a16:creationId xmlns:a16="http://schemas.microsoft.com/office/drawing/2014/main" id="{8F312947-9406-D7A0-0E5A-C0F9CDF8B88B}"/>
              </a:ext>
            </a:extLst>
          </p:cNvPr>
          <p:cNvSpPr txBox="1"/>
          <p:nvPr/>
        </p:nvSpPr>
        <p:spPr>
          <a:xfrm>
            <a:off x="61597" y="5410739"/>
            <a:ext cx="2979750" cy="1015663"/>
          </a:xfrm>
          <a:prstGeom prst="rect">
            <a:avLst/>
          </a:prstGeom>
          <a:noFill/>
        </p:spPr>
        <p:txBody>
          <a:bodyPr wrap="square" rtlCol="0">
            <a:spAutoFit/>
          </a:bodyPr>
          <a:lstStyle/>
          <a:p>
            <a:pPr algn="just"/>
            <a:r>
              <a:rPr lang="en-US" sz="1000" dirty="0"/>
              <a:t>Hoardings would be more effective in Tier 1 cities at </a:t>
            </a:r>
            <a:r>
              <a:rPr lang="en-US" sz="1000" b="1" dirty="0"/>
              <a:t>strategic locations. T</a:t>
            </a:r>
            <a:r>
              <a:rPr lang="en-US" sz="1000" dirty="0"/>
              <a:t>his is based on our primary research where </a:t>
            </a:r>
            <a:r>
              <a:rPr lang="en-US" sz="1000" b="1" dirty="0"/>
              <a:t>60% of people </a:t>
            </a:r>
            <a:r>
              <a:rPr lang="en-US" sz="1000" dirty="0"/>
              <a:t>from Tier 1 cities selected hoardings as the preferred medium of awareness for new products &amp; </a:t>
            </a:r>
            <a:r>
              <a:rPr lang="en-US" sz="1000" b="1" dirty="0"/>
              <a:t>nostalgic theme </a:t>
            </a:r>
            <a:r>
              <a:rPr lang="en-US" sz="1000" dirty="0"/>
              <a:t>of the hoarding will make viewers curious about the drink.</a:t>
            </a:r>
            <a:endParaRPr lang="en-IN" sz="1000" dirty="0"/>
          </a:p>
        </p:txBody>
      </p:sp>
      <p:grpSp>
        <p:nvGrpSpPr>
          <p:cNvPr id="1025" name="Group 1024">
            <a:extLst>
              <a:ext uri="{FF2B5EF4-FFF2-40B4-BE49-F238E27FC236}">
                <a16:creationId xmlns:a16="http://schemas.microsoft.com/office/drawing/2014/main" id="{08CC19D2-9445-6B1E-1EBF-1F0BA0C70B33}"/>
              </a:ext>
            </a:extLst>
          </p:cNvPr>
          <p:cNvGrpSpPr/>
          <p:nvPr/>
        </p:nvGrpSpPr>
        <p:grpSpPr>
          <a:xfrm>
            <a:off x="995427" y="5131047"/>
            <a:ext cx="1146134" cy="326217"/>
            <a:chOff x="104111" y="67467"/>
            <a:chExt cx="1810554" cy="379586"/>
          </a:xfrm>
        </p:grpSpPr>
        <p:sp>
          <p:nvSpPr>
            <p:cNvPr id="1026" name="Rectangle: Rounded Corners 1025">
              <a:extLst>
                <a:ext uri="{FF2B5EF4-FFF2-40B4-BE49-F238E27FC236}">
                  <a16:creationId xmlns:a16="http://schemas.microsoft.com/office/drawing/2014/main" id="{7C6818F9-0F6B-E97C-1CA3-5A7845F362E2}"/>
                </a:ext>
              </a:extLst>
            </p:cNvPr>
            <p:cNvSpPr/>
            <p:nvPr/>
          </p:nvSpPr>
          <p:spPr>
            <a:xfrm>
              <a:off x="124691" y="67467"/>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1300" dirty="0">
                <a:solidFill>
                  <a:schemeClr val="tx1"/>
                </a:solidFill>
              </a:endParaRPr>
            </a:p>
          </p:txBody>
        </p:sp>
        <p:sp>
          <p:nvSpPr>
            <p:cNvPr id="1028" name="TextBox 1027">
              <a:extLst>
                <a:ext uri="{FF2B5EF4-FFF2-40B4-BE49-F238E27FC236}">
                  <a16:creationId xmlns:a16="http://schemas.microsoft.com/office/drawing/2014/main" id="{482A0F3F-14F6-59E0-96E7-995F832F1C42}"/>
                </a:ext>
              </a:extLst>
            </p:cNvPr>
            <p:cNvSpPr txBox="1"/>
            <p:nvPr/>
          </p:nvSpPr>
          <p:spPr>
            <a:xfrm>
              <a:off x="104111" y="91701"/>
              <a:ext cx="1723691" cy="340223"/>
            </a:xfrm>
            <a:prstGeom prst="rect">
              <a:avLst/>
            </a:prstGeom>
            <a:noFill/>
          </p:spPr>
          <p:txBody>
            <a:bodyPr wrap="square" rtlCol="0">
              <a:spAutoFit/>
            </a:bodyPr>
            <a:lstStyle/>
            <a:p>
              <a:pPr algn="just"/>
              <a:r>
                <a:rPr lang="en-US" sz="1300" b="1" dirty="0"/>
                <a:t>Rationale</a:t>
              </a:r>
              <a:endParaRPr lang="en-IN" sz="1300" b="1" dirty="0"/>
            </a:p>
          </p:txBody>
        </p:sp>
      </p:grpSp>
      <p:grpSp>
        <p:nvGrpSpPr>
          <p:cNvPr id="1030" name="Group 1029">
            <a:extLst>
              <a:ext uri="{FF2B5EF4-FFF2-40B4-BE49-F238E27FC236}">
                <a16:creationId xmlns:a16="http://schemas.microsoft.com/office/drawing/2014/main" id="{633E2446-980C-1B77-3C0C-91C824967D9A}"/>
              </a:ext>
            </a:extLst>
          </p:cNvPr>
          <p:cNvGrpSpPr/>
          <p:nvPr/>
        </p:nvGrpSpPr>
        <p:grpSpPr>
          <a:xfrm>
            <a:off x="4554174" y="5093922"/>
            <a:ext cx="1133106" cy="379586"/>
            <a:chOff x="165190" y="91700"/>
            <a:chExt cx="1789974" cy="379586"/>
          </a:xfrm>
        </p:grpSpPr>
        <p:sp>
          <p:nvSpPr>
            <p:cNvPr id="1040" name="Rectangle: Rounded Corners 1039">
              <a:extLst>
                <a:ext uri="{FF2B5EF4-FFF2-40B4-BE49-F238E27FC236}">
                  <a16:creationId xmlns:a16="http://schemas.microsoft.com/office/drawing/2014/main" id="{B5D3AD76-9506-8A03-D0C1-50180261FBA6}"/>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tx1"/>
                </a:solidFill>
              </a:endParaRPr>
            </a:p>
          </p:txBody>
        </p:sp>
        <p:sp>
          <p:nvSpPr>
            <p:cNvPr id="1041" name="TextBox 1040">
              <a:extLst>
                <a:ext uri="{FF2B5EF4-FFF2-40B4-BE49-F238E27FC236}">
                  <a16:creationId xmlns:a16="http://schemas.microsoft.com/office/drawing/2014/main" id="{CD276FE8-3122-9DDF-9D6E-4CCEFBB100C3}"/>
                </a:ext>
              </a:extLst>
            </p:cNvPr>
            <p:cNvSpPr txBox="1"/>
            <p:nvPr/>
          </p:nvSpPr>
          <p:spPr>
            <a:xfrm>
              <a:off x="210892" y="123217"/>
              <a:ext cx="1723691" cy="292388"/>
            </a:xfrm>
            <a:prstGeom prst="rect">
              <a:avLst/>
            </a:prstGeom>
            <a:noFill/>
          </p:spPr>
          <p:txBody>
            <a:bodyPr wrap="square" rtlCol="0">
              <a:spAutoFit/>
            </a:bodyPr>
            <a:lstStyle/>
            <a:p>
              <a:pPr algn="ctr"/>
              <a:r>
                <a:rPr lang="en-US" sz="1300" b="1" dirty="0"/>
                <a:t>Rationale</a:t>
              </a:r>
              <a:endParaRPr lang="en-IN" sz="1300" b="1" dirty="0"/>
            </a:p>
          </p:txBody>
        </p:sp>
      </p:grpSp>
      <p:cxnSp>
        <p:nvCxnSpPr>
          <p:cNvPr id="3" name="Straight Connector 2">
            <a:extLst>
              <a:ext uri="{FF2B5EF4-FFF2-40B4-BE49-F238E27FC236}">
                <a16:creationId xmlns:a16="http://schemas.microsoft.com/office/drawing/2014/main" id="{A8E2C5FF-B150-B811-497D-4D887603B61A}"/>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3" name="Rectangle: Rounded Corners 1052">
            <a:extLst>
              <a:ext uri="{FF2B5EF4-FFF2-40B4-BE49-F238E27FC236}">
                <a16:creationId xmlns:a16="http://schemas.microsoft.com/office/drawing/2014/main" id="{2E25876D-FA31-A5B5-F11D-7989E8D843B3}"/>
              </a:ext>
            </a:extLst>
          </p:cNvPr>
          <p:cNvSpPr/>
          <p:nvPr/>
        </p:nvSpPr>
        <p:spPr>
          <a:xfrm>
            <a:off x="4672374" y="2400875"/>
            <a:ext cx="1387078"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57" name="TextBox 1056">
            <a:extLst>
              <a:ext uri="{FF2B5EF4-FFF2-40B4-BE49-F238E27FC236}">
                <a16:creationId xmlns:a16="http://schemas.microsoft.com/office/drawing/2014/main" id="{3F7C33F7-55EC-9148-8F10-053B7B193EAA}"/>
              </a:ext>
            </a:extLst>
          </p:cNvPr>
          <p:cNvSpPr txBox="1"/>
          <p:nvPr/>
        </p:nvSpPr>
        <p:spPr>
          <a:xfrm>
            <a:off x="4683666" y="2424925"/>
            <a:ext cx="1411758" cy="292388"/>
          </a:xfrm>
          <a:prstGeom prst="rect">
            <a:avLst/>
          </a:prstGeom>
          <a:noFill/>
        </p:spPr>
        <p:txBody>
          <a:bodyPr wrap="square" rtlCol="0">
            <a:spAutoFit/>
          </a:bodyPr>
          <a:lstStyle/>
          <a:p>
            <a:pPr algn="ctr"/>
            <a:r>
              <a:rPr lang="en-US" sz="1300" b="1" dirty="0"/>
              <a:t>Location Planning</a:t>
            </a:r>
            <a:endParaRPr lang="en-IN" sz="1300" b="1" dirty="0"/>
          </a:p>
        </p:txBody>
      </p:sp>
      <p:grpSp>
        <p:nvGrpSpPr>
          <p:cNvPr id="1062" name="Group 1061">
            <a:extLst>
              <a:ext uri="{FF2B5EF4-FFF2-40B4-BE49-F238E27FC236}">
                <a16:creationId xmlns:a16="http://schemas.microsoft.com/office/drawing/2014/main" id="{D242628E-F0A6-0966-5127-D6E5E0800A0F}"/>
              </a:ext>
            </a:extLst>
          </p:cNvPr>
          <p:cNvGrpSpPr/>
          <p:nvPr/>
        </p:nvGrpSpPr>
        <p:grpSpPr>
          <a:xfrm>
            <a:off x="2130779" y="513302"/>
            <a:ext cx="2271251" cy="357754"/>
            <a:chOff x="989045" y="2044611"/>
            <a:chExt cx="1029738"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63" name="Rectangle: Rounded Corners 1062">
              <a:extLst>
                <a:ext uri="{FF2B5EF4-FFF2-40B4-BE49-F238E27FC236}">
                  <a16:creationId xmlns:a16="http://schemas.microsoft.com/office/drawing/2014/main" id="{EF7CC957-7E28-61A2-279F-7FF72E67F52A}"/>
                </a:ext>
              </a:extLst>
            </p:cNvPr>
            <p:cNvSpPr/>
            <p:nvPr/>
          </p:nvSpPr>
          <p:spPr>
            <a:xfrm>
              <a:off x="989045" y="2044611"/>
              <a:ext cx="975069"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071" name="TextBox 1070">
              <a:extLst>
                <a:ext uri="{FF2B5EF4-FFF2-40B4-BE49-F238E27FC236}">
                  <a16:creationId xmlns:a16="http://schemas.microsoft.com/office/drawing/2014/main" id="{DB0A6A5B-F899-AEA4-FCCC-5D721EB857D8}"/>
                </a:ext>
              </a:extLst>
            </p:cNvPr>
            <p:cNvSpPr txBox="1"/>
            <p:nvPr/>
          </p:nvSpPr>
          <p:spPr>
            <a:xfrm>
              <a:off x="1043714" y="2066717"/>
              <a:ext cx="975069" cy="323181"/>
            </a:xfrm>
            <a:prstGeom prst="rect">
              <a:avLst/>
            </a:prstGeom>
            <a:noFill/>
          </p:spPr>
          <p:txBody>
            <a:bodyPr wrap="square" rtlCol="0">
              <a:spAutoFit/>
            </a:bodyPr>
            <a:lstStyle/>
            <a:p>
              <a:r>
                <a:rPr lang="en-IN" sz="1300" b="1" dirty="0">
                  <a:solidFill>
                    <a:schemeClr val="bg1"/>
                  </a:solidFill>
                </a:rPr>
                <a:t>Out of Home Advertising</a:t>
              </a:r>
            </a:p>
          </p:txBody>
        </p:sp>
      </p:grpSp>
      <p:grpSp>
        <p:nvGrpSpPr>
          <p:cNvPr id="1080" name="Group 1079">
            <a:extLst>
              <a:ext uri="{FF2B5EF4-FFF2-40B4-BE49-F238E27FC236}">
                <a16:creationId xmlns:a16="http://schemas.microsoft.com/office/drawing/2014/main" id="{B53FEB01-DC51-450C-2A07-0C180C089638}"/>
              </a:ext>
            </a:extLst>
          </p:cNvPr>
          <p:cNvGrpSpPr/>
          <p:nvPr/>
        </p:nvGrpSpPr>
        <p:grpSpPr>
          <a:xfrm>
            <a:off x="8043779" y="538386"/>
            <a:ext cx="2271251" cy="357754"/>
            <a:chOff x="989045" y="2044611"/>
            <a:chExt cx="1029738"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081" name="Rectangle: Rounded Corners 1080">
              <a:extLst>
                <a:ext uri="{FF2B5EF4-FFF2-40B4-BE49-F238E27FC236}">
                  <a16:creationId xmlns:a16="http://schemas.microsoft.com/office/drawing/2014/main" id="{8C9A3FF2-CA1C-DC78-E302-02D6F6C4E264}"/>
                </a:ext>
              </a:extLst>
            </p:cNvPr>
            <p:cNvSpPr/>
            <p:nvPr/>
          </p:nvSpPr>
          <p:spPr>
            <a:xfrm>
              <a:off x="989045" y="2044611"/>
              <a:ext cx="975069" cy="39543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082" name="TextBox 1081">
              <a:extLst>
                <a:ext uri="{FF2B5EF4-FFF2-40B4-BE49-F238E27FC236}">
                  <a16:creationId xmlns:a16="http://schemas.microsoft.com/office/drawing/2014/main" id="{89F9D441-6B70-B32A-FBEF-79800286699D}"/>
                </a:ext>
              </a:extLst>
            </p:cNvPr>
            <p:cNvSpPr txBox="1"/>
            <p:nvPr/>
          </p:nvSpPr>
          <p:spPr>
            <a:xfrm>
              <a:off x="1043714" y="2066717"/>
              <a:ext cx="975069" cy="323181"/>
            </a:xfrm>
            <a:prstGeom prst="rect">
              <a:avLst/>
            </a:prstGeom>
            <a:noFill/>
          </p:spPr>
          <p:txBody>
            <a:bodyPr wrap="square" rtlCol="0">
              <a:spAutoFit/>
            </a:bodyPr>
            <a:lstStyle/>
            <a:p>
              <a:r>
                <a:rPr lang="en-IN" sz="1300" b="1" dirty="0">
                  <a:solidFill>
                    <a:schemeClr val="bg1"/>
                  </a:solidFill>
                </a:rPr>
                <a:t>Influencer Collaboration</a:t>
              </a:r>
            </a:p>
          </p:txBody>
        </p:sp>
      </p:grpSp>
      <p:grpSp>
        <p:nvGrpSpPr>
          <p:cNvPr id="1083" name="Group 1082">
            <a:extLst>
              <a:ext uri="{FF2B5EF4-FFF2-40B4-BE49-F238E27FC236}">
                <a16:creationId xmlns:a16="http://schemas.microsoft.com/office/drawing/2014/main" id="{0B0F4B04-E4AB-A736-466C-75A3779C7B9E}"/>
              </a:ext>
            </a:extLst>
          </p:cNvPr>
          <p:cNvGrpSpPr/>
          <p:nvPr/>
        </p:nvGrpSpPr>
        <p:grpSpPr>
          <a:xfrm>
            <a:off x="3932482" y="886711"/>
            <a:ext cx="1789976" cy="379586"/>
            <a:chOff x="165190" y="91700"/>
            <a:chExt cx="1789975" cy="379586"/>
          </a:xfrm>
        </p:grpSpPr>
        <p:sp>
          <p:nvSpPr>
            <p:cNvPr id="1084" name="Rectangle: Rounded Corners 1083">
              <a:extLst>
                <a:ext uri="{FF2B5EF4-FFF2-40B4-BE49-F238E27FC236}">
                  <a16:creationId xmlns:a16="http://schemas.microsoft.com/office/drawing/2014/main" id="{7EA00026-CD99-4686-2E43-F4FFEE89D7E9}"/>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85" name="TextBox 1084">
              <a:extLst>
                <a:ext uri="{FF2B5EF4-FFF2-40B4-BE49-F238E27FC236}">
                  <a16:creationId xmlns:a16="http://schemas.microsoft.com/office/drawing/2014/main" id="{53A88D81-7583-5699-23FE-B66F6B001BFE}"/>
                </a:ext>
              </a:extLst>
            </p:cNvPr>
            <p:cNvSpPr txBox="1"/>
            <p:nvPr/>
          </p:nvSpPr>
          <p:spPr>
            <a:xfrm>
              <a:off x="231474" y="123777"/>
              <a:ext cx="1723691" cy="307777"/>
            </a:xfrm>
            <a:prstGeom prst="rect">
              <a:avLst/>
            </a:prstGeom>
            <a:noFill/>
          </p:spPr>
          <p:txBody>
            <a:bodyPr wrap="square" rtlCol="0">
              <a:spAutoFit/>
            </a:bodyPr>
            <a:lstStyle/>
            <a:p>
              <a:pPr algn="ctr"/>
              <a:r>
                <a:rPr lang="en-US" sz="1400" b="1" dirty="0"/>
                <a:t>Bus Shelters</a:t>
              </a:r>
              <a:endParaRPr lang="en-IN" sz="1400" b="1" dirty="0"/>
            </a:p>
          </p:txBody>
        </p:sp>
      </p:grpSp>
      <p:grpSp>
        <p:nvGrpSpPr>
          <p:cNvPr id="1086" name="Group 1085">
            <a:extLst>
              <a:ext uri="{FF2B5EF4-FFF2-40B4-BE49-F238E27FC236}">
                <a16:creationId xmlns:a16="http://schemas.microsoft.com/office/drawing/2014/main" id="{0194AD91-11DC-8222-2C9D-6F7800C1FDE2}"/>
              </a:ext>
            </a:extLst>
          </p:cNvPr>
          <p:cNvGrpSpPr/>
          <p:nvPr/>
        </p:nvGrpSpPr>
        <p:grpSpPr>
          <a:xfrm>
            <a:off x="8032927" y="2928269"/>
            <a:ext cx="1734530" cy="379586"/>
            <a:chOff x="81531" y="91700"/>
            <a:chExt cx="2103695" cy="379586"/>
          </a:xfrm>
        </p:grpSpPr>
        <p:sp>
          <p:nvSpPr>
            <p:cNvPr id="1087" name="Rectangle: Rounded Corners 1086">
              <a:extLst>
                <a:ext uri="{FF2B5EF4-FFF2-40B4-BE49-F238E27FC236}">
                  <a16:creationId xmlns:a16="http://schemas.microsoft.com/office/drawing/2014/main" id="{E81D0E64-28E3-683C-36EE-2BAD8343B844}"/>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088" name="TextBox 1087">
              <a:extLst>
                <a:ext uri="{FF2B5EF4-FFF2-40B4-BE49-F238E27FC236}">
                  <a16:creationId xmlns:a16="http://schemas.microsoft.com/office/drawing/2014/main" id="{3F82D389-77FB-BF77-784A-090837D294E6}"/>
                </a:ext>
              </a:extLst>
            </p:cNvPr>
            <p:cNvSpPr txBox="1"/>
            <p:nvPr/>
          </p:nvSpPr>
          <p:spPr>
            <a:xfrm>
              <a:off x="81531" y="114428"/>
              <a:ext cx="2103695" cy="292388"/>
            </a:xfrm>
            <a:prstGeom prst="rect">
              <a:avLst/>
            </a:prstGeom>
            <a:noFill/>
          </p:spPr>
          <p:txBody>
            <a:bodyPr wrap="square" rtlCol="0">
              <a:spAutoFit/>
            </a:bodyPr>
            <a:lstStyle/>
            <a:p>
              <a:pPr algn="ctr"/>
              <a:r>
                <a:rPr lang="en-US" sz="1300" b="1" dirty="0"/>
                <a:t>Exploration Phase</a:t>
              </a:r>
              <a:endParaRPr lang="en-IN" sz="1300" b="1" dirty="0"/>
            </a:p>
          </p:txBody>
        </p:sp>
      </p:grpSp>
      <p:grpSp>
        <p:nvGrpSpPr>
          <p:cNvPr id="1097" name="Group 1096">
            <a:extLst>
              <a:ext uri="{FF2B5EF4-FFF2-40B4-BE49-F238E27FC236}">
                <a16:creationId xmlns:a16="http://schemas.microsoft.com/office/drawing/2014/main" id="{E71F74F1-D18C-2558-606D-8AD85BB096D4}"/>
              </a:ext>
            </a:extLst>
          </p:cNvPr>
          <p:cNvGrpSpPr/>
          <p:nvPr/>
        </p:nvGrpSpPr>
        <p:grpSpPr>
          <a:xfrm>
            <a:off x="10711073" y="3885374"/>
            <a:ext cx="1776133" cy="982994"/>
            <a:chOff x="6339682" y="1948979"/>
            <a:chExt cx="1776133" cy="982994"/>
          </a:xfrm>
        </p:grpSpPr>
        <p:pic>
          <p:nvPicPr>
            <p:cNvPr id="1098" name="Picture 14" descr="Instagram Logo PNG Transparent Images Free Download | Vector Files | Pngtree">
              <a:extLst>
                <a:ext uri="{FF2B5EF4-FFF2-40B4-BE49-F238E27FC236}">
                  <a16:creationId xmlns:a16="http://schemas.microsoft.com/office/drawing/2014/main" id="{6CD943FC-5DBD-98AB-3B83-B2674E4031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9682" y="2150047"/>
              <a:ext cx="355847" cy="355847"/>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20" descr="Youtube Logo PNG, Youtube Logo Transparent Background - FreeIconsPNG">
              <a:extLst>
                <a:ext uri="{FF2B5EF4-FFF2-40B4-BE49-F238E27FC236}">
                  <a16:creationId xmlns:a16="http://schemas.microsoft.com/office/drawing/2014/main" id="{44B523BF-ED35-9E09-6D34-173E10509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388" y="2432967"/>
              <a:ext cx="309636" cy="309636"/>
            </a:xfrm>
            <a:prstGeom prst="rect">
              <a:avLst/>
            </a:prstGeom>
            <a:noFill/>
            <a:extLst>
              <a:ext uri="{909E8E84-426E-40DD-AFC4-6F175D3DCCD1}">
                <a14:hiddenFill xmlns:a14="http://schemas.microsoft.com/office/drawing/2010/main">
                  <a:solidFill>
                    <a:srgbClr val="FFFFFF"/>
                  </a:solidFill>
                </a14:hiddenFill>
              </a:ext>
            </a:extLst>
          </p:spPr>
        </p:pic>
        <p:sp>
          <p:nvSpPr>
            <p:cNvPr id="1100" name="TextBox 1099">
              <a:extLst>
                <a:ext uri="{FF2B5EF4-FFF2-40B4-BE49-F238E27FC236}">
                  <a16:creationId xmlns:a16="http://schemas.microsoft.com/office/drawing/2014/main" id="{BC1E7CAA-893D-A448-6360-2008E7FD2B3C}"/>
                </a:ext>
              </a:extLst>
            </p:cNvPr>
            <p:cNvSpPr txBox="1"/>
            <p:nvPr/>
          </p:nvSpPr>
          <p:spPr>
            <a:xfrm>
              <a:off x="6675815" y="1948979"/>
              <a:ext cx="1440000" cy="261610"/>
            </a:xfrm>
            <a:prstGeom prst="rect">
              <a:avLst/>
            </a:prstGeom>
            <a:noFill/>
          </p:spPr>
          <p:txBody>
            <a:bodyPr wrap="square" rtlCol="0">
              <a:spAutoFit/>
            </a:bodyPr>
            <a:lstStyle/>
            <a:p>
              <a:pPr algn="just"/>
              <a:r>
                <a:rPr lang="en-IN" sz="1100" b="1" dirty="0"/>
                <a:t>Fittuber</a:t>
              </a:r>
              <a:endParaRPr lang="en-US" sz="1100" b="1" dirty="0"/>
            </a:p>
          </p:txBody>
        </p:sp>
        <p:sp>
          <p:nvSpPr>
            <p:cNvPr id="1101" name="TextBox 1100">
              <a:extLst>
                <a:ext uri="{FF2B5EF4-FFF2-40B4-BE49-F238E27FC236}">
                  <a16:creationId xmlns:a16="http://schemas.microsoft.com/office/drawing/2014/main" id="{22546626-5D47-38D8-A7DF-0E79E372F726}"/>
                </a:ext>
              </a:extLst>
            </p:cNvPr>
            <p:cNvSpPr txBox="1"/>
            <p:nvPr/>
          </p:nvSpPr>
          <p:spPr>
            <a:xfrm>
              <a:off x="6655307" y="2183266"/>
              <a:ext cx="1181589" cy="261610"/>
            </a:xfrm>
            <a:prstGeom prst="rect">
              <a:avLst/>
            </a:prstGeom>
            <a:noFill/>
          </p:spPr>
          <p:txBody>
            <a:bodyPr wrap="square" rtlCol="0">
              <a:spAutoFit/>
            </a:bodyPr>
            <a:lstStyle/>
            <a:p>
              <a:pPr algn="just"/>
              <a:r>
                <a:rPr lang="en-US" sz="1100" b="1" dirty="0"/>
                <a:t>295k </a:t>
              </a:r>
              <a:r>
                <a:rPr lang="en-US" sz="1100" dirty="0"/>
                <a:t> Followers</a:t>
              </a:r>
              <a:endParaRPr lang="en-IN" sz="1100" dirty="0"/>
            </a:p>
          </p:txBody>
        </p:sp>
        <p:sp>
          <p:nvSpPr>
            <p:cNvPr id="1102" name="TextBox 1101">
              <a:extLst>
                <a:ext uri="{FF2B5EF4-FFF2-40B4-BE49-F238E27FC236}">
                  <a16:creationId xmlns:a16="http://schemas.microsoft.com/office/drawing/2014/main" id="{099E51FF-BA5E-237D-0963-E85D6B7F22D5}"/>
                </a:ext>
              </a:extLst>
            </p:cNvPr>
            <p:cNvSpPr txBox="1"/>
            <p:nvPr/>
          </p:nvSpPr>
          <p:spPr>
            <a:xfrm>
              <a:off x="6610481" y="2432967"/>
              <a:ext cx="1273838" cy="261610"/>
            </a:xfrm>
            <a:prstGeom prst="rect">
              <a:avLst/>
            </a:prstGeom>
            <a:noFill/>
          </p:spPr>
          <p:txBody>
            <a:bodyPr wrap="square" rtlCol="0">
              <a:spAutoFit/>
            </a:bodyPr>
            <a:lstStyle/>
            <a:p>
              <a:pPr algn="just"/>
              <a:r>
                <a:rPr lang="en-US" sz="1050" b="1" dirty="0"/>
                <a:t>7.3 M</a:t>
              </a:r>
              <a:r>
                <a:rPr lang="en-US" sz="1050" dirty="0"/>
                <a:t> Subscribers</a:t>
              </a:r>
              <a:endParaRPr lang="en-IN" sz="1050" dirty="0"/>
            </a:p>
          </p:txBody>
        </p:sp>
        <p:sp>
          <p:nvSpPr>
            <p:cNvPr id="1103" name="TextBox 1102">
              <a:extLst>
                <a:ext uri="{FF2B5EF4-FFF2-40B4-BE49-F238E27FC236}">
                  <a16:creationId xmlns:a16="http://schemas.microsoft.com/office/drawing/2014/main" id="{D966DAA1-20EC-4D8B-6D35-4A626D00153B}"/>
                </a:ext>
              </a:extLst>
            </p:cNvPr>
            <p:cNvSpPr txBox="1"/>
            <p:nvPr/>
          </p:nvSpPr>
          <p:spPr>
            <a:xfrm>
              <a:off x="6393093" y="2670363"/>
              <a:ext cx="1491225" cy="261610"/>
            </a:xfrm>
            <a:prstGeom prst="rect">
              <a:avLst/>
            </a:prstGeom>
            <a:noFill/>
          </p:spPr>
          <p:txBody>
            <a:bodyPr wrap="square" rtlCol="0">
              <a:spAutoFit/>
            </a:bodyPr>
            <a:lstStyle/>
            <a:p>
              <a:pPr algn="just"/>
              <a:r>
                <a:rPr lang="en-US" sz="1100" b="1" dirty="0"/>
                <a:t>Fitness &amp; Wellness</a:t>
              </a:r>
              <a:endParaRPr lang="en-IN" sz="1100" b="1" dirty="0"/>
            </a:p>
          </p:txBody>
        </p:sp>
      </p:grpSp>
      <p:grpSp>
        <p:nvGrpSpPr>
          <p:cNvPr id="1104" name="Group 1103">
            <a:extLst>
              <a:ext uri="{FF2B5EF4-FFF2-40B4-BE49-F238E27FC236}">
                <a16:creationId xmlns:a16="http://schemas.microsoft.com/office/drawing/2014/main" id="{EF57B612-21C5-09D9-EA53-D0974695E28F}"/>
              </a:ext>
            </a:extLst>
          </p:cNvPr>
          <p:cNvGrpSpPr/>
          <p:nvPr/>
        </p:nvGrpSpPr>
        <p:grpSpPr>
          <a:xfrm>
            <a:off x="6286429" y="5487235"/>
            <a:ext cx="1690187" cy="920738"/>
            <a:chOff x="6339682" y="1927726"/>
            <a:chExt cx="1690187" cy="995098"/>
          </a:xfrm>
        </p:grpSpPr>
        <p:pic>
          <p:nvPicPr>
            <p:cNvPr id="1105" name="Picture 14" descr="Instagram Logo PNG Transparent Images Free Download | Vector Files | Pngtree">
              <a:extLst>
                <a:ext uri="{FF2B5EF4-FFF2-40B4-BE49-F238E27FC236}">
                  <a16:creationId xmlns:a16="http://schemas.microsoft.com/office/drawing/2014/main" id="{67E8258E-119A-D001-CEAB-CA4253D70B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9682" y="2122054"/>
              <a:ext cx="355847" cy="355847"/>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20" descr="Youtube Logo PNG, Youtube Logo Transparent Background - FreeIconsPNG">
              <a:extLst>
                <a:ext uri="{FF2B5EF4-FFF2-40B4-BE49-F238E27FC236}">
                  <a16:creationId xmlns:a16="http://schemas.microsoft.com/office/drawing/2014/main" id="{70BC90C5-0B04-883F-AB2E-126093D6B2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388" y="2404974"/>
              <a:ext cx="309636" cy="309636"/>
            </a:xfrm>
            <a:prstGeom prst="rect">
              <a:avLst/>
            </a:prstGeom>
            <a:noFill/>
            <a:extLst>
              <a:ext uri="{909E8E84-426E-40DD-AFC4-6F175D3DCCD1}">
                <a14:hiddenFill xmlns:a14="http://schemas.microsoft.com/office/drawing/2010/main">
                  <a:solidFill>
                    <a:srgbClr val="FFFFFF"/>
                  </a:solidFill>
                </a14:hiddenFill>
              </a:ext>
            </a:extLst>
          </p:spPr>
        </p:pic>
        <p:sp>
          <p:nvSpPr>
            <p:cNvPr id="1107" name="TextBox 1106">
              <a:extLst>
                <a:ext uri="{FF2B5EF4-FFF2-40B4-BE49-F238E27FC236}">
                  <a16:creationId xmlns:a16="http://schemas.microsoft.com/office/drawing/2014/main" id="{2F43F19D-40F1-57D9-A7C3-74C192A811FE}"/>
                </a:ext>
              </a:extLst>
            </p:cNvPr>
            <p:cNvSpPr txBox="1"/>
            <p:nvPr/>
          </p:nvSpPr>
          <p:spPr>
            <a:xfrm>
              <a:off x="6564257" y="1927726"/>
              <a:ext cx="1440000" cy="282738"/>
            </a:xfrm>
            <a:prstGeom prst="rect">
              <a:avLst/>
            </a:prstGeom>
            <a:noFill/>
          </p:spPr>
          <p:txBody>
            <a:bodyPr wrap="square" rtlCol="0">
              <a:spAutoFit/>
            </a:bodyPr>
            <a:lstStyle/>
            <a:p>
              <a:pPr algn="just"/>
              <a:r>
                <a:rPr lang="en-IN" sz="1100" b="1" dirty="0"/>
                <a:t>Mumbiker Nikhil</a:t>
              </a:r>
              <a:endParaRPr lang="en-US" sz="1100" b="1" dirty="0"/>
            </a:p>
          </p:txBody>
        </p:sp>
        <p:sp>
          <p:nvSpPr>
            <p:cNvPr id="1108" name="TextBox 1107">
              <a:extLst>
                <a:ext uri="{FF2B5EF4-FFF2-40B4-BE49-F238E27FC236}">
                  <a16:creationId xmlns:a16="http://schemas.microsoft.com/office/drawing/2014/main" id="{E0BA6409-13F2-0FE5-C119-D8A25165B73B}"/>
                </a:ext>
              </a:extLst>
            </p:cNvPr>
            <p:cNvSpPr txBox="1"/>
            <p:nvPr/>
          </p:nvSpPr>
          <p:spPr>
            <a:xfrm>
              <a:off x="6655307" y="2155273"/>
              <a:ext cx="1181589" cy="282738"/>
            </a:xfrm>
            <a:prstGeom prst="rect">
              <a:avLst/>
            </a:prstGeom>
            <a:noFill/>
          </p:spPr>
          <p:txBody>
            <a:bodyPr wrap="square" rtlCol="0">
              <a:spAutoFit/>
            </a:bodyPr>
            <a:lstStyle/>
            <a:p>
              <a:pPr algn="just"/>
              <a:r>
                <a:rPr lang="en-US" sz="1100" b="1" dirty="0"/>
                <a:t>1.4 M</a:t>
              </a:r>
              <a:r>
                <a:rPr lang="en-US" sz="1100" dirty="0"/>
                <a:t> Followers</a:t>
              </a:r>
              <a:endParaRPr lang="en-IN" sz="1100" dirty="0"/>
            </a:p>
          </p:txBody>
        </p:sp>
        <p:sp>
          <p:nvSpPr>
            <p:cNvPr id="1109" name="TextBox 1108">
              <a:extLst>
                <a:ext uri="{FF2B5EF4-FFF2-40B4-BE49-F238E27FC236}">
                  <a16:creationId xmlns:a16="http://schemas.microsoft.com/office/drawing/2014/main" id="{3F47E354-085E-9BBA-E6B1-7E949D663410}"/>
                </a:ext>
              </a:extLst>
            </p:cNvPr>
            <p:cNvSpPr txBox="1"/>
            <p:nvPr/>
          </p:nvSpPr>
          <p:spPr>
            <a:xfrm>
              <a:off x="6650442" y="2404974"/>
              <a:ext cx="1353815" cy="282738"/>
            </a:xfrm>
            <a:prstGeom prst="rect">
              <a:avLst/>
            </a:prstGeom>
            <a:noFill/>
          </p:spPr>
          <p:txBody>
            <a:bodyPr wrap="square" rtlCol="0">
              <a:spAutoFit/>
            </a:bodyPr>
            <a:lstStyle/>
            <a:p>
              <a:pPr algn="just"/>
              <a:r>
                <a:rPr lang="en-US" sz="1100" b="1" dirty="0"/>
                <a:t>4 M</a:t>
              </a:r>
              <a:r>
                <a:rPr lang="en-US" sz="1100" dirty="0"/>
                <a:t> Subscribers</a:t>
              </a:r>
              <a:endParaRPr lang="en-IN" sz="1100" dirty="0"/>
            </a:p>
          </p:txBody>
        </p:sp>
        <p:sp>
          <p:nvSpPr>
            <p:cNvPr id="1110" name="TextBox 1109">
              <a:extLst>
                <a:ext uri="{FF2B5EF4-FFF2-40B4-BE49-F238E27FC236}">
                  <a16:creationId xmlns:a16="http://schemas.microsoft.com/office/drawing/2014/main" id="{78FB7484-D21E-5952-146F-2E6D34FC2E0F}"/>
                </a:ext>
              </a:extLst>
            </p:cNvPr>
            <p:cNvSpPr txBox="1"/>
            <p:nvPr/>
          </p:nvSpPr>
          <p:spPr>
            <a:xfrm>
              <a:off x="6538644" y="2640086"/>
              <a:ext cx="1491225" cy="282738"/>
            </a:xfrm>
            <a:prstGeom prst="rect">
              <a:avLst/>
            </a:prstGeom>
            <a:noFill/>
          </p:spPr>
          <p:txBody>
            <a:bodyPr wrap="square" rtlCol="0">
              <a:spAutoFit/>
            </a:bodyPr>
            <a:lstStyle/>
            <a:p>
              <a:pPr algn="just"/>
              <a:r>
                <a:rPr lang="en-US" sz="1100" b="1" dirty="0"/>
                <a:t>Lifestyle &amp; Travel</a:t>
              </a:r>
              <a:endParaRPr lang="en-IN" sz="1100" b="1" dirty="0"/>
            </a:p>
          </p:txBody>
        </p:sp>
      </p:grpSp>
      <p:grpSp>
        <p:nvGrpSpPr>
          <p:cNvPr id="1111" name="Group 1110">
            <a:extLst>
              <a:ext uri="{FF2B5EF4-FFF2-40B4-BE49-F238E27FC236}">
                <a16:creationId xmlns:a16="http://schemas.microsoft.com/office/drawing/2014/main" id="{B18878FF-E42F-B93D-BAAD-93F07E9EE9A7}"/>
              </a:ext>
            </a:extLst>
          </p:cNvPr>
          <p:cNvGrpSpPr/>
          <p:nvPr/>
        </p:nvGrpSpPr>
        <p:grpSpPr>
          <a:xfrm>
            <a:off x="8549607" y="4408248"/>
            <a:ext cx="1139014" cy="379586"/>
            <a:chOff x="81531" y="91700"/>
            <a:chExt cx="2103695" cy="379586"/>
          </a:xfrm>
        </p:grpSpPr>
        <p:sp>
          <p:nvSpPr>
            <p:cNvPr id="1112" name="Rectangle: Rounded Corners 1111">
              <a:extLst>
                <a:ext uri="{FF2B5EF4-FFF2-40B4-BE49-F238E27FC236}">
                  <a16:creationId xmlns:a16="http://schemas.microsoft.com/office/drawing/2014/main" id="{4EA20120-3E37-93D0-6673-2A14E5598DF3}"/>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113" name="TextBox 1112">
              <a:extLst>
                <a:ext uri="{FF2B5EF4-FFF2-40B4-BE49-F238E27FC236}">
                  <a16:creationId xmlns:a16="http://schemas.microsoft.com/office/drawing/2014/main" id="{D710C08D-E065-9970-D37C-AD29B14ED2A8}"/>
                </a:ext>
              </a:extLst>
            </p:cNvPr>
            <p:cNvSpPr txBox="1"/>
            <p:nvPr/>
          </p:nvSpPr>
          <p:spPr>
            <a:xfrm>
              <a:off x="81531" y="114428"/>
              <a:ext cx="2103695" cy="292388"/>
            </a:xfrm>
            <a:prstGeom prst="rect">
              <a:avLst/>
            </a:prstGeom>
            <a:noFill/>
          </p:spPr>
          <p:txBody>
            <a:bodyPr wrap="square" rtlCol="0">
              <a:spAutoFit/>
            </a:bodyPr>
            <a:lstStyle/>
            <a:p>
              <a:pPr algn="ctr"/>
              <a:r>
                <a:rPr lang="en-US" sz="1300" b="1" dirty="0"/>
                <a:t>Rationale</a:t>
              </a:r>
              <a:endParaRPr lang="en-IN" sz="1300" b="1" dirty="0"/>
            </a:p>
          </p:txBody>
        </p:sp>
      </p:grpSp>
      <p:grpSp>
        <p:nvGrpSpPr>
          <p:cNvPr id="1114" name="Group 1113">
            <a:extLst>
              <a:ext uri="{FF2B5EF4-FFF2-40B4-BE49-F238E27FC236}">
                <a16:creationId xmlns:a16="http://schemas.microsoft.com/office/drawing/2014/main" id="{4124F145-BFF5-48B2-6872-8BD4A6EF9224}"/>
              </a:ext>
            </a:extLst>
          </p:cNvPr>
          <p:cNvGrpSpPr/>
          <p:nvPr/>
        </p:nvGrpSpPr>
        <p:grpSpPr>
          <a:xfrm>
            <a:off x="10493566" y="5419745"/>
            <a:ext cx="1139014" cy="379586"/>
            <a:chOff x="11367" y="91700"/>
            <a:chExt cx="2103695" cy="379586"/>
          </a:xfrm>
        </p:grpSpPr>
        <p:sp>
          <p:nvSpPr>
            <p:cNvPr id="1115" name="Rectangle: Rounded Corners 1114">
              <a:extLst>
                <a:ext uri="{FF2B5EF4-FFF2-40B4-BE49-F238E27FC236}">
                  <a16:creationId xmlns:a16="http://schemas.microsoft.com/office/drawing/2014/main" id="{0E94C44F-9892-BCA8-6CBA-3D71E7AD7786}"/>
                </a:ext>
              </a:extLst>
            </p:cNvPr>
            <p:cNvSpPr/>
            <p:nvPr/>
          </p:nvSpPr>
          <p:spPr>
            <a:xfrm>
              <a:off x="165190" y="91700"/>
              <a:ext cx="1789974" cy="37958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116" name="TextBox 1115">
              <a:extLst>
                <a:ext uri="{FF2B5EF4-FFF2-40B4-BE49-F238E27FC236}">
                  <a16:creationId xmlns:a16="http://schemas.microsoft.com/office/drawing/2014/main" id="{5A733998-EDAC-F68D-56DB-285F19A3C52A}"/>
                </a:ext>
              </a:extLst>
            </p:cNvPr>
            <p:cNvSpPr txBox="1"/>
            <p:nvPr/>
          </p:nvSpPr>
          <p:spPr>
            <a:xfrm>
              <a:off x="11367" y="121402"/>
              <a:ext cx="2103695" cy="292388"/>
            </a:xfrm>
            <a:prstGeom prst="rect">
              <a:avLst/>
            </a:prstGeom>
            <a:noFill/>
          </p:spPr>
          <p:txBody>
            <a:bodyPr wrap="square" rtlCol="0">
              <a:spAutoFit/>
            </a:bodyPr>
            <a:lstStyle/>
            <a:p>
              <a:pPr algn="ctr"/>
              <a:r>
                <a:rPr lang="en-US" sz="1300" b="1" dirty="0"/>
                <a:t>Launch</a:t>
              </a:r>
              <a:endParaRPr lang="en-IN" sz="1300" b="1" dirty="0"/>
            </a:p>
          </p:txBody>
        </p:sp>
      </p:grpSp>
      <p:sp>
        <p:nvSpPr>
          <p:cNvPr id="1145" name="TextBox 1144">
            <a:extLst>
              <a:ext uri="{FF2B5EF4-FFF2-40B4-BE49-F238E27FC236}">
                <a16:creationId xmlns:a16="http://schemas.microsoft.com/office/drawing/2014/main" id="{65B56E5E-8BB0-13C0-E096-7C5607CBBCF7}"/>
              </a:ext>
            </a:extLst>
          </p:cNvPr>
          <p:cNvSpPr txBox="1"/>
          <p:nvPr/>
        </p:nvSpPr>
        <p:spPr>
          <a:xfrm>
            <a:off x="5374434" y="6574262"/>
            <a:ext cx="6739984" cy="246221"/>
          </a:xfrm>
          <a:prstGeom prst="rect">
            <a:avLst/>
          </a:prstGeom>
          <a:noFill/>
        </p:spPr>
        <p:txBody>
          <a:bodyPr wrap="square" rtlCol="0">
            <a:spAutoFit/>
          </a:bodyPr>
          <a:lstStyle/>
          <a:p>
            <a:pPr algn="r"/>
            <a:r>
              <a:rPr lang="en-US" sz="1000" dirty="0"/>
              <a:t>Influencers are chosen based on Primary Insights and current popularity. These collaborations would target younger age group </a:t>
            </a:r>
            <a:endParaRPr lang="en-IN" sz="1000" dirty="0"/>
          </a:p>
        </p:txBody>
      </p:sp>
      <p:sp>
        <p:nvSpPr>
          <p:cNvPr id="1146" name="TextBox 1145">
            <a:extLst>
              <a:ext uri="{FF2B5EF4-FFF2-40B4-BE49-F238E27FC236}">
                <a16:creationId xmlns:a16="http://schemas.microsoft.com/office/drawing/2014/main" id="{F79B50D1-6F1F-2CE8-5E10-B7F871DF052B}"/>
              </a:ext>
            </a:extLst>
          </p:cNvPr>
          <p:cNvSpPr txBox="1"/>
          <p:nvPr/>
        </p:nvSpPr>
        <p:spPr>
          <a:xfrm>
            <a:off x="50497" y="6567904"/>
            <a:ext cx="4213095" cy="246221"/>
          </a:xfrm>
          <a:prstGeom prst="rect">
            <a:avLst/>
          </a:prstGeom>
          <a:noFill/>
        </p:spPr>
        <p:txBody>
          <a:bodyPr wrap="square" rtlCol="0">
            <a:spAutoFit/>
          </a:bodyPr>
          <a:lstStyle/>
          <a:p>
            <a:r>
              <a:rPr lang="en-US" sz="1000" dirty="0"/>
              <a:t>City wise location planning is based on Secondary Research</a:t>
            </a:r>
            <a:endParaRPr lang="en-IN" sz="1000" dirty="0"/>
          </a:p>
        </p:txBody>
      </p:sp>
      <p:grpSp>
        <p:nvGrpSpPr>
          <p:cNvPr id="2" name="Group 1">
            <a:extLst>
              <a:ext uri="{FF2B5EF4-FFF2-40B4-BE49-F238E27FC236}">
                <a16:creationId xmlns:a16="http://schemas.microsoft.com/office/drawing/2014/main" id="{835BC9FB-5BA0-7EBA-C765-9909CD3332FD}"/>
              </a:ext>
            </a:extLst>
          </p:cNvPr>
          <p:cNvGrpSpPr/>
          <p:nvPr/>
        </p:nvGrpSpPr>
        <p:grpSpPr>
          <a:xfrm>
            <a:off x="5502694" y="470628"/>
            <a:ext cx="1394989" cy="367719"/>
            <a:chOff x="4371083" y="4096922"/>
            <a:chExt cx="2054202" cy="367719"/>
          </a:xfrm>
        </p:grpSpPr>
        <p:sp>
          <p:nvSpPr>
            <p:cNvPr id="9" name="Rectangle: Rounded Corners 8">
              <a:extLst>
                <a:ext uri="{FF2B5EF4-FFF2-40B4-BE49-F238E27FC236}">
                  <a16:creationId xmlns:a16="http://schemas.microsoft.com/office/drawing/2014/main" id="{8D59DDEF-81F3-AD78-938A-2EF3968861F4}"/>
                </a:ext>
              </a:extLst>
            </p:cNvPr>
            <p:cNvSpPr/>
            <p:nvPr/>
          </p:nvSpPr>
          <p:spPr>
            <a:xfrm>
              <a:off x="4371083" y="4096922"/>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5" name="TextBox 14">
              <a:extLst>
                <a:ext uri="{FF2B5EF4-FFF2-40B4-BE49-F238E27FC236}">
                  <a16:creationId xmlns:a16="http://schemas.microsoft.com/office/drawing/2014/main" id="{E21960BF-8105-FEC2-4EAC-ABEC954F6CC7}"/>
                </a:ext>
              </a:extLst>
            </p:cNvPr>
            <p:cNvSpPr txBox="1"/>
            <p:nvPr/>
          </p:nvSpPr>
          <p:spPr>
            <a:xfrm>
              <a:off x="4449682" y="4119465"/>
              <a:ext cx="1935816" cy="338554"/>
            </a:xfrm>
            <a:prstGeom prst="rect">
              <a:avLst/>
            </a:prstGeom>
            <a:noFill/>
          </p:spPr>
          <p:txBody>
            <a:bodyPr wrap="square">
              <a:spAutoFit/>
            </a:bodyPr>
            <a:lstStyle/>
            <a:p>
              <a:pPr algn="ctr"/>
              <a:r>
                <a:rPr lang="en-US" sz="1600" b="1" dirty="0">
                  <a:solidFill>
                    <a:schemeClr val="bg1"/>
                  </a:solidFill>
                </a:rPr>
                <a:t>Pre Launch</a:t>
              </a:r>
              <a:endParaRPr lang="en-IN" sz="1600" b="1" dirty="0">
                <a:solidFill>
                  <a:schemeClr val="bg1"/>
                </a:solidFill>
              </a:endParaRPr>
            </a:p>
          </p:txBody>
        </p:sp>
      </p:grpSp>
    </p:spTree>
    <p:extLst>
      <p:ext uri="{BB962C8B-B14F-4D97-AF65-F5344CB8AC3E}">
        <p14:creationId xmlns:p14="http://schemas.microsoft.com/office/powerpoint/2010/main" val="3330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5" name="Group 1054">
            <a:extLst>
              <a:ext uri="{FF2B5EF4-FFF2-40B4-BE49-F238E27FC236}">
                <a16:creationId xmlns:a16="http://schemas.microsoft.com/office/drawing/2014/main" id="{4766554B-7F79-CC66-4964-A718004E98DD}"/>
              </a:ext>
            </a:extLst>
          </p:cNvPr>
          <p:cNvGrpSpPr/>
          <p:nvPr/>
        </p:nvGrpSpPr>
        <p:grpSpPr>
          <a:xfrm>
            <a:off x="-9412" y="-30694"/>
            <a:ext cx="12198081" cy="422778"/>
            <a:chOff x="28636" y="3897295"/>
            <a:chExt cx="11989254" cy="502781"/>
          </a:xfrm>
        </p:grpSpPr>
        <p:pic>
          <p:nvPicPr>
            <p:cNvPr id="1056" name="Picture 2" descr="SVKM's NMIMS - Wikipedia">
              <a:extLst>
                <a:ext uri="{FF2B5EF4-FFF2-40B4-BE49-F238E27FC236}">
                  <a16:creationId xmlns:a16="http://schemas.microsoft.com/office/drawing/2014/main" id="{226C5DA5-4F67-70E4-9933-D24F15056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4" descr="Pin on MY LIFE ❤">
              <a:extLst>
                <a:ext uri="{FF2B5EF4-FFF2-40B4-BE49-F238E27FC236}">
                  <a16:creationId xmlns:a16="http://schemas.microsoft.com/office/drawing/2014/main" id="{A669EDF3-541D-4938-247D-512DBB9CC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060" name="Group 1059">
              <a:extLst>
                <a:ext uri="{FF2B5EF4-FFF2-40B4-BE49-F238E27FC236}">
                  <a16:creationId xmlns:a16="http://schemas.microsoft.com/office/drawing/2014/main" id="{067D6822-85C0-15A0-F6FB-A3CBD65D2208}"/>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2067" name="Arrow: Chevron 2066">
                <a:extLst>
                  <a:ext uri="{FF2B5EF4-FFF2-40B4-BE49-F238E27FC236}">
                    <a16:creationId xmlns:a16="http://schemas.microsoft.com/office/drawing/2014/main" id="{2DA363B3-92A2-3C0D-2381-617C6A80C0EF}"/>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68" name="TextBox 2067">
                <a:extLst>
                  <a:ext uri="{FF2B5EF4-FFF2-40B4-BE49-F238E27FC236}">
                    <a16:creationId xmlns:a16="http://schemas.microsoft.com/office/drawing/2014/main" id="{56994AA9-7C8F-5391-4BE6-66E3489F1C4E}"/>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063" name="Group 1062">
              <a:extLst>
                <a:ext uri="{FF2B5EF4-FFF2-40B4-BE49-F238E27FC236}">
                  <a16:creationId xmlns:a16="http://schemas.microsoft.com/office/drawing/2014/main" id="{5314EAAD-A579-48FC-4F97-AFCD82FECCE6}"/>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2065" name="Arrow: Chevron 2064">
                <a:extLst>
                  <a:ext uri="{FF2B5EF4-FFF2-40B4-BE49-F238E27FC236}">
                    <a16:creationId xmlns:a16="http://schemas.microsoft.com/office/drawing/2014/main" id="{A76CFF8F-D0A3-E0A5-EC78-87ECC3B08C79}"/>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66" name="TextBox 2065">
                <a:extLst>
                  <a:ext uri="{FF2B5EF4-FFF2-40B4-BE49-F238E27FC236}">
                    <a16:creationId xmlns:a16="http://schemas.microsoft.com/office/drawing/2014/main" id="{54A1D93C-DA99-746A-AF7C-2204CFB73A6A}"/>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065" name="Group 1064">
              <a:extLst>
                <a:ext uri="{FF2B5EF4-FFF2-40B4-BE49-F238E27FC236}">
                  <a16:creationId xmlns:a16="http://schemas.microsoft.com/office/drawing/2014/main" id="{EA54C96B-8466-8ED9-2E1D-B0CDA1A90564}"/>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2063" name="Arrow: Chevron 2062">
                <a:extLst>
                  <a:ext uri="{FF2B5EF4-FFF2-40B4-BE49-F238E27FC236}">
                    <a16:creationId xmlns:a16="http://schemas.microsoft.com/office/drawing/2014/main" id="{0CB40011-289A-AF47-D8CC-59FD4E4F27EB}"/>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64" name="TextBox 2063">
                <a:extLst>
                  <a:ext uri="{FF2B5EF4-FFF2-40B4-BE49-F238E27FC236}">
                    <a16:creationId xmlns:a16="http://schemas.microsoft.com/office/drawing/2014/main" id="{BF7ED6B1-6623-6807-E093-62235EF32857}"/>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066" name="Group 1065">
              <a:extLst>
                <a:ext uri="{FF2B5EF4-FFF2-40B4-BE49-F238E27FC236}">
                  <a16:creationId xmlns:a16="http://schemas.microsoft.com/office/drawing/2014/main" id="{F2EED010-E691-6A1D-3A0B-FE3CE95FD0E2}"/>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2061" name="Arrow: Chevron 2060">
                <a:extLst>
                  <a:ext uri="{FF2B5EF4-FFF2-40B4-BE49-F238E27FC236}">
                    <a16:creationId xmlns:a16="http://schemas.microsoft.com/office/drawing/2014/main" id="{9AB1D197-4DBB-6C75-02C0-EDC6FFDED371}"/>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62" name="TextBox 2061">
                <a:extLst>
                  <a:ext uri="{FF2B5EF4-FFF2-40B4-BE49-F238E27FC236}">
                    <a16:creationId xmlns:a16="http://schemas.microsoft.com/office/drawing/2014/main" id="{4C40F3B6-2292-62E6-8D1D-C2D6445C8B5E}"/>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067" name="Group 1066">
              <a:extLst>
                <a:ext uri="{FF2B5EF4-FFF2-40B4-BE49-F238E27FC236}">
                  <a16:creationId xmlns:a16="http://schemas.microsoft.com/office/drawing/2014/main" id="{F670095E-4B9E-14C3-00C0-D6D1C13A85AC}"/>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2056" name="Arrow: Chevron 2055">
                <a:extLst>
                  <a:ext uri="{FF2B5EF4-FFF2-40B4-BE49-F238E27FC236}">
                    <a16:creationId xmlns:a16="http://schemas.microsoft.com/office/drawing/2014/main" id="{71558DF6-8F19-C875-5E18-35A8C20BA0D0}"/>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bg1"/>
                  </a:solidFill>
                </a:endParaRPr>
              </a:p>
            </p:txBody>
          </p:sp>
          <p:sp>
            <p:nvSpPr>
              <p:cNvPr id="2057" name="TextBox 2056">
                <a:extLst>
                  <a:ext uri="{FF2B5EF4-FFF2-40B4-BE49-F238E27FC236}">
                    <a16:creationId xmlns:a16="http://schemas.microsoft.com/office/drawing/2014/main" id="{BC99C32A-995E-4649-9F47-96A58DA5F50B}"/>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b="1" dirty="0">
                    <a:solidFill>
                      <a:schemeClr val="bg1"/>
                    </a:solidFill>
                  </a:rPr>
                  <a:t>Promotion &amp; Timeline</a:t>
                </a:r>
                <a:endParaRPr lang="en-IN" sz="900" b="1" dirty="0">
                  <a:solidFill>
                    <a:schemeClr val="bg1"/>
                  </a:solidFill>
                </a:endParaRPr>
              </a:p>
            </p:txBody>
          </p:sp>
        </p:grpSp>
        <p:grpSp>
          <p:nvGrpSpPr>
            <p:cNvPr id="1073" name="Group 1072">
              <a:extLst>
                <a:ext uri="{FF2B5EF4-FFF2-40B4-BE49-F238E27FC236}">
                  <a16:creationId xmlns:a16="http://schemas.microsoft.com/office/drawing/2014/main" id="{CCF896AB-2FCE-AC1D-98F5-C76EE885346A}"/>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2054" name="Arrow: Chevron 2053">
                <a:extLst>
                  <a:ext uri="{FF2B5EF4-FFF2-40B4-BE49-F238E27FC236}">
                    <a16:creationId xmlns:a16="http://schemas.microsoft.com/office/drawing/2014/main" id="{E1727A66-B95C-7545-A199-45858CABC54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55" name="TextBox 2054">
                <a:extLst>
                  <a:ext uri="{FF2B5EF4-FFF2-40B4-BE49-F238E27FC236}">
                    <a16:creationId xmlns:a16="http://schemas.microsoft.com/office/drawing/2014/main" id="{19499779-CA7B-61FC-61F7-5CB5E58A84D2}"/>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078" name="Group 1077">
              <a:extLst>
                <a:ext uri="{FF2B5EF4-FFF2-40B4-BE49-F238E27FC236}">
                  <a16:creationId xmlns:a16="http://schemas.microsoft.com/office/drawing/2014/main" id="{35C1C72A-57C0-5094-C0CF-6EAAA674842C}"/>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2052" name="Arrow: Chevron 2051">
                <a:extLst>
                  <a:ext uri="{FF2B5EF4-FFF2-40B4-BE49-F238E27FC236}">
                    <a16:creationId xmlns:a16="http://schemas.microsoft.com/office/drawing/2014/main" id="{0F240416-733C-7A97-55F2-9A69AD72232E}"/>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53" name="TextBox 2052">
                <a:extLst>
                  <a:ext uri="{FF2B5EF4-FFF2-40B4-BE49-F238E27FC236}">
                    <a16:creationId xmlns:a16="http://schemas.microsoft.com/office/drawing/2014/main" id="{47933D4D-1B64-1C9D-3D3F-0887372B2E44}"/>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083" name="Group 1082">
              <a:extLst>
                <a:ext uri="{FF2B5EF4-FFF2-40B4-BE49-F238E27FC236}">
                  <a16:creationId xmlns:a16="http://schemas.microsoft.com/office/drawing/2014/main" id="{5FF2E704-37CE-A253-4DAF-4DE5D3FAAC04}"/>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2050" name="Arrow: Chevron 2049">
                <a:extLst>
                  <a:ext uri="{FF2B5EF4-FFF2-40B4-BE49-F238E27FC236}">
                    <a16:creationId xmlns:a16="http://schemas.microsoft.com/office/drawing/2014/main" id="{0FC288D2-C0F5-2A08-BE33-DAD6A39041C7}"/>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051" name="TextBox 2050">
                <a:extLst>
                  <a:ext uri="{FF2B5EF4-FFF2-40B4-BE49-F238E27FC236}">
                    <a16:creationId xmlns:a16="http://schemas.microsoft.com/office/drawing/2014/main" id="{F0FA2AD4-5CA6-106B-2B94-BC4842A4FD81}"/>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sp>
        <p:nvSpPr>
          <p:cNvPr id="1054" name="Rectangle: Rounded Corners 1053">
            <a:extLst>
              <a:ext uri="{FF2B5EF4-FFF2-40B4-BE49-F238E27FC236}">
                <a16:creationId xmlns:a16="http://schemas.microsoft.com/office/drawing/2014/main" id="{6091849F-0324-6FA9-1AB0-106981580026}"/>
              </a:ext>
            </a:extLst>
          </p:cNvPr>
          <p:cNvSpPr/>
          <p:nvPr/>
        </p:nvSpPr>
        <p:spPr>
          <a:xfrm>
            <a:off x="5958810" y="3814608"/>
            <a:ext cx="6146005" cy="2643226"/>
          </a:xfrm>
          <a:prstGeom prst="roundRect">
            <a:avLst>
              <a:gd name="adj" fmla="val 3782"/>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E9C5AB9F-2E28-2243-081E-7347E7136AEC}"/>
              </a:ext>
            </a:extLst>
          </p:cNvPr>
          <p:cNvSpPr/>
          <p:nvPr/>
        </p:nvSpPr>
        <p:spPr>
          <a:xfrm>
            <a:off x="7009998" y="722852"/>
            <a:ext cx="5078750" cy="2968917"/>
          </a:xfrm>
          <a:prstGeom prst="roundRect">
            <a:avLst>
              <a:gd name="adj" fmla="val 3782"/>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C0ED992D-D0D0-DB0A-C8B8-A7D175313E9A}"/>
              </a:ext>
            </a:extLst>
          </p:cNvPr>
          <p:cNvSpPr/>
          <p:nvPr/>
        </p:nvSpPr>
        <p:spPr>
          <a:xfrm>
            <a:off x="35774" y="3938770"/>
            <a:ext cx="5774878" cy="2493191"/>
          </a:xfrm>
          <a:prstGeom prst="roundRect">
            <a:avLst>
              <a:gd name="adj" fmla="val 8496"/>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0" name="Straight Connector 1029">
            <a:extLst>
              <a:ext uri="{FF2B5EF4-FFF2-40B4-BE49-F238E27FC236}">
                <a16:creationId xmlns:a16="http://schemas.microsoft.com/office/drawing/2014/main" id="{33C45E01-0288-64CA-6FDE-DAE598A0E700}"/>
              </a:ext>
            </a:extLst>
          </p:cNvPr>
          <p:cNvCxnSpPr>
            <a:cxnSpLocks/>
          </p:cNvCxnSpPr>
          <p:nvPr/>
        </p:nvCxnSpPr>
        <p:spPr>
          <a:xfrm>
            <a:off x="5892278" y="798272"/>
            <a:ext cx="0" cy="5706544"/>
          </a:xfrm>
          <a:prstGeom prst="line">
            <a:avLst/>
          </a:prstGeom>
          <a:ln w="12700">
            <a:solidFill>
              <a:schemeClr val="tx1"/>
            </a:solidFill>
            <a:prstDash val="dash"/>
          </a:ln>
        </p:spPr>
        <p:style>
          <a:lnRef idx="1">
            <a:schemeClr val="accent2"/>
          </a:lnRef>
          <a:fillRef idx="0">
            <a:schemeClr val="accent2"/>
          </a:fillRef>
          <a:effectRef idx="0">
            <a:schemeClr val="accent2"/>
          </a:effectRef>
          <a:fontRef idx="minor">
            <a:schemeClr val="tx1"/>
          </a:fontRef>
        </p:style>
      </p:cxnSp>
      <p:grpSp>
        <p:nvGrpSpPr>
          <p:cNvPr id="50" name="Group 49">
            <a:extLst>
              <a:ext uri="{FF2B5EF4-FFF2-40B4-BE49-F238E27FC236}">
                <a16:creationId xmlns:a16="http://schemas.microsoft.com/office/drawing/2014/main" id="{809D6B18-9EC7-885F-657A-1898941071A1}"/>
              </a:ext>
            </a:extLst>
          </p:cNvPr>
          <p:cNvGrpSpPr/>
          <p:nvPr/>
        </p:nvGrpSpPr>
        <p:grpSpPr>
          <a:xfrm>
            <a:off x="5770435" y="899593"/>
            <a:ext cx="1543035" cy="1736928"/>
            <a:chOff x="5593533" y="1094080"/>
            <a:chExt cx="1543035" cy="2115652"/>
          </a:xfrm>
        </p:grpSpPr>
        <p:pic>
          <p:nvPicPr>
            <p:cNvPr id="1057" name="Picture 1056">
              <a:extLst>
                <a:ext uri="{FF2B5EF4-FFF2-40B4-BE49-F238E27FC236}">
                  <a16:creationId xmlns:a16="http://schemas.microsoft.com/office/drawing/2014/main" id="{84D45702-F24F-650A-1BCF-AAADD38A6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533" y="1094080"/>
              <a:ext cx="1543035" cy="2115652"/>
            </a:xfrm>
            <a:prstGeom prst="rect">
              <a:avLst/>
            </a:prstGeom>
          </p:spPr>
        </p:pic>
        <p:pic>
          <p:nvPicPr>
            <p:cNvPr id="2058" name="Picture 10" descr="Premium Vector | Qr code isolated on transparent background">
              <a:extLst>
                <a:ext uri="{FF2B5EF4-FFF2-40B4-BE49-F238E27FC236}">
                  <a16:creationId xmlns:a16="http://schemas.microsoft.com/office/drawing/2014/main" id="{0DEF23C9-8FFF-7F89-38F7-0D8004E62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85" y="2138374"/>
              <a:ext cx="307777" cy="307777"/>
            </a:xfrm>
            <a:prstGeom prst="rect">
              <a:avLst/>
            </a:prstGeom>
            <a:noFill/>
            <a:extLst>
              <a:ext uri="{909E8E84-426E-40DD-AFC4-6F175D3DCCD1}">
                <a14:hiddenFill xmlns:a14="http://schemas.microsoft.com/office/drawing/2010/main">
                  <a:solidFill>
                    <a:srgbClr val="FFFFFF"/>
                  </a:solidFill>
                </a14:hiddenFill>
              </a:ext>
            </a:extLst>
          </p:spPr>
        </p:pic>
      </p:grpSp>
      <p:sp>
        <p:nvSpPr>
          <p:cNvPr id="1069" name="Rectangle 1068">
            <a:extLst>
              <a:ext uri="{FF2B5EF4-FFF2-40B4-BE49-F238E27FC236}">
                <a16:creationId xmlns:a16="http://schemas.microsoft.com/office/drawing/2014/main" id="{FCBF97B2-6365-C996-8283-4C019DD63E1A}"/>
              </a:ext>
            </a:extLst>
          </p:cNvPr>
          <p:cNvSpPr/>
          <p:nvPr/>
        </p:nvSpPr>
        <p:spPr>
          <a:xfrm>
            <a:off x="7112190" y="1001808"/>
            <a:ext cx="4840323" cy="1242480"/>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2" name="TextBox 1071">
            <a:extLst>
              <a:ext uri="{FF2B5EF4-FFF2-40B4-BE49-F238E27FC236}">
                <a16:creationId xmlns:a16="http://schemas.microsoft.com/office/drawing/2014/main" id="{8F7DB2F3-4570-E61B-0422-6F92E9AFDCC6}"/>
              </a:ext>
            </a:extLst>
          </p:cNvPr>
          <p:cNvSpPr txBox="1"/>
          <p:nvPr/>
        </p:nvSpPr>
        <p:spPr>
          <a:xfrm>
            <a:off x="7035768" y="1094503"/>
            <a:ext cx="4906536" cy="1169551"/>
          </a:xfrm>
          <a:prstGeom prst="rect">
            <a:avLst/>
          </a:prstGeom>
          <a:noFill/>
        </p:spPr>
        <p:txBody>
          <a:bodyPr wrap="square" rtlCol="0">
            <a:spAutoFit/>
          </a:bodyPr>
          <a:lstStyle/>
          <a:p>
            <a:pPr marL="171450" indent="-171450" algn="just">
              <a:buFont typeface="Arial" panose="020B0604020202020204" pitchFamily="34" charset="0"/>
              <a:buChar char="•"/>
            </a:pPr>
            <a:r>
              <a:rPr lang="en-US" sz="1000" dirty="0"/>
              <a:t> A QR code will be present on each of the bottles. Once the consumer scans the code he/she gets a point and is added to that particular </a:t>
            </a:r>
            <a:r>
              <a:rPr lang="en-US" sz="1000" b="1" dirty="0"/>
              <a:t>bottle color’s community </a:t>
            </a:r>
            <a:r>
              <a:rPr lang="en-US" sz="1000" dirty="0"/>
              <a:t>for example by scanning the Nimbu Shikanji bottle the consumer will be added to </a:t>
            </a:r>
            <a:r>
              <a:rPr lang="en-US" sz="1000"/>
              <a:t>the </a:t>
            </a:r>
            <a:r>
              <a:rPr lang="en-US" sz="1000" b="1"/>
              <a:t>SPRINKLRS- </a:t>
            </a:r>
            <a:r>
              <a:rPr lang="en-US" sz="1000" b="1" dirty="0"/>
              <a:t>White club </a:t>
            </a:r>
            <a:r>
              <a:rPr lang="en-US" sz="1000" dirty="0"/>
              <a:t>and so on for other colors</a:t>
            </a:r>
          </a:p>
          <a:p>
            <a:pPr marL="171450" indent="-171450" algn="just">
              <a:buFont typeface="Arial" panose="020B0604020202020204" pitchFamily="34" charset="0"/>
              <a:buChar char="•"/>
            </a:pPr>
            <a:r>
              <a:rPr lang="en-US" sz="1000" dirty="0"/>
              <a:t>Once a consumer scans a certain number of bottles he/she added to the community page </a:t>
            </a:r>
            <a:r>
              <a:rPr lang="en-US" sz="1000"/>
              <a:t>of </a:t>
            </a:r>
            <a:r>
              <a:rPr lang="en-US" sz="1000" b="1"/>
              <a:t>SPRINKLRS</a:t>
            </a:r>
            <a:r>
              <a:rPr lang="en-US" sz="1000" dirty="0"/>
              <a:t>, the motive is</a:t>
            </a:r>
            <a:r>
              <a:rPr lang="en-US" sz="1000" b="1" dirty="0"/>
              <a:t> </a:t>
            </a:r>
            <a:r>
              <a:rPr lang="en-US" sz="1000" dirty="0"/>
              <a:t>to build a new use-case of community engagement in addition to the functional benefits of the drink</a:t>
            </a:r>
          </a:p>
        </p:txBody>
      </p:sp>
      <p:pic>
        <p:nvPicPr>
          <p:cNvPr id="2060" name="Picture 12" descr="Community PNG Transparent Images - PNG All">
            <a:extLst>
              <a:ext uri="{FF2B5EF4-FFF2-40B4-BE49-F238E27FC236}">
                <a16:creationId xmlns:a16="http://schemas.microsoft.com/office/drawing/2014/main" id="{F085347E-177C-A7FE-1E5F-DF5AE24E3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8859" y="2560026"/>
            <a:ext cx="1006311" cy="960933"/>
          </a:xfrm>
          <a:prstGeom prst="rect">
            <a:avLst/>
          </a:prstGeom>
          <a:noFill/>
          <a:extLst>
            <a:ext uri="{909E8E84-426E-40DD-AFC4-6F175D3DCCD1}">
              <a14:hiddenFill xmlns:a14="http://schemas.microsoft.com/office/drawing/2010/main">
                <a:solidFill>
                  <a:srgbClr val="FFFFFF"/>
                </a:solidFill>
              </a14:hiddenFill>
            </a:ext>
          </a:extLst>
        </p:spPr>
      </p:pic>
      <p:sp>
        <p:nvSpPr>
          <p:cNvPr id="1085" name="Rectangle 1084">
            <a:extLst>
              <a:ext uri="{FF2B5EF4-FFF2-40B4-BE49-F238E27FC236}">
                <a16:creationId xmlns:a16="http://schemas.microsoft.com/office/drawing/2014/main" id="{78FA7E52-1DB6-DBF6-EC8C-F2CAC97B3B00}"/>
              </a:ext>
            </a:extLst>
          </p:cNvPr>
          <p:cNvSpPr/>
          <p:nvPr/>
        </p:nvSpPr>
        <p:spPr>
          <a:xfrm>
            <a:off x="6072187" y="4054409"/>
            <a:ext cx="1821982" cy="2357348"/>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8" name="TextBox 2047">
            <a:extLst>
              <a:ext uri="{FF2B5EF4-FFF2-40B4-BE49-F238E27FC236}">
                <a16:creationId xmlns:a16="http://schemas.microsoft.com/office/drawing/2014/main" id="{188FE588-C8BF-D21A-B624-229F8C497E32}"/>
              </a:ext>
            </a:extLst>
          </p:cNvPr>
          <p:cNvSpPr txBox="1"/>
          <p:nvPr/>
        </p:nvSpPr>
        <p:spPr>
          <a:xfrm>
            <a:off x="6084426" y="4250557"/>
            <a:ext cx="1847311" cy="2246769"/>
          </a:xfrm>
          <a:prstGeom prst="rect">
            <a:avLst/>
          </a:prstGeom>
          <a:noFill/>
        </p:spPr>
        <p:txBody>
          <a:bodyPr wrap="square" rtlCol="0">
            <a:spAutoFit/>
          </a:bodyPr>
          <a:lstStyle/>
          <a:p>
            <a:pPr algn="just"/>
            <a:r>
              <a:rPr lang="en-US" sz="1000" dirty="0"/>
              <a:t>The </a:t>
            </a:r>
            <a:r>
              <a:rPr lang="en-US" sz="1000" b="1" dirty="0"/>
              <a:t>economic cost </a:t>
            </a:r>
            <a:r>
              <a:rPr lang="en-US" sz="1000" dirty="0"/>
              <a:t>of making a bottle 100% eco-friendly is not really possible as it will increase the total cost. India is </a:t>
            </a:r>
            <a:r>
              <a:rPr lang="en-US" sz="1000" b="1" dirty="0"/>
              <a:t>price-sensitive </a:t>
            </a:r>
            <a:r>
              <a:rPr lang="en-US" sz="1000" dirty="0"/>
              <a:t>in this category, but different </a:t>
            </a:r>
            <a:r>
              <a:rPr lang="en-US" sz="1000" b="1" dirty="0"/>
              <a:t>use cases </a:t>
            </a:r>
            <a:r>
              <a:rPr lang="en-US" sz="1000" dirty="0"/>
              <a:t>can be built for these bottles so that they can used after consumption. </a:t>
            </a:r>
            <a:r>
              <a:rPr lang="en-US" sz="1000" b="1" dirty="0"/>
              <a:t>Décor </a:t>
            </a:r>
            <a:r>
              <a:rPr lang="en-US" sz="1000" dirty="0"/>
              <a:t>is one such category that can be leveraged along with a </a:t>
            </a:r>
            <a:r>
              <a:rPr lang="en-US" sz="1000" b="1" dirty="0"/>
              <a:t>user-generated campaign </a:t>
            </a:r>
            <a:r>
              <a:rPr lang="en-US" sz="1000" dirty="0"/>
              <a:t>driving the focus towards </a:t>
            </a:r>
            <a:r>
              <a:rPr lang="en-US" sz="1000" b="1" dirty="0"/>
              <a:t>sustainability</a:t>
            </a:r>
            <a:r>
              <a:rPr lang="en-US" sz="1000" dirty="0"/>
              <a:t> which is the </a:t>
            </a:r>
            <a:r>
              <a:rPr lang="en-US" sz="1000" b="1" dirty="0"/>
              <a:t>ethos of ITC</a:t>
            </a:r>
            <a:endParaRPr lang="en-IN" sz="1000" b="1" dirty="0"/>
          </a:p>
        </p:txBody>
      </p:sp>
      <p:pic>
        <p:nvPicPr>
          <p:cNvPr id="2077" name="Picture 14">
            <a:extLst>
              <a:ext uri="{FF2B5EF4-FFF2-40B4-BE49-F238E27FC236}">
                <a16:creationId xmlns:a16="http://schemas.microsoft.com/office/drawing/2014/main" id="{6C77B1D9-DA75-D05E-500A-FD6049B589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721" y="4845993"/>
            <a:ext cx="1360698" cy="866847"/>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2079">
            <a:extLst>
              <a:ext uri="{FF2B5EF4-FFF2-40B4-BE49-F238E27FC236}">
                <a16:creationId xmlns:a16="http://schemas.microsoft.com/office/drawing/2014/main" id="{BFCBA38F-FB3A-6AD9-0046-FCBF0B6C9418}"/>
              </a:ext>
            </a:extLst>
          </p:cNvPr>
          <p:cNvPicPr>
            <a:picLocks noChangeAspect="1"/>
          </p:cNvPicPr>
          <p:nvPr/>
        </p:nvPicPr>
        <p:blipFill>
          <a:blip r:embed="rId8"/>
          <a:stretch>
            <a:fillRect/>
          </a:stretch>
        </p:blipFill>
        <p:spPr>
          <a:xfrm>
            <a:off x="9532352" y="4843935"/>
            <a:ext cx="1424614" cy="818813"/>
          </a:xfrm>
          <a:prstGeom prst="rect">
            <a:avLst/>
          </a:prstGeom>
        </p:spPr>
      </p:pic>
      <p:sp>
        <p:nvSpPr>
          <p:cNvPr id="2088" name="TextBox 2087">
            <a:extLst>
              <a:ext uri="{FF2B5EF4-FFF2-40B4-BE49-F238E27FC236}">
                <a16:creationId xmlns:a16="http://schemas.microsoft.com/office/drawing/2014/main" id="{2A14ADBF-230C-0792-BE70-1CA96C0C86E9}"/>
              </a:ext>
            </a:extLst>
          </p:cNvPr>
          <p:cNvSpPr txBox="1"/>
          <p:nvPr/>
        </p:nvSpPr>
        <p:spPr>
          <a:xfrm>
            <a:off x="11002033" y="4879296"/>
            <a:ext cx="1042475" cy="769441"/>
          </a:xfrm>
          <a:prstGeom prst="rect">
            <a:avLst/>
          </a:prstGeom>
          <a:noFill/>
        </p:spPr>
        <p:txBody>
          <a:bodyPr wrap="square" rtlCol="0">
            <a:spAutoFit/>
          </a:bodyPr>
          <a:lstStyle/>
          <a:p>
            <a:pPr algn="just"/>
            <a:r>
              <a:rPr lang="en-US" sz="1100" b="1" i="1" dirty="0">
                <a:solidFill>
                  <a:srgbClr val="FF6600"/>
                </a:solidFill>
              </a:rPr>
              <a:t>Sample entries on social media handles of Sprinkl</a:t>
            </a:r>
            <a:endParaRPr lang="en-IN" sz="1100" b="1" i="1" dirty="0">
              <a:solidFill>
                <a:srgbClr val="FF6600"/>
              </a:solidFill>
            </a:endParaRPr>
          </a:p>
        </p:txBody>
      </p:sp>
      <p:sp>
        <p:nvSpPr>
          <p:cNvPr id="2091" name="TextBox 2090">
            <a:extLst>
              <a:ext uri="{FF2B5EF4-FFF2-40B4-BE49-F238E27FC236}">
                <a16:creationId xmlns:a16="http://schemas.microsoft.com/office/drawing/2014/main" id="{6D023B25-D746-B959-0E2E-0A5882BBAC23}"/>
              </a:ext>
            </a:extLst>
          </p:cNvPr>
          <p:cNvSpPr txBox="1"/>
          <p:nvPr/>
        </p:nvSpPr>
        <p:spPr>
          <a:xfrm>
            <a:off x="8003606" y="5729839"/>
            <a:ext cx="4040903" cy="707886"/>
          </a:xfrm>
          <a:prstGeom prst="rect">
            <a:avLst/>
          </a:prstGeom>
          <a:noFill/>
          <a:ln>
            <a:solidFill>
              <a:schemeClr val="tx1"/>
            </a:solidFill>
            <a:prstDash val="dash"/>
          </a:ln>
        </p:spPr>
        <p:txBody>
          <a:bodyPr wrap="square" rtlCol="0">
            <a:spAutoFit/>
          </a:bodyPr>
          <a:lstStyle/>
          <a:p>
            <a:r>
              <a:rPr lang="en-US" sz="1000" dirty="0"/>
              <a:t>The </a:t>
            </a:r>
            <a:r>
              <a:rPr lang="en-US" sz="1000" b="1" dirty="0"/>
              <a:t>entries</a:t>
            </a:r>
            <a:r>
              <a:rPr lang="en-US" sz="1000" dirty="0"/>
              <a:t> submitted by users on social media with </a:t>
            </a:r>
            <a:r>
              <a:rPr lang="en-US" sz="1000" b="1" dirty="0"/>
              <a:t>hashtags associated with Sprinkl </a:t>
            </a:r>
            <a:r>
              <a:rPr lang="en-US" sz="1000" dirty="0"/>
              <a:t>will promote the drink as well as different use cases for the bottle. </a:t>
            </a:r>
            <a:r>
              <a:rPr lang="en-GB" sz="1000" dirty="0"/>
              <a:t>Eventually, high engagement will convert consumers into promoters. </a:t>
            </a:r>
            <a:endParaRPr lang="en-IN" sz="1000" b="1" dirty="0"/>
          </a:p>
        </p:txBody>
      </p:sp>
      <p:pic>
        <p:nvPicPr>
          <p:cNvPr id="2095" name="Picture 18" descr="Govinda Wallpaper Free - Colaboratory">
            <a:extLst>
              <a:ext uri="{FF2B5EF4-FFF2-40B4-BE49-F238E27FC236}">
                <a16:creationId xmlns:a16="http://schemas.microsoft.com/office/drawing/2014/main" id="{93EB924D-89E3-9D88-013A-EA68F63B84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81" y="4456403"/>
            <a:ext cx="1608302" cy="1653566"/>
          </a:xfrm>
          <a:prstGeom prst="rect">
            <a:avLst/>
          </a:prstGeom>
          <a:noFill/>
          <a:extLst>
            <a:ext uri="{909E8E84-426E-40DD-AFC4-6F175D3DCCD1}">
              <a14:hiddenFill xmlns:a14="http://schemas.microsoft.com/office/drawing/2010/main">
                <a:solidFill>
                  <a:srgbClr val="FFFFFF"/>
                </a:solidFill>
              </a14:hiddenFill>
            </a:ext>
          </a:extLst>
        </p:spPr>
      </p:pic>
      <p:sp>
        <p:nvSpPr>
          <p:cNvPr id="2096" name="TextBox 2095">
            <a:extLst>
              <a:ext uri="{FF2B5EF4-FFF2-40B4-BE49-F238E27FC236}">
                <a16:creationId xmlns:a16="http://schemas.microsoft.com/office/drawing/2014/main" id="{2E28B694-3253-5460-0945-32686D2C06D7}"/>
              </a:ext>
            </a:extLst>
          </p:cNvPr>
          <p:cNvSpPr txBox="1"/>
          <p:nvPr/>
        </p:nvSpPr>
        <p:spPr>
          <a:xfrm>
            <a:off x="84470" y="4112513"/>
            <a:ext cx="1721906" cy="307777"/>
          </a:xfrm>
          <a:prstGeom prst="rect">
            <a:avLst/>
          </a:prstGeom>
          <a:noFill/>
        </p:spPr>
        <p:txBody>
          <a:bodyPr wrap="square" rtlCol="0">
            <a:spAutoFit/>
          </a:bodyPr>
          <a:lstStyle/>
          <a:p>
            <a:r>
              <a:rPr lang="en-US" sz="1400" b="1" dirty="0">
                <a:solidFill>
                  <a:srgbClr val="EE5600"/>
                </a:solidFill>
              </a:rPr>
              <a:t>Brand Ambassador</a:t>
            </a:r>
            <a:endParaRPr lang="en-IN" sz="1400" b="1" dirty="0">
              <a:solidFill>
                <a:srgbClr val="EE5600"/>
              </a:solidFill>
            </a:endParaRPr>
          </a:p>
        </p:txBody>
      </p:sp>
      <p:sp>
        <p:nvSpPr>
          <p:cNvPr id="2097" name="TextBox 2096">
            <a:extLst>
              <a:ext uri="{FF2B5EF4-FFF2-40B4-BE49-F238E27FC236}">
                <a16:creationId xmlns:a16="http://schemas.microsoft.com/office/drawing/2014/main" id="{724586C5-7038-C719-68CA-F6C3F6F50DF6}"/>
              </a:ext>
            </a:extLst>
          </p:cNvPr>
          <p:cNvSpPr txBox="1"/>
          <p:nvPr/>
        </p:nvSpPr>
        <p:spPr>
          <a:xfrm>
            <a:off x="392136" y="6109968"/>
            <a:ext cx="937536" cy="307777"/>
          </a:xfrm>
          <a:prstGeom prst="rect">
            <a:avLst/>
          </a:prstGeom>
          <a:noFill/>
        </p:spPr>
        <p:txBody>
          <a:bodyPr wrap="square" rtlCol="0">
            <a:spAutoFit/>
          </a:bodyPr>
          <a:lstStyle/>
          <a:p>
            <a:r>
              <a:rPr lang="en-US" sz="1400" b="1" i="1" dirty="0"/>
              <a:t>GOVINDA</a:t>
            </a:r>
            <a:endParaRPr lang="en-IN" sz="1400" b="1" i="1" dirty="0"/>
          </a:p>
        </p:txBody>
      </p:sp>
      <p:sp>
        <p:nvSpPr>
          <p:cNvPr id="2098" name="Rectangle 2097">
            <a:extLst>
              <a:ext uri="{FF2B5EF4-FFF2-40B4-BE49-F238E27FC236}">
                <a16:creationId xmlns:a16="http://schemas.microsoft.com/office/drawing/2014/main" id="{5ECE5184-D42E-B775-5EFB-C33CC6671342}"/>
              </a:ext>
            </a:extLst>
          </p:cNvPr>
          <p:cNvSpPr/>
          <p:nvPr/>
        </p:nvSpPr>
        <p:spPr>
          <a:xfrm>
            <a:off x="1843642" y="4239711"/>
            <a:ext cx="3857910" cy="772239"/>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3CFE643F-109A-FFAE-5816-3A1C173644BF}"/>
              </a:ext>
            </a:extLst>
          </p:cNvPr>
          <p:cNvGrpSpPr/>
          <p:nvPr/>
        </p:nvGrpSpPr>
        <p:grpSpPr>
          <a:xfrm>
            <a:off x="4059266" y="4098307"/>
            <a:ext cx="1507362" cy="307777"/>
            <a:chOff x="1846917" y="4030357"/>
            <a:chExt cx="1507362" cy="307777"/>
          </a:xfrm>
        </p:grpSpPr>
        <p:sp>
          <p:nvSpPr>
            <p:cNvPr id="2099" name="Rectangle: Rounded Corners 2098">
              <a:extLst>
                <a:ext uri="{FF2B5EF4-FFF2-40B4-BE49-F238E27FC236}">
                  <a16:creationId xmlns:a16="http://schemas.microsoft.com/office/drawing/2014/main" id="{AC79CAA9-C817-E58C-29AB-037FB99C0F64}"/>
                </a:ext>
              </a:extLst>
            </p:cNvPr>
            <p:cNvSpPr/>
            <p:nvPr/>
          </p:nvSpPr>
          <p:spPr>
            <a:xfrm>
              <a:off x="1846917" y="4064995"/>
              <a:ext cx="1507362" cy="266914"/>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00" name="TextBox 2099">
              <a:extLst>
                <a:ext uri="{FF2B5EF4-FFF2-40B4-BE49-F238E27FC236}">
                  <a16:creationId xmlns:a16="http://schemas.microsoft.com/office/drawing/2014/main" id="{5F0DC87D-0BBB-3979-6518-93B192B510E0}"/>
                </a:ext>
              </a:extLst>
            </p:cNvPr>
            <p:cNvSpPr txBox="1"/>
            <p:nvPr/>
          </p:nvSpPr>
          <p:spPr>
            <a:xfrm>
              <a:off x="2097401" y="4030357"/>
              <a:ext cx="1022907" cy="307777"/>
            </a:xfrm>
            <a:prstGeom prst="rect">
              <a:avLst/>
            </a:prstGeom>
            <a:noFill/>
          </p:spPr>
          <p:txBody>
            <a:bodyPr wrap="square" rtlCol="0">
              <a:spAutoFit/>
            </a:bodyPr>
            <a:lstStyle/>
            <a:p>
              <a:r>
                <a:rPr lang="en-US" sz="1400" b="1" dirty="0"/>
                <a:t>Rationale</a:t>
              </a:r>
              <a:endParaRPr lang="en-IN" sz="1400" b="1" dirty="0"/>
            </a:p>
          </p:txBody>
        </p:sp>
      </p:grpSp>
      <p:sp>
        <p:nvSpPr>
          <p:cNvPr id="2101" name="TextBox 2100">
            <a:extLst>
              <a:ext uri="{FF2B5EF4-FFF2-40B4-BE49-F238E27FC236}">
                <a16:creationId xmlns:a16="http://schemas.microsoft.com/office/drawing/2014/main" id="{420F72FB-5B4B-5E66-40BF-6C92FDD0BFD7}"/>
              </a:ext>
            </a:extLst>
          </p:cNvPr>
          <p:cNvSpPr txBox="1"/>
          <p:nvPr/>
        </p:nvSpPr>
        <p:spPr>
          <a:xfrm>
            <a:off x="1815261" y="4374001"/>
            <a:ext cx="3773411" cy="577081"/>
          </a:xfrm>
          <a:prstGeom prst="rect">
            <a:avLst/>
          </a:prstGeom>
          <a:noFill/>
        </p:spPr>
        <p:txBody>
          <a:bodyPr wrap="square" rtlCol="0">
            <a:spAutoFit/>
          </a:bodyPr>
          <a:lstStyle/>
          <a:p>
            <a:pPr algn="just"/>
            <a:r>
              <a:rPr lang="en-US" sz="1050" dirty="0"/>
              <a:t>The </a:t>
            </a:r>
            <a:r>
              <a:rPr lang="en-US" sz="1050" b="1" dirty="0"/>
              <a:t>Retro theme </a:t>
            </a:r>
            <a:r>
              <a:rPr lang="en-US" sz="1050" dirty="0"/>
              <a:t>of Sprinkl + the </a:t>
            </a:r>
            <a:r>
              <a:rPr lang="en-US" sz="1050" b="1" dirty="0"/>
              <a:t>authentic masala</a:t>
            </a:r>
            <a:r>
              <a:rPr lang="en-US" sz="1050" dirty="0"/>
              <a:t> flavors </a:t>
            </a:r>
            <a:r>
              <a:rPr lang="en-US" sz="1050" b="1" dirty="0"/>
              <a:t>resonate</a:t>
            </a:r>
            <a:r>
              <a:rPr lang="en-US" sz="1050" dirty="0"/>
              <a:t> with Govinda. Moreover, the idea of TVC is to gain the attention of TG in the </a:t>
            </a:r>
            <a:r>
              <a:rPr lang="en-US" sz="1050" b="1" dirty="0"/>
              <a:t>elder age</a:t>
            </a:r>
            <a:r>
              <a:rPr lang="en-US" sz="1050" dirty="0"/>
              <a:t> bracket of </a:t>
            </a:r>
            <a:r>
              <a:rPr lang="en-US" sz="1050" b="1" dirty="0"/>
              <a:t>35+</a:t>
            </a:r>
            <a:endParaRPr lang="en-IN" sz="1050" b="1" dirty="0"/>
          </a:p>
        </p:txBody>
      </p:sp>
      <p:grpSp>
        <p:nvGrpSpPr>
          <p:cNvPr id="31" name="Group 30">
            <a:extLst>
              <a:ext uri="{FF2B5EF4-FFF2-40B4-BE49-F238E27FC236}">
                <a16:creationId xmlns:a16="http://schemas.microsoft.com/office/drawing/2014/main" id="{97A4B72D-8593-AC42-3A43-CB943E1657F2}"/>
              </a:ext>
            </a:extLst>
          </p:cNvPr>
          <p:cNvGrpSpPr/>
          <p:nvPr/>
        </p:nvGrpSpPr>
        <p:grpSpPr>
          <a:xfrm>
            <a:off x="1810640" y="5039262"/>
            <a:ext cx="3884946" cy="1306008"/>
            <a:chOff x="1810639" y="4956585"/>
            <a:chExt cx="3884946" cy="1306008"/>
          </a:xfrm>
        </p:grpSpPr>
        <p:grpSp>
          <p:nvGrpSpPr>
            <p:cNvPr id="30" name="Group 29">
              <a:extLst>
                <a:ext uri="{FF2B5EF4-FFF2-40B4-BE49-F238E27FC236}">
                  <a16:creationId xmlns:a16="http://schemas.microsoft.com/office/drawing/2014/main" id="{E0540D64-85AD-7B79-9D1C-C54A5483C6DF}"/>
                </a:ext>
              </a:extLst>
            </p:cNvPr>
            <p:cNvGrpSpPr/>
            <p:nvPr/>
          </p:nvGrpSpPr>
          <p:grpSpPr>
            <a:xfrm>
              <a:off x="1834715" y="4956585"/>
              <a:ext cx="3860870" cy="1303288"/>
              <a:chOff x="1834715" y="4956585"/>
              <a:chExt cx="3860870" cy="1303288"/>
            </a:xfrm>
          </p:grpSpPr>
          <p:sp>
            <p:nvSpPr>
              <p:cNvPr id="2102" name="Rectangle 2101">
                <a:extLst>
                  <a:ext uri="{FF2B5EF4-FFF2-40B4-BE49-F238E27FC236}">
                    <a16:creationId xmlns:a16="http://schemas.microsoft.com/office/drawing/2014/main" id="{05B7C196-D020-9E01-2205-D05E1B9519BF}"/>
                  </a:ext>
                </a:extLst>
              </p:cNvPr>
              <p:cNvSpPr/>
              <p:nvPr/>
            </p:nvSpPr>
            <p:spPr>
              <a:xfrm>
                <a:off x="1834715" y="5065060"/>
                <a:ext cx="3860870" cy="1194813"/>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4" name="Rectangle: Rounded Corners 2103">
                <a:extLst>
                  <a:ext uri="{FF2B5EF4-FFF2-40B4-BE49-F238E27FC236}">
                    <a16:creationId xmlns:a16="http://schemas.microsoft.com/office/drawing/2014/main" id="{15F12CE5-8EC9-10C0-4558-E5ABDE42F295}"/>
                  </a:ext>
                </a:extLst>
              </p:cNvPr>
              <p:cNvSpPr/>
              <p:nvPr/>
            </p:nvSpPr>
            <p:spPr>
              <a:xfrm>
                <a:off x="4064783" y="4956585"/>
                <a:ext cx="1507362" cy="266914"/>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Script of TVC</a:t>
                </a:r>
                <a:endParaRPr lang="en-IN" sz="1400" b="1" dirty="0"/>
              </a:p>
            </p:txBody>
          </p:sp>
        </p:grpSp>
        <p:sp>
          <p:nvSpPr>
            <p:cNvPr id="2105" name="TextBox 2104">
              <a:extLst>
                <a:ext uri="{FF2B5EF4-FFF2-40B4-BE49-F238E27FC236}">
                  <a16:creationId xmlns:a16="http://schemas.microsoft.com/office/drawing/2014/main" id="{5711A21B-088D-0D9A-3F68-38EA2BE16A44}"/>
                </a:ext>
              </a:extLst>
            </p:cNvPr>
            <p:cNvSpPr txBox="1"/>
            <p:nvPr/>
          </p:nvSpPr>
          <p:spPr>
            <a:xfrm>
              <a:off x="1810639" y="5200764"/>
              <a:ext cx="3830639" cy="1061829"/>
            </a:xfrm>
            <a:prstGeom prst="rect">
              <a:avLst/>
            </a:prstGeom>
            <a:noFill/>
          </p:spPr>
          <p:txBody>
            <a:bodyPr wrap="square" rtlCol="0">
              <a:spAutoFit/>
            </a:bodyPr>
            <a:lstStyle/>
            <a:p>
              <a:pPr marL="171450" indent="-171450" algn="just">
                <a:buFont typeface="Arial" panose="020B0604020202020204" pitchFamily="34" charset="0"/>
                <a:buChar char="•"/>
              </a:pPr>
              <a:r>
                <a:rPr lang="en-US" sz="1050" b="0" i="0" dirty="0">
                  <a:effectLst/>
                </a:rPr>
                <a:t>Cut to Govinda, in his signature dance style, amidst the market chaos</a:t>
              </a:r>
            </a:p>
            <a:p>
              <a:pPr marL="171450" indent="-171450" algn="just">
                <a:buFont typeface="Arial" panose="020B0604020202020204" pitchFamily="34" charset="0"/>
                <a:buChar char="•"/>
              </a:pPr>
              <a:r>
                <a:rPr lang="en-IN" sz="1050" b="0" i="0" dirty="0">
                  <a:effectLst/>
                </a:rPr>
                <a:t>Introducing Sprinkl Masala Drink!</a:t>
              </a:r>
              <a:r>
                <a:rPr lang="en-US" sz="1050" b="0" i="0" dirty="0">
                  <a:effectLst/>
                </a:rPr>
                <a:t> </a:t>
              </a:r>
              <a:r>
                <a:rPr lang="en-US" sz="1050" b="1" i="0" dirty="0">
                  <a:effectLst/>
                </a:rPr>
                <a:t>Four flavors, one masala sensation</a:t>
              </a:r>
            </a:p>
            <a:p>
              <a:pPr marL="171450" indent="-171450" algn="just">
                <a:buFont typeface="Arial" panose="020B0604020202020204" pitchFamily="34" charset="0"/>
                <a:buChar char="•"/>
              </a:pPr>
              <a:r>
                <a:rPr lang="en-US" sz="1050" b="0" i="0" dirty="0">
                  <a:effectLst/>
                </a:rPr>
                <a:t>It's not just a drink; </a:t>
              </a:r>
              <a:r>
                <a:rPr lang="en-US" sz="1050" b="1" i="0" dirty="0">
                  <a:effectLst/>
                </a:rPr>
                <a:t>it's nostalgia in every sip</a:t>
              </a:r>
              <a:r>
                <a:rPr lang="en-US" sz="1050" b="0" i="0" dirty="0">
                  <a:effectLst/>
                </a:rPr>
                <a:t>, bringing back the </a:t>
              </a:r>
              <a:r>
                <a:rPr lang="en-US" sz="1050" b="1" i="0" dirty="0">
                  <a:effectLst/>
                </a:rPr>
                <a:t>memories of our roots</a:t>
              </a:r>
              <a:r>
                <a:rPr lang="en-US" sz="1050" b="0" i="0" dirty="0">
                  <a:effectLst/>
                </a:rPr>
                <a:t>!</a:t>
              </a:r>
              <a:endParaRPr lang="en-IN" sz="1050" dirty="0"/>
            </a:p>
          </p:txBody>
        </p:sp>
      </p:grpSp>
      <p:cxnSp>
        <p:nvCxnSpPr>
          <p:cNvPr id="3" name="Straight Connector 2">
            <a:extLst>
              <a:ext uri="{FF2B5EF4-FFF2-40B4-BE49-F238E27FC236}">
                <a16:creationId xmlns:a16="http://schemas.microsoft.com/office/drawing/2014/main" id="{024E483A-4F06-AF98-764E-8058E8D55C48}"/>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9D4A0F-FC09-CC4B-A9D3-0C733E924993}"/>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2FAFF1D-AD7A-7520-5C10-72106F7BB720}"/>
              </a:ext>
            </a:extLst>
          </p:cNvPr>
          <p:cNvGrpSpPr/>
          <p:nvPr/>
        </p:nvGrpSpPr>
        <p:grpSpPr>
          <a:xfrm>
            <a:off x="31168" y="669239"/>
            <a:ext cx="5774878" cy="3043359"/>
            <a:chOff x="31168" y="650577"/>
            <a:chExt cx="5774878" cy="3043359"/>
          </a:xfrm>
        </p:grpSpPr>
        <p:sp>
          <p:nvSpPr>
            <p:cNvPr id="2116" name="Rectangle: Rounded Corners 2115">
              <a:extLst>
                <a:ext uri="{FF2B5EF4-FFF2-40B4-BE49-F238E27FC236}">
                  <a16:creationId xmlns:a16="http://schemas.microsoft.com/office/drawing/2014/main" id="{5AD39D45-A8E9-4388-EC3E-73C34D9ED492}"/>
                </a:ext>
              </a:extLst>
            </p:cNvPr>
            <p:cNvSpPr/>
            <p:nvPr/>
          </p:nvSpPr>
          <p:spPr>
            <a:xfrm>
              <a:off x="3617502" y="1213400"/>
              <a:ext cx="2054202" cy="2374900"/>
            </a:xfrm>
            <a:prstGeom prst="roundRect">
              <a:avLst>
                <a:gd name="adj" fmla="val 5559"/>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B7C45183-0D8E-A241-2EB7-211C7CD17943}"/>
                </a:ext>
              </a:extLst>
            </p:cNvPr>
            <p:cNvGrpSpPr/>
            <p:nvPr/>
          </p:nvGrpSpPr>
          <p:grpSpPr>
            <a:xfrm>
              <a:off x="31168" y="650577"/>
              <a:ext cx="5774878" cy="3043359"/>
              <a:chOff x="66511" y="462469"/>
              <a:chExt cx="5774878" cy="3152904"/>
            </a:xfrm>
          </p:grpSpPr>
          <p:sp>
            <p:nvSpPr>
              <p:cNvPr id="12" name="Rectangle: Rounded Corners 11">
                <a:extLst>
                  <a:ext uri="{FF2B5EF4-FFF2-40B4-BE49-F238E27FC236}">
                    <a16:creationId xmlns:a16="http://schemas.microsoft.com/office/drawing/2014/main" id="{4950E05C-63AD-66D5-23E3-4F2E1982E4A1}"/>
                  </a:ext>
                </a:extLst>
              </p:cNvPr>
              <p:cNvSpPr/>
              <p:nvPr/>
            </p:nvSpPr>
            <p:spPr>
              <a:xfrm>
                <a:off x="66511" y="747102"/>
                <a:ext cx="5774878" cy="2868271"/>
              </a:xfrm>
              <a:prstGeom prst="roundRect">
                <a:avLst>
                  <a:gd name="adj" fmla="val 8496"/>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E904DD1-6451-ECE2-F945-8A2E771F8846}"/>
                  </a:ext>
                </a:extLst>
              </p:cNvPr>
              <p:cNvSpPr/>
              <p:nvPr/>
            </p:nvSpPr>
            <p:spPr>
              <a:xfrm>
                <a:off x="1866009" y="462469"/>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3" name="Group 22">
              <a:extLst>
                <a:ext uri="{FF2B5EF4-FFF2-40B4-BE49-F238E27FC236}">
                  <a16:creationId xmlns:a16="http://schemas.microsoft.com/office/drawing/2014/main" id="{2DA7FFB6-04EC-3436-5902-CE69094F70F5}"/>
                </a:ext>
              </a:extLst>
            </p:cNvPr>
            <p:cNvGrpSpPr/>
            <p:nvPr/>
          </p:nvGrpSpPr>
          <p:grpSpPr>
            <a:xfrm>
              <a:off x="140574" y="674705"/>
              <a:ext cx="5500703" cy="2920938"/>
              <a:chOff x="175917" y="533252"/>
              <a:chExt cx="5500703" cy="2920938"/>
            </a:xfrm>
          </p:grpSpPr>
          <p:grpSp>
            <p:nvGrpSpPr>
              <p:cNvPr id="19" name="Group 18">
                <a:extLst>
                  <a:ext uri="{FF2B5EF4-FFF2-40B4-BE49-F238E27FC236}">
                    <a16:creationId xmlns:a16="http://schemas.microsoft.com/office/drawing/2014/main" id="{4A054B5E-140E-846D-C30D-633694C3C72C}"/>
                  </a:ext>
                </a:extLst>
              </p:cNvPr>
              <p:cNvGrpSpPr/>
              <p:nvPr/>
            </p:nvGrpSpPr>
            <p:grpSpPr>
              <a:xfrm>
                <a:off x="175917" y="953207"/>
                <a:ext cx="5500703" cy="2500983"/>
                <a:chOff x="205494" y="1055232"/>
                <a:chExt cx="5500703" cy="2500983"/>
              </a:xfrm>
            </p:grpSpPr>
            <p:grpSp>
              <p:nvGrpSpPr>
                <p:cNvPr id="17" name="Group 16">
                  <a:extLst>
                    <a:ext uri="{FF2B5EF4-FFF2-40B4-BE49-F238E27FC236}">
                      <a16:creationId xmlns:a16="http://schemas.microsoft.com/office/drawing/2014/main" id="{ABDCB270-932B-F4E4-51AB-C03FE03A6B86}"/>
                    </a:ext>
                  </a:extLst>
                </p:cNvPr>
                <p:cNvGrpSpPr/>
                <p:nvPr/>
              </p:nvGrpSpPr>
              <p:grpSpPr>
                <a:xfrm>
                  <a:off x="2032461" y="1062720"/>
                  <a:ext cx="1483350" cy="2493495"/>
                  <a:chOff x="2032461" y="1062720"/>
                  <a:chExt cx="1483350" cy="2493495"/>
                </a:xfrm>
              </p:grpSpPr>
              <p:pic>
                <p:nvPicPr>
                  <p:cNvPr id="2107" name="Picture 2106">
                    <a:extLst>
                      <a:ext uri="{FF2B5EF4-FFF2-40B4-BE49-F238E27FC236}">
                        <a16:creationId xmlns:a16="http://schemas.microsoft.com/office/drawing/2014/main" id="{96C56E7A-FDB7-FFE0-4793-93290EE44952}"/>
                      </a:ext>
                    </a:extLst>
                  </p:cNvPr>
                  <p:cNvPicPr>
                    <a:picLocks noChangeAspect="1"/>
                  </p:cNvPicPr>
                  <p:nvPr/>
                </p:nvPicPr>
                <p:blipFill>
                  <a:blip r:embed="rId10"/>
                  <a:stretch>
                    <a:fillRect/>
                  </a:stretch>
                </p:blipFill>
                <p:spPr>
                  <a:xfrm>
                    <a:off x="2032461" y="1299437"/>
                    <a:ext cx="1483350" cy="2256778"/>
                  </a:xfrm>
                  <a:prstGeom prst="rect">
                    <a:avLst/>
                  </a:prstGeom>
                </p:spPr>
              </p:pic>
              <p:sp>
                <p:nvSpPr>
                  <p:cNvPr id="2112" name="Rectangle: Rounded Corners 2111">
                    <a:extLst>
                      <a:ext uri="{FF2B5EF4-FFF2-40B4-BE49-F238E27FC236}">
                        <a16:creationId xmlns:a16="http://schemas.microsoft.com/office/drawing/2014/main" id="{87176C89-E0BE-2425-DB19-9F509FFE556C}"/>
                      </a:ext>
                    </a:extLst>
                  </p:cNvPr>
                  <p:cNvSpPr/>
                  <p:nvPr/>
                </p:nvSpPr>
                <p:spPr>
                  <a:xfrm>
                    <a:off x="2140097" y="1062720"/>
                    <a:ext cx="1290011" cy="31065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Floor Stands</a:t>
                    </a:r>
                    <a:endParaRPr lang="en-IN" sz="1400" b="1" dirty="0"/>
                  </a:p>
                </p:txBody>
              </p:sp>
            </p:grpSp>
            <p:grpSp>
              <p:nvGrpSpPr>
                <p:cNvPr id="18" name="Group 17">
                  <a:extLst>
                    <a:ext uri="{FF2B5EF4-FFF2-40B4-BE49-F238E27FC236}">
                      <a16:creationId xmlns:a16="http://schemas.microsoft.com/office/drawing/2014/main" id="{62A38740-653B-9355-5E27-1B03FA11CC40}"/>
                    </a:ext>
                  </a:extLst>
                </p:cNvPr>
                <p:cNvGrpSpPr/>
                <p:nvPr/>
              </p:nvGrpSpPr>
              <p:grpSpPr>
                <a:xfrm>
                  <a:off x="205494" y="1092482"/>
                  <a:ext cx="1647041" cy="2425715"/>
                  <a:chOff x="205494" y="1092482"/>
                  <a:chExt cx="1647041" cy="2425715"/>
                </a:xfrm>
              </p:grpSpPr>
              <p:grpSp>
                <p:nvGrpSpPr>
                  <p:cNvPr id="14" name="Group 13">
                    <a:extLst>
                      <a:ext uri="{FF2B5EF4-FFF2-40B4-BE49-F238E27FC236}">
                        <a16:creationId xmlns:a16="http://schemas.microsoft.com/office/drawing/2014/main" id="{4EA19702-EAE5-85A7-5190-DF7169019818}"/>
                      </a:ext>
                    </a:extLst>
                  </p:cNvPr>
                  <p:cNvGrpSpPr/>
                  <p:nvPr/>
                </p:nvGrpSpPr>
                <p:grpSpPr>
                  <a:xfrm>
                    <a:off x="205494" y="1092482"/>
                    <a:ext cx="1647041" cy="1181391"/>
                    <a:chOff x="216205" y="1045299"/>
                    <a:chExt cx="1647041" cy="1212858"/>
                  </a:xfrm>
                </p:grpSpPr>
                <p:pic>
                  <p:nvPicPr>
                    <p:cNvPr id="2110" name="Picture 2109">
                      <a:extLst>
                        <a:ext uri="{FF2B5EF4-FFF2-40B4-BE49-F238E27FC236}">
                          <a16:creationId xmlns:a16="http://schemas.microsoft.com/office/drawing/2014/main" id="{6B07A96B-A9B0-F63F-977A-32BF27C40EE4}"/>
                        </a:ext>
                      </a:extLst>
                    </p:cNvPr>
                    <p:cNvPicPr>
                      <a:picLocks noChangeAspect="1"/>
                    </p:cNvPicPr>
                    <p:nvPr/>
                  </p:nvPicPr>
                  <p:blipFill>
                    <a:blip r:embed="rId11"/>
                    <a:stretch>
                      <a:fillRect/>
                    </a:stretch>
                  </p:blipFill>
                  <p:spPr>
                    <a:xfrm>
                      <a:off x="216205" y="1193372"/>
                      <a:ext cx="1647041" cy="1064785"/>
                    </a:xfrm>
                    <a:prstGeom prst="rect">
                      <a:avLst/>
                    </a:prstGeom>
                  </p:spPr>
                </p:pic>
                <p:sp>
                  <p:nvSpPr>
                    <p:cNvPr id="2111" name="Rectangle: Rounded Corners 2110">
                      <a:extLst>
                        <a:ext uri="{FF2B5EF4-FFF2-40B4-BE49-F238E27FC236}">
                          <a16:creationId xmlns:a16="http://schemas.microsoft.com/office/drawing/2014/main" id="{0CFED4BF-449A-672B-3A9C-173DD5F443BA}"/>
                        </a:ext>
                      </a:extLst>
                    </p:cNvPr>
                    <p:cNvSpPr/>
                    <p:nvPr/>
                  </p:nvSpPr>
                  <p:spPr>
                    <a:xfrm>
                      <a:off x="388081" y="1045299"/>
                      <a:ext cx="1383755" cy="25718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Shelf Talkers</a:t>
                      </a:r>
                      <a:endParaRPr lang="en-IN" sz="1400" b="1" dirty="0"/>
                    </a:p>
                  </p:txBody>
                </p:sp>
              </p:grpSp>
              <p:pic>
                <p:nvPicPr>
                  <p:cNvPr id="2114" name="Picture 2113">
                    <a:extLst>
                      <a:ext uri="{FF2B5EF4-FFF2-40B4-BE49-F238E27FC236}">
                        <a16:creationId xmlns:a16="http://schemas.microsoft.com/office/drawing/2014/main" id="{0EDA2BA8-FA7D-DA16-B549-5923F25809F8}"/>
                      </a:ext>
                    </a:extLst>
                  </p:cNvPr>
                  <p:cNvPicPr>
                    <a:picLocks noChangeAspect="1"/>
                  </p:cNvPicPr>
                  <p:nvPr/>
                </p:nvPicPr>
                <p:blipFill>
                  <a:blip r:embed="rId12"/>
                  <a:stretch>
                    <a:fillRect/>
                  </a:stretch>
                </p:blipFill>
                <p:spPr>
                  <a:xfrm>
                    <a:off x="423462" y="2585268"/>
                    <a:ext cx="1273808" cy="932929"/>
                  </a:xfrm>
                  <a:prstGeom prst="rect">
                    <a:avLst/>
                  </a:prstGeom>
                </p:spPr>
              </p:pic>
              <p:sp>
                <p:nvSpPr>
                  <p:cNvPr id="2115" name="Rectangle: Rounded Corners 2114">
                    <a:extLst>
                      <a:ext uri="{FF2B5EF4-FFF2-40B4-BE49-F238E27FC236}">
                        <a16:creationId xmlns:a16="http://schemas.microsoft.com/office/drawing/2014/main" id="{69215922-FDDD-D90D-7039-B991B203FC2C}"/>
                      </a:ext>
                    </a:extLst>
                  </p:cNvPr>
                  <p:cNvSpPr/>
                  <p:nvPr/>
                </p:nvSpPr>
                <p:spPr>
                  <a:xfrm>
                    <a:off x="332764" y="2362415"/>
                    <a:ext cx="1472969" cy="269895"/>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Counter Displays</a:t>
                    </a:r>
                    <a:endParaRPr lang="en-IN" sz="1400" b="1" dirty="0"/>
                  </a:p>
                </p:txBody>
              </p:sp>
            </p:grpSp>
            <p:grpSp>
              <p:nvGrpSpPr>
                <p:cNvPr id="16" name="Group 15">
                  <a:extLst>
                    <a:ext uri="{FF2B5EF4-FFF2-40B4-BE49-F238E27FC236}">
                      <a16:creationId xmlns:a16="http://schemas.microsoft.com/office/drawing/2014/main" id="{3CBAB545-85A9-F963-94B2-FB0213225A1F}"/>
                    </a:ext>
                  </a:extLst>
                </p:cNvPr>
                <p:cNvGrpSpPr/>
                <p:nvPr/>
              </p:nvGrpSpPr>
              <p:grpSpPr>
                <a:xfrm>
                  <a:off x="3729185" y="1055232"/>
                  <a:ext cx="1977012" cy="2421971"/>
                  <a:chOff x="3729185" y="1055232"/>
                  <a:chExt cx="1977012" cy="2421971"/>
                </a:xfrm>
              </p:grpSpPr>
              <p:sp>
                <p:nvSpPr>
                  <p:cNvPr id="2117" name="Rectangle: Rounded Corners 2116">
                    <a:extLst>
                      <a:ext uri="{FF2B5EF4-FFF2-40B4-BE49-F238E27FC236}">
                        <a16:creationId xmlns:a16="http://schemas.microsoft.com/office/drawing/2014/main" id="{C2180E96-829B-D115-BE3D-3CBA3A42FC76}"/>
                      </a:ext>
                    </a:extLst>
                  </p:cNvPr>
                  <p:cNvSpPr/>
                  <p:nvPr/>
                </p:nvSpPr>
                <p:spPr>
                  <a:xfrm>
                    <a:off x="3766668" y="1055232"/>
                    <a:ext cx="1765520" cy="276606"/>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b="1" dirty="0"/>
                      <a:t>Retail POS Importance</a:t>
                    </a:r>
                    <a:endParaRPr lang="en-IN" sz="1300" b="1" dirty="0"/>
                  </a:p>
                </p:txBody>
              </p:sp>
              <p:sp>
                <p:nvSpPr>
                  <p:cNvPr id="2118" name="TextBox 2117">
                    <a:extLst>
                      <a:ext uri="{FF2B5EF4-FFF2-40B4-BE49-F238E27FC236}">
                        <a16:creationId xmlns:a16="http://schemas.microsoft.com/office/drawing/2014/main" id="{FB5E9F25-A8A4-EAE7-D327-C45C09B9B730}"/>
                      </a:ext>
                    </a:extLst>
                  </p:cNvPr>
                  <p:cNvSpPr txBox="1"/>
                  <p:nvPr/>
                </p:nvSpPr>
                <p:spPr>
                  <a:xfrm>
                    <a:off x="3729185" y="1384322"/>
                    <a:ext cx="1977012" cy="2092881"/>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t>Mass market purchase </a:t>
                    </a:r>
                    <a:r>
                      <a:rPr lang="en-US" sz="1000" dirty="0"/>
                      <a:t>decisions are made in </a:t>
                    </a:r>
                    <a:r>
                      <a:rPr lang="en-US" sz="1000" b="1" dirty="0"/>
                      <a:t>retail stores</a:t>
                    </a:r>
                    <a:r>
                      <a:rPr lang="en-US" sz="1000" dirty="0"/>
                      <a:t>, Retail POS is low-cost and highly effective, especially in the beverages industry</a:t>
                    </a:r>
                  </a:p>
                  <a:p>
                    <a:pPr marL="171450" indent="-171450" algn="just">
                      <a:buFont typeface="Arial" panose="020B0604020202020204" pitchFamily="34" charset="0"/>
                      <a:buChar char="•"/>
                    </a:pPr>
                    <a:r>
                      <a:rPr lang="en-US" sz="1000" dirty="0"/>
                      <a:t>Customers tend to make </a:t>
                    </a:r>
                    <a:r>
                      <a:rPr lang="en-US" sz="1000" b="1" dirty="0"/>
                      <a:t>impulse purchases </a:t>
                    </a:r>
                    <a:r>
                      <a:rPr lang="en-US" sz="1000" dirty="0"/>
                      <a:t>when they visit retail stores so the importance increases manyfold</a:t>
                    </a:r>
                  </a:p>
                  <a:p>
                    <a:pPr marL="171450" indent="-171450" algn="just">
                      <a:buFont typeface="Arial" panose="020B0604020202020204" pitchFamily="34" charset="0"/>
                      <a:buChar char="•"/>
                    </a:pPr>
                    <a:r>
                      <a:rPr lang="en-US" sz="1000" dirty="0"/>
                      <a:t>The different colors of Sprinkl can also be utilized to make POSM more </a:t>
                    </a:r>
                    <a:r>
                      <a:rPr lang="en-US" sz="1000" b="1" dirty="0"/>
                      <a:t>engaging and innovative</a:t>
                    </a:r>
                    <a:endParaRPr lang="en-IN" sz="1000" b="1" dirty="0"/>
                  </a:p>
                </p:txBody>
              </p:sp>
            </p:grpSp>
          </p:grpSp>
          <p:sp>
            <p:nvSpPr>
              <p:cNvPr id="22" name="TextBox 21">
                <a:extLst>
                  <a:ext uri="{FF2B5EF4-FFF2-40B4-BE49-F238E27FC236}">
                    <a16:creationId xmlns:a16="http://schemas.microsoft.com/office/drawing/2014/main" id="{B0BB4E3A-A581-C6A1-AED4-54615EDF12E2}"/>
                  </a:ext>
                </a:extLst>
              </p:cNvPr>
              <p:cNvSpPr txBox="1"/>
              <p:nvPr/>
            </p:nvSpPr>
            <p:spPr>
              <a:xfrm>
                <a:off x="1933589" y="533252"/>
                <a:ext cx="1935816" cy="307777"/>
              </a:xfrm>
              <a:prstGeom prst="rect">
                <a:avLst/>
              </a:prstGeom>
              <a:noFill/>
            </p:spPr>
            <p:txBody>
              <a:bodyPr wrap="square">
                <a:spAutoFit/>
              </a:bodyPr>
              <a:lstStyle/>
              <a:p>
                <a:pPr algn="ctr"/>
                <a:r>
                  <a:rPr lang="en-US" sz="1400" b="1" dirty="0">
                    <a:solidFill>
                      <a:schemeClr val="bg1"/>
                    </a:solidFill>
                  </a:rPr>
                  <a:t>Point of Sales Material</a:t>
                </a:r>
                <a:endParaRPr lang="en-IN" sz="1400" b="1" dirty="0">
                  <a:solidFill>
                    <a:schemeClr val="bg1"/>
                  </a:solidFill>
                </a:endParaRPr>
              </a:p>
            </p:txBody>
          </p:sp>
        </p:grpSp>
      </p:grpSp>
      <p:grpSp>
        <p:nvGrpSpPr>
          <p:cNvPr id="28" name="Group 27">
            <a:extLst>
              <a:ext uri="{FF2B5EF4-FFF2-40B4-BE49-F238E27FC236}">
                <a16:creationId xmlns:a16="http://schemas.microsoft.com/office/drawing/2014/main" id="{4371A9AE-07C4-3547-9AEC-94D241647EE7}"/>
              </a:ext>
            </a:extLst>
          </p:cNvPr>
          <p:cNvGrpSpPr/>
          <p:nvPr/>
        </p:nvGrpSpPr>
        <p:grpSpPr>
          <a:xfrm>
            <a:off x="2027376" y="3780906"/>
            <a:ext cx="1643049" cy="367719"/>
            <a:chOff x="4371083" y="4096922"/>
            <a:chExt cx="2054202" cy="367719"/>
          </a:xfrm>
        </p:grpSpPr>
        <p:sp>
          <p:nvSpPr>
            <p:cNvPr id="27" name="Rectangle: Rounded Corners 26">
              <a:extLst>
                <a:ext uri="{FF2B5EF4-FFF2-40B4-BE49-F238E27FC236}">
                  <a16:creationId xmlns:a16="http://schemas.microsoft.com/office/drawing/2014/main" id="{965914F9-DE07-5782-6860-405F0B47D84D}"/>
                </a:ext>
              </a:extLst>
            </p:cNvPr>
            <p:cNvSpPr/>
            <p:nvPr/>
          </p:nvSpPr>
          <p:spPr>
            <a:xfrm>
              <a:off x="4371083" y="4096922"/>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6" name="TextBox 25">
              <a:extLst>
                <a:ext uri="{FF2B5EF4-FFF2-40B4-BE49-F238E27FC236}">
                  <a16:creationId xmlns:a16="http://schemas.microsoft.com/office/drawing/2014/main" id="{92DC3FC8-430A-DE75-B6F3-F5ED5D849233}"/>
                </a:ext>
              </a:extLst>
            </p:cNvPr>
            <p:cNvSpPr txBox="1"/>
            <p:nvPr/>
          </p:nvSpPr>
          <p:spPr>
            <a:xfrm>
              <a:off x="4449681" y="4119465"/>
              <a:ext cx="1935816" cy="307777"/>
            </a:xfrm>
            <a:prstGeom prst="rect">
              <a:avLst/>
            </a:prstGeom>
            <a:noFill/>
          </p:spPr>
          <p:txBody>
            <a:bodyPr wrap="square">
              <a:spAutoFit/>
            </a:bodyPr>
            <a:lstStyle/>
            <a:p>
              <a:pPr algn="ctr"/>
              <a:r>
                <a:rPr lang="en-US" sz="1400" b="1" dirty="0">
                  <a:solidFill>
                    <a:schemeClr val="bg1"/>
                  </a:solidFill>
                </a:rPr>
                <a:t>T.V. Commercial</a:t>
              </a:r>
              <a:endParaRPr lang="en-IN" sz="1400" b="1" dirty="0">
                <a:solidFill>
                  <a:schemeClr val="bg1"/>
                </a:solidFill>
              </a:endParaRPr>
            </a:p>
          </p:txBody>
        </p:sp>
      </p:grpSp>
      <p:grpSp>
        <p:nvGrpSpPr>
          <p:cNvPr id="35" name="Group 34">
            <a:extLst>
              <a:ext uri="{FF2B5EF4-FFF2-40B4-BE49-F238E27FC236}">
                <a16:creationId xmlns:a16="http://schemas.microsoft.com/office/drawing/2014/main" id="{66C3FD4F-4A47-461C-1328-E4483EE67FB9}"/>
              </a:ext>
            </a:extLst>
          </p:cNvPr>
          <p:cNvGrpSpPr/>
          <p:nvPr/>
        </p:nvGrpSpPr>
        <p:grpSpPr>
          <a:xfrm>
            <a:off x="5194783" y="470628"/>
            <a:ext cx="1394989" cy="367719"/>
            <a:chOff x="4371083" y="4096922"/>
            <a:chExt cx="2054202" cy="367719"/>
          </a:xfrm>
        </p:grpSpPr>
        <p:sp>
          <p:nvSpPr>
            <p:cNvPr id="36" name="Rectangle: Rounded Corners 35">
              <a:extLst>
                <a:ext uri="{FF2B5EF4-FFF2-40B4-BE49-F238E27FC236}">
                  <a16:creationId xmlns:a16="http://schemas.microsoft.com/office/drawing/2014/main" id="{69DE10CA-6599-ACE6-4AC6-4FFD5F187A91}"/>
                </a:ext>
              </a:extLst>
            </p:cNvPr>
            <p:cNvSpPr/>
            <p:nvPr/>
          </p:nvSpPr>
          <p:spPr>
            <a:xfrm>
              <a:off x="4371083" y="4096922"/>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7" name="TextBox 36">
              <a:extLst>
                <a:ext uri="{FF2B5EF4-FFF2-40B4-BE49-F238E27FC236}">
                  <a16:creationId xmlns:a16="http://schemas.microsoft.com/office/drawing/2014/main" id="{DD794BD4-BBED-2F42-FF1B-06915CA2FE0E}"/>
                </a:ext>
              </a:extLst>
            </p:cNvPr>
            <p:cNvSpPr txBox="1"/>
            <p:nvPr/>
          </p:nvSpPr>
          <p:spPr>
            <a:xfrm>
              <a:off x="4449682" y="4119465"/>
              <a:ext cx="1935816" cy="338554"/>
            </a:xfrm>
            <a:prstGeom prst="rect">
              <a:avLst/>
            </a:prstGeom>
            <a:noFill/>
          </p:spPr>
          <p:txBody>
            <a:bodyPr wrap="square">
              <a:spAutoFit/>
            </a:bodyPr>
            <a:lstStyle/>
            <a:p>
              <a:pPr algn="ctr"/>
              <a:r>
                <a:rPr lang="en-US" sz="1600" b="1" dirty="0">
                  <a:solidFill>
                    <a:schemeClr val="bg1"/>
                  </a:solidFill>
                </a:rPr>
                <a:t>Post Launch</a:t>
              </a:r>
              <a:endParaRPr lang="en-IN" sz="1600" b="1" dirty="0">
                <a:solidFill>
                  <a:schemeClr val="bg1"/>
                </a:solidFill>
              </a:endParaRPr>
            </a:p>
          </p:txBody>
        </p:sp>
      </p:grpSp>
      <p:grpSp>
        <p:nvGrpSpPr>
          <p:cNvPr id="42" name="Group 41">
            <a:extLst>
              <a:ext uri="{FF2B5EF4-FFF2-40B4-BE49-F238E27FC236}">
                <a16:creationId xmlns:a16="http://schemas.microsoft.com/office/drawing/2014/main" id="{1FDC21CD-AF77-825D-F288-97A8BBB56E3E}"/>
              </a:ext>
            </a:extLst>
          </p:cNvPr>
          <p:cNvGrpSpPr/>
          <p:nvPr/>
        </p:nvGrpSpPr>
        <p:grpSpPr>
          <a:xfrm>
            <a:off x="7735814" y="535216"/>
            <a:ext cx="3111094" cy="367719"/>
            <a:chOff x="4371083" y="4096922"/>
            <a:chExt cx="2132131" cy="367719"/>
          </a:xfrm>
        </p:grpSpPr>
        <p:sp>
          <p:nvSpPr>
            <p:cNvPr id="43" name="Rectangle: Rounded Corners 42">
              <a:extLst>
                <a:ext uri="{FF2B5EF4-FFF2-40B4-BE49-F238E27FC236}">
                  <a16:creationId xmlns:a16="http://schemas.microsoft.com/office/drawing/2014/main" id="{8B4A9A37-C222-FEFA-1F97-18C562ACF229}"/>
                </a:ext>
              </a:extLst>
            </p:cNvPr>
            <p:cNvSpPr/>
            <p:nvPr/>
          </p:nvSpPr>
          <p:spPr>
            <a:xfrm>
              <a:off x="4371083" y="4096922"/>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44" name="TextBox 43">
              <a:extLst>
                <a:ext uri="{FF2B5EF4-FFF2-40B4-BE49-F238E27FC236}">
                  <a16:creationId xmlns:a16="http://schemas.microsoft.com/office/drawing/2014/main" id="{9F5F296D-DDB6-BCA1-F37B-DB046D711C25}"/>
                </a:ext>
              </a:extLst>
            </p:cNvPr>
            <p:cNvSpPr txBox="1"/>
            <p:nvPr/>
          </p:nvSpPr>
          <p:spPr>
            <a:xfrm>
              <a:off x="4372515" y="4109881"/>
              <a:ext cx="2130699" cy="307777"/>
            </a:xfrm>
            <a:prstGeom prst="rect">
              <a:avLst/>
            </a:prstGeom>
            <a:noFill/>
          </p:spPr>
          <p:txBody>
            <a:bodyPr wrap="square">
              <a:spAutoFit/>
            </a:bodyPr>
            <a:lstStyle/>
            <a:p>
              <a:r>
                <a:rPr lang="en-US" sz="1400" b="1">
                  <a:solidFill>
                    <a:schemeClr val="bg1"/>
                  </a:solidFill>
                </a:rPr>
                <a:t>SPRINKLRS </a:t>
              </a:r>
              <a:r>
                <a:rPr lang="en-US" sz="1400" b="1" dirty="0">
                  <a:solidFill>
                    <a:schemeClr val="bg1"/>
                  </a:solidFill>
                </a:rPr>
                <a:t>-  Community Engagement</a:t>
              </a:r>
              <a:endParaRPr lang="en-IN" sz="1400" b="1" dirty="0">
                <a:solidFill>
                  <a:schemeClr val="bg1"/>
                </a:solidFill>
              </a:endParaRPr>
            </a:p>
          </p:txBody>
        </p:sp>
      </p:grpSp>
      <p:sp>
        <p:nvSpPr>
          <p:cNvPr id="45" name="Rectangle: Rounded Corners 44">
            <a:extLst>
              <a:ext uri="{FF2B5EF4-FFF2-40B4-BE49-F238E27FC236}">
                <a16:creationId xmlns:a16="http://schemas.microsoft.com/office/drawing/2014/main" id="{DCA20CDB-192E-1C3F-3789-A97D5195F373}"/>
              </a:ext>
            </a:extLst>
          </p:cNvPr>
          <p:cNvSpPr/>
          <p:nvPr/>
        </p:nvSpPr>
        <p:spPr>
          <a:xfrm>
            <a:off x="10738924" y="813585"/>
            <a:ext cx="1290011" cy="31065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The Big Idea</a:t>
            </a:r>
            <a:endParaRPr lang="en-IN" sz="1400" b="1" dirty="0"/>
          </a:p>
        </p:txBody>
      </p:sp>
      <p:grpSp>
        <p:nvGrpSpPr>
          <p:cNvPr id="52" name="Group 51">
            <a:extLst>
              <a:ext uri="{FF2B5EF4-FFF2-40B4-BE49-F238E27FC236}">
                <a16:creationId xmlns:a16="http://schemas.microsoft.com/office/drawing/2014/main" id="{44FB331B-1421-F457-EB21-43218CC5CE27}"/>
              </a:ext>
            </a:extLst>
          </p:cNvPr>
          <p:cNvGrpSpPr/>
          <p:nvPr/>
        </p:nvGrpSpPr>
        <p:grpSpPr>
          <a:xfrm>
            <a:off x="7112191" y="2300704"/>
            <a:ext cx="2289227" cy="1350471"/>
            <a:chOff x="6761856" y="2299772"/>
            <a:chExt cx="2289227" cy="1350471"/>
          </a:xfrm>
        </p:grpSpPr>
        <p:sp>
          <p:nvSpPr>
            <p:cNvPr id="1074" name="Rectangle 1073">
              <a:extLst>
                <a:ext uri="{FF2B5EF4-FFF2-40B4-BE49-F238E27FC236}">
                  <a16:creationId xmlns:a16="http://schemas.microsoft.com/office/drawing/2014/main" id="{4AE6777E-4D33-E915-02D9-DDC4FD5676E5}"/>
                </a:ext>
              </a:extLst>
            </p:cNvPr>
            <p:cNvSpPr/>
            <p:nvPr/>
          </p:nvSpPr>
          <p:spPr>
            <a:xfrm>
              <a:off x="6761856" y="2392091"/>
              <a:ext cx="2289227" cy="1235380"/>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9" name="TextBox 1078">
              <a:extLst>
                <a:ext uri="{FF2B5EF4-FFF2-40B4-BE49-F238E27FC236}">
                  <a16:creationId xmlns:a16="http://schemas.microsoft.com/office/drawing/2014/main" id="{5170854F-1655-1B50-DD39-FD4CF8392B8D}"/>
                </a:ext>
              </a:extLst>
            </p:cNvPr>
            <p:cNvSpPr txBox="1"/>
            <p:nvPr/>
          </p:nvSpPr>
          <p:spPr>
            <a:xfrm>
              <a:off x="6771090" y="2588414"/>
              <a:ext cx="2222482" cy="1061829"/>
            </a:xfrm>
            <a:prstGeom prst="rect">
              <a:avLst/>
            </a:prstGeom>
            <a:noFill/>
          </p:spPr>
          <p:txBody>
            <a:bodyPr wrap="square" rtlCol="0">
              <a:spAutoFit/>
            </a:bodyPr>
            <a:lstStyle/>
            <a:p>
              <a:pPr algn="just"/>
              <a:r>
                <a:rPr lang="en-US" sz="1050" dirty="0"/>
                <a:t>Masala drink is not as </a:t>
              </a:r>
              <a:r>
                <a:rPr lang="en-US" sz="1050" b="1" dirty="0"/>
                <a:t>frequently consumed</a:t>
              </a:r>
              <a:r>
                <a:rPr lang="en-US" sz="1050" dirty="0"/>
                <a:t> as soft drinks, so  community engagement can increase consumption as </a:t>
              </a:r>
              <a:r>
                <a:rPr lang="en-US" sz="1050" b="1" dirty="0"/>
                <a:t>rewards can be linked on a weekly/monthly basis</a:t>
              </a:r>
              <a:r>
                <a:rPr lang="en-US" sz="1050" dirty="0"/>
                <a:t> making it a differentiating factor</a:t>
              </a:r>
              <a:endParaRPr lang="en-IN" sz="1050" dirty="0"/>
            </a:p>
          </p:txBody>
        </p:sp>
        <p:sp>
          <p:nvSpPr>
            <p:cNvPr id="46" name="Rectangle: Rounded Corners 45">
              <a:extLst>
                <a:ext uri="{FF2B5EF4-FFF2-40B4-BE49-F238E27FC236}">
                  <a16:creationId xmlns:a16="http://schemas.microsoft.com/office/drawing/2014/main" id="{F8131EB9-8284-B0CF-FF76-4247D7A0A601}"/>
                </a:ext>
              </a:extLst>
            </p:cNvPr>
            <p:cNvSpPr/>
            <p:nvPr/>
          </p:nvSpPr>
          <p:spPr>
            <a:xfrm>
              <a:off x="7385751" y="2299772"/>
              <a:ext cx="1290011" cy="31065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Advantages</a:t>
              </a:r>
              <a:endParaRPr lang="en-IN" sz="1400" b="1" dirty="0"/>
            </a:p>
          </p:txBody>
        </p:sp>
      </p:grpSp>
      <p:sp>
        <p:nvSpPr>
          <p:cNvPr id="47" name="Rectangle 46">
            <a:extLst>
              <a:ext uri="{FF2B5EF4-FFF2-40B4-BE49-F238E27FC236}">
                <a16:creationId xmlns:a16="http://schemas.microsoft.com/office/drawing/2014/main" id="{470A0CAA-8DC1-4A9A-8AB6-4CA20405EA41}"/>
              </a:ext>
            </a:extLst>
          </p:cNvPr>
          <p:cNvSpPr/>
          <p:nvPr/>
        </p:nvSpPr>
        <p:spPr>
          <a:xfrm>
            <a:off x="9506277" y="2386892"/>
            <a:ext cx="2441133" cy="1250757"/>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CCD5CDC5-5B3A-3108-E985-71A871E1DD6B}"/>
              </a:ext>
            </a:extLst>
          </p:cNvPr>
          <p:cNvSpPr txBox="1"/>
          <p:nvPr/>
        </p:nvSpPr>
        <p:spPr>
          <a:xfrm>
            <a:off x="9455335" y="2543170"/>
            <a:ext cx="2504618" cy="1169551"/>
          </a:xfrm>
          <a:prstGeom prst="rect">
            <a:avLst/>
          </a:prstGeom>
          <a:noFill/>
        </p:spPr>
        <p:txBody>
          <a:bodyPr wrap="square" rtlCol="0">
            <a:spAutoFit/>
          </a:bodyPr>
          <a:lstStyle/>
          <a:p>
            <a:pPr algn="just"/>
            <a:r>
              <a:rPr lang="en-US" sz="1000" dirty="0"/>
              <a:t>Community-driven engagement offers an opportunity to cross-sell other </a:t>
            </a:r>
            <a:r>
              <a:rPr lang="en-US" sz="1000" b="1" dirty="0"/>
              <a:t>ITC products in the food  and beverage portfolio</a:t>
            </a:r>
            <a:r>
              <a:rPr lang="en-US" sz="1000" dirty="0"/>
              <a:t>, and if the idea is well received by consumers then this can help create an economic </a:t>
            </a:r>
            <a:r>
              <a:rPr lang="en-US" sz="1000" b="1" dirty="0"/>
              <a:t>moat</a:t>
            </a:r>
            <a:r>
              <a:rPr lang="en-US" sz="1000" dirty="0"/>
              <a:t> in the </a:t>
            </a:r>
            <a:r>
              <a:rPr lang="en-US" sz="1000" b="1" dirty="0"/>
              <a:t>low-involvement product industry </a:t>
            </a:r>
            <a:r>
              <a:rPr lang="en-US" sz="1000" dirty="0"/>
              <a:t>for ITC</a:t>
            </a:r>
            <a:endParaRPr lang="en-IN" sz="1000" dirty="0"/>
          </a:p>
        </p:txBody>
      </p:sp>
      <p:sp>
        <p:nvSpPr>
          <p:cNvPr id="49" name="Rectangle: Rounded Corners 48">
            <a:extLst>
              <a:ext uri="{FF2B5EF4-FFF2-40B4-BE49-F238E27FC236}">
                <a16:creationId xmlns:a16="http://schemas.microsoft.com/office/drawing/2014/main" id="{08DF27A0-C607-A8FF-52C6-9D0BCD8F160D}"/>
              </a:ext>
            </a:extLst>
          </p:cNvPr>
          <p:cNvSpPr/>
          <p:nvPr/>
        </p:nvSpPr>
        <p:spPr>
          <a:xfrm>
            <a:off x="10100077" y="2294833"/>
            <a:ext cx="1290011" cy="31065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Cross- Selling</a:t>
            </a:r>
            <a:endParaRPr lang="en-IN" sz="1400" b="1" dirty="0"/>
          </a:p>
        </p:txBody>
      </p:sp>
      <p:sp>
        <p:nvSpPr>
          <p:cNvPr id="54" name="Rectangle: Rounded Corners 53">
            <a:extLst>
              <a:ext uri="{FF2B5EF4-FFF2-40B4-BE49-F238E27FC236}">
                <a16:creationId xmlns:a16="http://schemas.microsoft.com/office/drawing/2014/main" id="{F53F56FB-507E-D8D2-1A1D-89FE13A3E7AC}"/>
              </a:ext>
            </a:extLst>
          </p:cNvPr>
          <p:cNvSpPr/>
          <p:nvPr/>
        </p:nvSpPr>
        <p:spPr>
          <a:xfrm>
            <a:off x="6336606" y="3933391"/>
            <a:ext cx="1290011" cy="310659"/>
          </a:xfrm>
          <a:prstGeom prst="round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t>The Big Idea</a:t>
            </a:r>
            <a:endParaRPr lang="en-IN" sz="1400" b="1" dirty="0"/>
          </a:p>
        </p:txBody>
      </p:sp>
      <p:grpSp>
        <p:nvGrpSpPr>
          <p:cNvPr id="55" name="Group 54">
            <a:extLst>
              <a:ext uri="{FF2B5EF4-FFF2-40B4-BE49-F238E27FC236}">
                <a16:creationId xmlns:a16="http://schemas.microsoft.com/office/drawing/2014/main" id="{CEE4AFC1-44E8-8FB2-C519-87CB6E23C3B5}"/>
              </a:ext>
            </a:extLst>
          </p:cNvPr>
          <p:cNvGrpSpPr/>
          <p:nvPr/>
        </p:nvGrpSpPr>
        <p:grpSpPr>
          <a:xfrm>
            <a:off x="7845871" y="3720714"/>
            <a:ext cx="3111094" cy="367719"/>
            <a:chOff x="4371083" y="4096922"/>
            <a:chExt cx="2132131" cy="367719"/>
          </a:xfrm>
        </p:grpSpPr>
        <p:sp>
          <p:nvSpPr>
            <p:cNvPr id="56" name="Rectangle: Rounded Corners 55">
              <a:extLst>
                <a:ext uri="{FF2B5EF4-FFF2-40B4-BE49-F238E27FC236}">
                  <a16:creationId xmlns:a16="http://schemas.microsoft.com/office/drawing/2014/main" id="{55A1753A-EDAB-F912-9435-1B6A48F11FB7}"/>
                </a:ext>
              </a:extLst>
            </p:cNvPr>
            <p:cNvSpPr/>
            <p:nvPr/>
          </p:nvSpPr>
          <p:spPr>
            <a:xfrm>
              <a:off x="4371083" y="4096922"/>
              <a:ext cx="2054202" cy="367719"/>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57" name="TextBox 56">
              <a:extLst>
                <a:ext uri="{FF2B5EF4-FFF2-40B4-BE49-F238E27FC236}">
                  <a16:creationId xmlns:a16="http://schemas.microsoft.com/office/drawing/2014/main" id="{5DD9CC25-BF01-0EBB-4417-0B292633D83A}"/>
                </a:ext>
              </a:extLst>
            </p:cNvPr>
            <p:cNvSpPr txBox="1"/>
            <p:nvPr/>
          </p:nvSpPr>
          <p:spPr>
            <a:xfrm>
              <a:off x="4372515" y="4109881"/>
              <a:ext cx="2130699" cy="307777"/>
            </a:xfrm>
            <a:prstGeom prst="rect">
              <a:avLst/>
            </a:prstGeom>
            <a:noFill/>
          </p:spPr>
          <p:txBody>
            <a:bodyPr wrap="square">
              <a:spAutoFit/>
            </a:bodyPr>
            <a:lstStyle/>
            <a:p>
              <a:r>
                <a:rPr lang="en-US" sz="1400" b="1">
                  <a:solidFill>
                    <a:schemeClr val="bg1"/>
                  </a:solidFill>
                </a:rPr>
                <a:t>SPRINKLRS </a:t>
              </a:r>
              <a:r>
                <a:rPr lang="en-US" sz="1400" b="1" dirty="0">
                  <a:solidFill>
                    <a:schemeClr val="bg1"/>
                  </a:solidFill>
                </a:rPr>
                <a:t>- Sustainability Challenge</a:t>
              </a:r>
              <a:endParaRPr lang="en-IN" sz="1400" b="1" dirty="0">
                <a:solidFill>
                  <a:schemeClr val="bg1"/>
                </a:solidFill>
              </a:endParaRPr>
            </a:p>
          </p:txBody>
        </p:sp>
      </p:grpSp>
      <p:grpSp>
        <p:nvGrpSpPr>
          <p:cNvPr id="61" name="Group 60">
            <a:extLst>
              <a:ext uri="{FF2B5EF4-FFF2-40B4-BE49-F238E27FC236}">
                <a16:creationId xmlns:a16="http://schemas.microsoft.com/office/drawing/2014/main" id="{C62E9F4D-42AD-CE0C-99E4-9F9B61B6830A}"/>
              </a:ext>
            </a:extLst>
          </p:cNvPr>
          <p:cNvGrpSpPr/>
          <p:nvPr/>
        </p:nvGrpSpPr>
        <p:grpSpPr>
          <a:xfrm>
            <a:off x="7984369" y="4100988"/>
            <a:ext cx="2100279" cy="310659"/>
            <a:chOff x="7702850" y="4977050"/>
            <a:chExt cx="2054771" cy="310659"/>
          </a:xfrm>
        </p:grpSpPr>
        <p:sp>
          <p:nvSpPr>
            <p:cNvPr id="58" name="Arrow: Pentagon 57">
              <a:extLst>
                <a:ext uri="{FF2B5EF4-FFF2-40B4-BE49-F238E27FC236}">
                  <a16:creationId xmlns:a16="http://schemas.microsoft.com/office/drawing/2014/main" id="{92C9A29E-CB91-72F4-AB5E-8083C04A8E2F}"/>
                </a:ext>
              </a:extLst>
            </p:cNvPr>
            <p:cNvSpPr/>
            <p:nvPr/>
          </p:nvSpPr>
          <p:spPr>
            <a:xfrm>
              <a:off x="7702850" y="4977050"/>
              <a:ext cx="1882022" cy="310659"/>
            </a:xfrm>
            <a:prstGeom prst="homePlate">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endParaRPr lang="en-IN" sz="1200" b="1" dirty="0"/>
            </a:p>
          </p:txBody>
        </p:sp>
        <p:sp>
          <p:nvSpPr>
            <p:cNvPr id="60" name="TextBox 59">
              <a:extLst>
                <a:ext uri="{FF2B5EF4-FFF2-40B4-BE49-F238E27FC236}">
                  <a16:creationId xmlns:a16="http://schemas.microsoft.com/office/drawing/2014/main" id="{8770BE3D-4C44-46ED-12DF-B5D1EA1710D0}"/>
                </a:ext>
              </a:extLst>
            </p:cNvPr>
            <p:cNvSpPr txBox="1"/>
            <p:nvPr/>
          </p:nvSpPr>
          <p:spPr>
            <a:xfrm>
              <a:off x="7782185" y="4995481"/>
              <a:ext cx="1975436" cy="276999"/>
            </a:xfrm>
            <a:prstGeom prst="homePlate">
              <a:avLst/>
            </a:prstGeom>
            <a:noFill/>
          </p:spPr>
          <p:txBody>
            <a:bodyPr wrap="square">
              <a:spAutoFit/>
            </a:bodyPr>
            <a:lstStyle/>
            <a:p>
              <a:r>
                <a:rPr lang="en-US" sz="1200" dirty="0"/>
                <a:t>Bottle Art Competition</a:t>
              </a:r>
              <a:endParaRPr lang="en-IN" sz="1200" dirty="0"/>
            </a:p>
          </p:txBody>
        </p:sp>
      </p:grpSp>
      <p:grpSp>
        <p:nvGrpSpPr>
          <p:cNvPr id="1042" name="Group 1041">
            <a:extLst>
              <a:ext uri="{FF2B5EF4-FFF2-40B4-BE49-F238E27FC236}">
                <a16:creationId xmlns:a16="http://schemas.microsoft.com/office/drawing/2014/main" id="{51558767-10C2-8D38-F03D-B48391C02A6B}"/>
              </a:ext>
            </a:extLst>
          </p:cNvPr>
          <p:cNvGrpSpPr/>
          <p:nvPr/>
        </p:nvGrpSpPr>
        <p:grpSpPr>
          <a:xfrm>
            <a:off x="7975957" y="4467140"/>
            <a:ext cx="2100279" cy="310659"/>
            <a:chOff x="7702850" y="4977050"/>
            <a:chExt cx="2054771" cy="310659"/>
          </a:xfrm>
        </p:grpSpPr>
        <p:sp>
          <p:nvSpPr>
            <p:cNvPr id="1043" name="Arrow: Pentagon 1042">
              <a:extLst>
                <a:ext uri="{FF2B5EF4-FFF2-40B4-BE49-F238E27FC236}">
                  <a16:creationId xmlns:a16="http://schemas.microsoft.com/office/drawing/2014/main" id="{9549C979-D1F2-DC7E-431C-28772C530F2C}"/>
                </a:ext>
              </a:extLst>
            </p:cNvPr>
            <p:cNvSpPr/>
            <p:nvPr/>
          </p:nvSpPr>
          <p:spPr>
            <a:xfrm>
              <a:off x="7702850" y="4977050"/>
              <a:ext cx="1882022" cy="310659"/>
            </a:xfrm>
            <a:prstGeom prst="homePlate">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endParaRPr lang="en-IN" sz="1200" b="1" dirty="0"/>
            </a:p>
          </p:txBody>
        </p:sp>
        <p:sp>
          <p:nvSpPr>
            <p:cNvPr id="1044" name="TextBox 1043">
              <a:extLst>
                <a:ext uri="{FF2B5EF4-FFF2-40B4-BE49-F238E27FC236}">
                  <a16:creationId xmlns:a16="http://schemas.microsoft.com/office/drawing/2014/main" id="{9B0D5AF4-5518-FB94-9955-06C91D3B0E96}"/>
                </a:ext>
              </a:extLst>
            </p:cNvPr>
            <p:cNvSpPr txBox="1"/>
            <p:nvPr/>
          </p:nvSpPr>
          <p:spPr>
            <a:xfrm>
              <a:off x="7782185" y="4995481"/>
              <a:ext cx="1975436" cy="276999"/>
            </a:xfrm>
            <a:prstGeom prst="homePlate">
              <a:avLst/>
            </a:prstGeom>
            <a:noFill/>
          </p:spPr>
          <p:txBody>
            <a:bodyPr wrap="square">
              <a:spAutoFit/>
            </a:bodyPr>
            <a:lstStyle/>
            <a:p>
              <a:r>
                <a:rPr lang="en-US" sz="1200" dirty="0"/>
                <a:t>DIY Bottle Crafts</a:t>
              </a:r>
              <a:endParaRPr lang="en-IN" sz="1200" dirty="0"/>
            </a:p>
          </p:txBody>
        </p:sp>
      </p:grpSp>
      <p:grpSp>
        <p:nvGrpSpPr>
          <p:cNvPr id="1045" name="Group 1044">
            <a:extLst>
              <a:ext uri="{FF2B5EF4-FFF2-40B4-BE49-F238E27FC236}">
                <a16:creationId xmlns:a16="http://schemas.microsoft.com/office/drawing/2014/main" id="{0C085DA0-ECB1-594B-9EDF-D3F2DD7FF9A1}"/>
              </a:ext>
            </a:extLst>
          </p:cNvPr>
          <p:cNvGrpSpPr/>
          <p:nvPr/>
        </p:nvGrpSpPr>
        <p:grpSpPr>
          <a:xfrm rot="10800000">
            <a:off x="10120804" y="4479172"/>
            <a:ext cx="2318339" cy="310659"/>
            <a:chOff x="7316767" y="4977050"/>
            <a:chExt cx="2268105" cy="310659"/>
          </a:xfrm>
        </p:grpSpPr>
        <p:sp>
          <p:nvSpPr>
            <p:cNvPr id="1046" name="Arrow: Pentagon 1045">
              <a:extLst>
                <a:ext uri="{FF2B5EF4-FFF2-40B4-BE49-F238E27FC236}">
                  <a16:creationId xmlns:a16="http://schemas.microsoft.com/office/drawing/2014/main" id="{43E7468A-D626-8B2F-0554-5BD9800457DE}"/>
                </a:ext>
              </a:extLst>
            </p:cNvPr>
            <p:cNvSpPr/>
            <p:nvPr/>
          </p:nvSpPr>
          <p:spPr>
            <a:xfrm>
              <a:off x="7702850" y="4977050"/>
              <a:ext cx="1882022" cy="310659"/>
            </a:xfrm>
            <a:prstGeom prst="homePlate">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endParaRPr lang="en-IN" sz="1200" b="1" dirty="0"/>
            </a:p>
          </p:txBody>
        </p:sp>
        <p:sp>
          <p:nvSpPr>
            <p:cNvPr id="1047" name="TextBox 1046">
              <a:extLst>
                <a:ext uri="{FF2B5EF4-FFF2-40B4-BE49-F238E27FC236}">
                  <a16:creationId xmlns:a16="http://schemas.microsoft.com/office/drawing/2014/main" id="{699AA163-C89A-A44C-EDFC-EAAC0B0B88DD}"/>
                </a:ext>
              </a:extLst>
            </p:cNvPr>
            <p:cNvSpPr txBox="1"/>
            <p:nvPr/>
          </p:nvSpPr>
          <p:spPr>
            <a:xfrm rot="10800000">
              <a:off x="7316767" y="5019700"/>
              <a:ext cx="2197925" cy="261610"/>
            </a:xfrm>
            <a:prstGeom prst="homePlate">
              <a:avLst/>
            </a:prstGeom>
            <a:noFill/>
          </p:spPr>
          <p:txBody>
            <a:bodyPr wrap="square">
              <a:spAutoFit/>
            </a:bodyPr>
            <a:lstStyle/>
            <a:p>
              <a:r>
                <a:rPr lang="en-US" sz="1100" dirty="0"/>
                <a:t>Bottle Photography Challenge</a:t>
              </a:r>
              <a:endParaRPr lang="en-IN" sz="1100" dirty="0"/>
            </a:p>
          </p:txBody>
        </p:sp>
      </p:grpSp>
      <p:grpSp>
        <p:nvGrpSpPr>
          <p:cNvPr id="1050" name="Group 1049">
            <a:extLst>
              <a:ext uri="{FF2B5EF4-FFF2-40B4-BE49-F238E27FC236}">
                <a16:creationId xmlns:a16="http://schemas.microsoft.com/office/drawing/2014/main" id="{27CC6305-9E19-7BA4-2D15-E19B67EBFE4C}"/>
              </a:ext>
            </a:extLst>
          </p:cNvPr>
          <p:cNvGrpSpPr/>
          <p:nvPr/>
        </p:nvGrpSpPr>
        <p:grpSpPr>
          <a:xfrm rot="10800000">
            <a:off x="10105357" y="4118692"/>
            <a:ext cx="2617856" cy="310659"/>
            <a:chOff x="7023740" y="4977050"/>
            <a:chExt cx="2561132" cy="310659"/>
          </a:xfrm>
        </p:grpSpPr>
        <p:sp>
          <p:nvSpPr>
            <p:cNvPr id="1051" name="Arrow: Pentagon 1050">
              <a:extLst>
                <a:ext uri="{FF2B5EF4-FFF2-40B4-BE49-F238E27FC236}">
                  <a16:creationId xmlns:a16="http://schemas.microsoft.com/office/drawing/2014/main" id="{21A06392-1AA9-C814-9D34-8448A2E5D653}"/>
                </a:ext>
              </a:extLst>
            </p:cNvPr>
            <p:cNvSpPr/>
            <p:nvPr/>
          </p:nvSpPr>
          <p:spPr>
            <a:xfrm>
              <a:off x="7702850" y="4977050"/>
              <a:ext cx="1882022" cy="310659"/>
            </a:xfrm>
            <a:prstGeom prst="homePlate">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endParaRPr lang="en-IN" sz="1200" b="1" dirty="0"/>
            </a:p>
          </p:txBody>
        </p:sp>
        <p:sp>
          <p:nvSpPr>
            <p:cNvPr id="1052" name="TextBox 1051">
              <a:extLst>
                <a:ext uri="{FF2B5EF4-FFF2-40B4-BE49-F238E27FC236}">
                  <a16:creationId xmlns:a16="http://schemas.microsoft.com/office/drawing/2014/main" id="{ABC6EBE2-5AF7-4372-9CFF-D51815DCAC6F}"/>
                </a:ext>
              </a:extLst>
            </p:cNvPr>
            <p:cNvSpPr txBox="1"/>
            <p:nvPr/>
          </p:nvSpPr>
          <p:spPr>
            <a:xfrm rot="10800000">
              <a:off x="7023740" y="5010294"/>
              <a:ext cx="2197925" cy="261610"/>
            </a:xfrm>
            <a:prstGeom prst="homePlate">
              <a:avLst/>
            </a:prstGeom>
            <a:noFill/>
          </p:spPr>
          <p:txBody>
            <a:bodyPr wrap="square">
              <a:spAutoFit/>
            </a:bodyPr>
            <a:lstStyle/>
            <a:p>
              <a:r>
                <a:rPr lang="en-US" sz="1100" dirty="0"/>
                <a:t>Bottle Collection Stories</a:t>
              </a:r>
              <a:endParaRPr lang="en-IN" sz="1100" dirty="0"/>
            </a:p>
          </p:txBody>
        </p:sp>
      </p:grpSp>
      <p:sp>
        <p:nvSpPr>
          <p:cNvPr id="2070" name="TextBox 2069">
            <a:extLst>
              <a:ext uri="{FF2B5EF4-FFF2-40B4-BE49-F238E27FC236}">
                <a16:creationId xmlns:a16="http://schemas.microsoft.com/office/drawing/2014/main" id="{E0809F89-4A72-6FB9-39D2-388280925EFC}"/>
              </a:ext>
            </a:extLst>
          </p:cNvPr>
          <p:cNvSpPr txBox="1"/>
          <p:nvPr/>
        </p:nvSpPr>
        <p:spPr>
          <a:xfrm>
            <a:off x="50498" y="6567905"/>
            <a:ext cx="5645088" cy="246221"/>
          </a:xfrm>
          <a:prstGeom prst="rect">
            <a:avLst/>
          </a:prstGeom>
          <a:noFill/>
        </p:spPr>
        <p:txBody>
          <a:bodyPr wrap="square" rtlCol="0">
            <a:spAutoFit/>
          </a:bodyPr>
          <a:lstStyle/>
          <a:p>
            <a:r>
              <a:rPr lang="en-US" sz="1000" dirty="0"/>
              <a:t>TVC will be broadcasted on channels wherein the Target Audience would be in the Age group of 35+</a:t>
            </a:r>
            <a:endParaRPr lang="en-IN" sz="1000" dirty="0"/>
          </a:p>
        </p:txBody>
      </p:sp>
    </p:spTree>
    <p:extLst>
      <p:ext uri="{BB962C8B-B14F-4D97-AF65-F5344CB8AC3E}">
        <p14:creationId xmlns:p14="http://schemas.microsoft.com/office/powerpoint/2010/main" val="247178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a:extLst>
              <a:ext uri="{FF2B5EF4-FFF2-40B4-BE49-F238E27FC236}">
                <a16:creationId xmlns:a16="http://schemas.microsoft.com/office/drawing/2014/main" id="{B53288F3-F245-055E-2095-CAFA14963D02}"/>
              </a:ext>
            </a:extLst>
          </p:cNvPr>
          <p:cNvGrpSpPr/>
          <p:nvPr/>
        </p:nvGrpSpPr>
        <p:grpSpPr>
          <a:xfrm>
            <a:off x="-9412" y="-30694"/>
            <a:ext cx="12198081" cy="422778"/>
            <a:chOff x="28636" y="3897295"/>
            <a:chExt cx="11989254" cy="502781"/>
          </a:xfrm>
        </p:grpSpPr>
        <p:pic>
          <p:nvPicPr>
            <p:cNvPr id="156" name="Picture 2" descr="SVKM's NMIMS - Wikipedia">
              <a:extLst>
                <a:ext uri="{FF2B5EF4-FFF2-40B4-BE49-F238E27FC236}">
                  <a16:creationId xmlns:a16="http://schemas.microsoft.com/office/drawing/2014/main" id="{5E94F98B-384A-63DF-B54F-5772F9CF5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739" y="3950369"/>
              <a:ext cx="399151" cy="39663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4" descr="Pin on MY LIFE ❤">
              <a:extLst>
                <a:ext uri="{FF2B5EF4-FFF2-40B4-BE49-F238E27FC236}">
                  <a16:creationId xmlns:a16="http://schemas.microsoft.com/office/drawing/2014/main" id="{C8FA2179-B627-A911-F8D3-3E0FC5EC9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 y="3897295"/>
              <a:ext cx="502781" cy="50278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3BE03784-3153-10C2-0F98-1729B8FA0E96}"/>
                </a:ext>
              </a:extLst>
            </p:cNvPr>
            <p:cNvGrpSpPr/>
            <p:nvPr/>
          </p:nvGrpSpPr>
          <p:grpSpPr>
            <a:xfrm>
              <a:off x="533848" y="3993711"/>
              <a:ext cx="1378690" cy="308249"/>
              <a:chOff x="9292360" y="2060083"/>
              <a:chExt cx="2048521" cy="419973"/>
            </a:xfrm>
            <a:solidFill>
              <a:schemeClr val="accent2">
                <a:lumMod val="20000"/>
                <a:lumOff val="80000"/>
              </a:schemeClr>
            </a:solidFill>
          </p:grpSpPr>
          <p:sp>
            <p:nvSpPr>
              <p:cNvPr id="180" name="Arrow: Chevron 179">
                <a:extLst>
                  <a:ext uri="{FF2B5EF4-FFF2-40B4-BE49-F238E27FC236}">
                    <a16:creationId xmlns:a16="http://schemas.microsoft.com/office/drawing/2014/main" id="{49BFFC16-5110-809C-4EA4-1C5E345E7301}"/>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81" name="TextBox 180">
                <a:extLst>
                  <a:ext uri="{FF2B5EF4-FFF2-40B4-BE49-F238E27FC236}">
                    <a16:creationId xmlns:a16="http://schemas.microsoft.com/office/drawing/2014/main" id="{D3B181DD-8537-ABB0-2E04-B3EF002F02AF}"/>
                  </a:ext>
                </a:extLst>
              </p:cNvPr>
              <p:cNvSpPr txBox="1"/>
              <p:nvPr/>
            </p:nvSpPr>
            <p:spPr>
              <a:xfrm>
                <a:off x="9514010" y="2149815"/>
                <a:ext cx="1826871" cy="224405"/>
              </a:xfrm>
              <a:prstGeom prst="rect">
                <a:avLst/>
              </a:prstGeom>
              <a:noFill/>
            </p:spPr>
            <p:txBody>
              <a:bodyPr wrap="square" lIns="0" tIns="0" rIns="0" bIns="0" rtlCol="0">
                <a:spAutoFit/>
              </a:bodyPr>
              <a:lstStyle/>
              <a:p>
                <a:pPr algn="l">
                  <a:spcAft>
                    <a:spcPts val="200"/>
                  </a:spcAft>
                </a:pPr>
                <a:r>
                  <a:rPr lang="en-US" sz="900" dirty="0"/>
                  <a:t>Sub-Category Evaluation</a:t>
                </a:r>
                <a:endParaRPr lang="en-IN" sz="900" dirty="0"/>
              </a:p>
            </p:txBody>
          </p:sp>
        </p:grpSp>
        <p:grpSp>
          <p:nvGrpSpPr>
            <p:cNvPr id="159" name="Group 158">
              <a:extLst>
                <a:ext uri="{FF2B5EF4-FFF2-40B4-BE49-F238E27FC236}">
                  <a16:creationId xmlns:a16="http://schemas.microsoft.com/office/drawing/2014/main" id="{0EA6C63B-7075-B33A-D4D0-51C6AA794FDB}"/>
                </a:ext>
              </a:extLst>
            </p:cNvPr>
            <p:cNvGrpSpPr/>
            <p:nvPr/>
          </p:nvGrpSpPr>
          <p:grpSpPr>
            <a:xfrm>
              <a:off x="1942145" y="3994560"/>
              <a:ext cx="1439270" cy="308250"/>
              <a:chOff x="9292360" y="2060083"/>
              <a:chExt cx="2138535" cy="419973"/>
            </a:xfrm>
            <a:solidFill>
              <a:schemeClr val="accent2">
                <a:lumMod val="20000"/>
                <a:lumOff val="80000"/>
              </a:schemeClr>
            </a:solidFill>
          </p:grpSpPr>
          <p:sp>
            <p:nvSpPr>
              <p:cNvPr id="178" name="Arrow: Chevron 177">
                <a:extLst>
                  <a:ext uri="{FF2B5EF4-FFF2-40B4-BE49-F238E27FC236}">
                    <a16:creationId xmlns:a16="http://schemas.microsoft.com/office/drawing/2014/main" id="{1CE88CD1-8F1E-511A-9778-9328B466C48D}"/>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79" name="TextBox 178">
                <a:extLst>
                  <a:ext uri="{FF2B5EF4-FFF2-40B4-BE49-F238E27FC236}">
                    <a16:creationId xmlns:a16="http://schemas.microsoft.com/office/drawing/2014/main" id="{D3C63A35-49B5-C1EB-C1F4-A14D82F246F5}"/>
                  </a:ext>
                </a:extLst>
              </p:cNvPr>
              <p:cNvSpPr txBox="1"/>
              <p:nvPr/>
            </p:nvSpPr>
            <p:spPr>
              <a:xfrm>
                <a:off x="9659550" y="2150186"/>
                <a:ext cx="1771345" cy="224404"/>
              </a:xfrm>
              <a:prstGeom prst="rect">
                <a:avLst/>
              </a:prstGeom>
              <a:noFill/>
            </p:spPr>
            <p:txBody>
              <a:bodyPr wrap="square" lIns="0" tIns="0" rIns="0" bIns="0" rtlCol="0">
                <a:spAutoFit/>
              </a:bodyPr>
              <a:lstStyle/>
              <a:p>
                <a:pPr algn="l">
                  <a:spcAft>
                    <a:spcPts val="200"/>
                  </a:spcAft>
                </a:pPr>
                <a:r>
                  <a:rPr lang="en-US" sz="900" dirty="0"/>
                  <a:t>Market Estimation</a:t>
                </a:r>
                <a:endParaRPr lang="en-IN" sz="900" dirty="0"/>
              </a:p>
            </p:txBody>
          </p:sp>
        </p:grpSp>
        <p:grpSp>
          <p:nvGrpSpPr>
            <p:cNvPr id="160" name="Group 159">
              <a:extLst>
                <a:ext uri="{FF2B5EF4-FFF2-40B4-BE49-F238E27FC236}">
                  <a16:creationId xmlns:a16="http://schemas.microsoft.com/office/drawing/2014/main" id="{1C4AFD25-E5B4-0A52-5F34-44C60589B2C7}"/>
                </a:ext>
              </a:extLst>
            </p:cNvPr>
            <p:cNvGrpSpPr/>
            <p:nvPr/>
          </p:nvGrpSpPr>
          <p:grpSpPr>
            <a:xfrm>
              <a:off x="3383843" y="3997484"/>
              <a:ext cx="1453572" cy="302726"/>
              <a:chOff x="9292360" y="2060083"/>
              <a:chExt cx="2159785" cy="412445"/>
            </a:xfrm>
            <a:solidFill>
              <a:schemeClr val="accent2">
                <a:lumMod val="20000"/>
                <a:lumOff val="80000"/>
              </a:schemeClr>
            </a:solidFill>
          </p:grpSpPr>
          <p:sp>
            <p:nvSpPr>
              <p:cNvPr id="176" name="Arrow: Chevron 175">
                <a:extLst>
                  <a:ext uri="{FF2B5EF4-FFF2-40B4-BE49-F238E27FC236}">
                    <a16:creationId xmlns:a16="http://schemas.microsoft.com/office/drawing/2014/main" id="{1CD6C22E-336D-EBEB-170E-4AE95287ECEF}"/>
                  </a:ext>
                </a:extLst>
              </p:cNvPr>
              <p:cNvSpPr/>
              <p:nvPr/>
            </p:nvSpPr>
            <p:spPr>
              <a:xfrm>
                <a:off x="9292360" y="2060083"/>
                <a:ext cx="2058545" cy="4124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77" name="TextBox 176">
                <a:extLst>
                  <a:ext uri="{FF2B5EF4-FFF2-40B4-BE49-F238E27FC236}">
                    <a16:creationId xmlns:a16="http://schemas.microsoft.com/office/drawing/2014/main" id="{25B30F5B-DCAE-B830-1996-EB88D62A5DF4}"/>
                  </a:ext>
                </a:extLst>
              </p:cNvPr>
              <p:cNvSpPr txBox="1"/>
              <p:nvPr/>
            </p:nvSpPr>
            <p:spPr>
              <a:xfrm>
                <a:off x="9426700" y="2144674"/>
                <a:ext cx="2025445" cy="224403"/>
              </a:xfrm>
              <a:prstGeom prst="rect">
                <a:avLst/>
              </a:prstGeom>
              <a:noFill/>
            </p:spPr>
            <p:txBody>
              <a:bodyPr wrap="square" lIns="0" tIns="0" rIns="0" bIns="0" rtlCol="0">
                <a:spAutoFit/>
              </a:bodyPr>
              <a:lstStyle/>
              <a:p>
                <a:pPr algn="l">
                  <a:spcAft>
                    <a:spcPts val="200"/>
                  </a:spcAft>
                </a:pPr>
                <a:r>
                  <a:rPr lang="en-US" sz="900" dirty="0"/>
                  <a:t>Primary Research Findings</a:t>
                </a:r>
                <a:endParaRPr lang="en-IN" sz="900" dirty="0"/>
              </a:p>
            </p:txBody>
          </p:sp>
        </p:grpSp>
        <p:grpSp>
          <p:nvGrpSpPr>
            <p:cNvPr id="161" name="Group 160">
              <a:extLst>
                <a:ext uri="{FF2B5EF4-FFF2-40B4-BE49-F238E27FC236}">
                  <a16:creationId xmlns:a16="http://schemas.microsoft.com/office/drawing/2014/main" id="{9BF588EF-62E9-343E-DCA3-2036D9A540F7}"/>
                </a:ext>
              </a:extLst>
            </p:cNvPr>
            <p:cNvGrpSpPr/>
            <p:nvPr/>
          </p:nvGrpSpPr>
          <p:grpSpPr>
            <a:xfrm>
              <a:off x="4790801" y="3994560"/>
              <a:ext cx="1363158" cy="308250"/>
              <a:chOff x="9292360" y="2060083"/>
              <a:chExt cx="2025445" cy="419973"/>
            </a:xfrm>
            <a:solidFill>
              <a:schemeClr val="accent2">
                <a:lumMod val="20000"/>
                <a:lumOff val="80000"/>
              </a:schemeClr>
            </a:solidFill>
          </p:grpSpPr>
          <p:sp>
            <p:nvSpPr>
              <p:cNvPr id="174" name="Arrow: Chevron 173">
                <a:extLst>
                  <a:ext uri="{FF2B5EF4-FFF2-40B4-BE49-F238E27FC236}">
                    <a16:creationId xmlns:a16="http://schemas.microsoft.com/office/drawing/2014/main" id="{C279035D-9A01-0EFA-C292-D584AC334BA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75" name="TextBox 174">
                <a:extLst>
                  <a:ext uri="{FF2B5EF4-FFF2-40B4-BE49-F238E27FC236}">
                    <a16:creationId xmlns:a16="http://schemas.microsoft.com/office/drawing/2014/main" id="{230B4AE1-E42B-5A1A-E5D6-47DD5369E999}"/>
                  </a:ext>
                </a:extLst>
              </p:cNvPr>
              <p:cNvSpPr txBox="1"/>
              <p:nvPr/>
            </p:nvSpPr>
            <p:spPr>
              <a:xfrm>
                <a:off x="9721352" y="2150186"/>
                <a:ext cx="1103766" cy="224404"/>
              </a:xfrm>
              <a:prstGeom prst="rect">
                <a:avLst/>
              </a:prstGeom>
              <a:grpFill/>
            </p:spPr>
            <p:txBody>
              <a:bodyPr wrap="square" lIns="0" tIns="0" rIns="0" bIns="0" rtlCol="0">
                <a:spAutoFit/>
              </a:bodyPr>
              <a:lstStyle/>
              <a:p>
                <a:pPr algn="l">
                  <a:spcAft>
                    <a:spcPts val="200"/>
                  </a:spcAft>
                </a:pPr>
                <a:r>
                  <a:rPr lang="en-US" sz="900" dirty="0"/>
                  <a:t>Product</a:t>
                </a:r>
                <a:endParaRPr lang="en-IN" sz="900" dirty="0"/>
              </a:p>
            </p:txBody>
          </p:sp>
        </p:grpSp>
        <p:grpSp>
          <p:nvGrpSpPr>
            <p:cNvPr id="162" name="Group 161">
              <a:extLst>
                <a:ext uri="{FF2B5EF4-FFF2-40B4-BE49-F238E27FC236}">
                  <a16:creationId xmlns:a16="http://schemas.microsoft.com/office/drawing/2014/main" id="{AA06FAF3-5D64-AB2F-617B-93A803A3EF8A}"/>
                </a:ext>
              </a:extLst>
            </p:cNvPr>
            <p:cNvGrpSpPr/>
            <p:nvPr/>
          </p:nvGrpSpPr>
          <p:grpSpPr>
            <a:xfrm>
              <a:off x="7521975" y="3999529"/>
              <a:ext cx="1363158" cy="308250"/>
              <a:chOff x="9292360" y="2060083"/>
              <a:chExt cx="2025445" cy="419973"/>
            </a:xfrm>
            <a:solidFill>
              <a:schemeClr val="accent2">
                <a:lumMod val="20000"/>
                <a:lumOff val="80000"/>
              </a:schemeClr>
            </a:solidFill>
          </p:grpSpPr>
          <p:sp>
            <p:nvSpPr>
              <p:cNvPr id="172" name="Arrow: Chevron 171">
                <a:extLst>
                  <a:ext uri="{FF2B5EF4-FFF2-40B4-BE49-F238E27FC236}">
                    <a16:creationId xmlns:a16="http://schemas.microsoft.com/office/drawing/2014/main" id="{BCC3B49B-F012-C860-FCFF-2EC0E00A5417}"/>
                  </a:ext>
                </a:extLst>
              </p:cNvPr>
              <p:cNvSpPr/>
              <p:nvPr/>
            </p:nvSpPr>
            <p:spPr>
              <a:xfrm>
                <a:off x="9292360" y="2060083"/>
                <a:ext cx="2025445" cy="41997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bg1"/>
                  </a:solidFill>
                </a:endParaRPr>
              </a:p>
            </p:txBody>
          </p:sp>
          <p:sp>
            <p:nvSpPr>
              <p:cNvPr id="173" name="TextBox 172">
                <a:extLst>
                  <a:ext uri="{FF2B5EF4-FFF2-40B4-BE49-F238E27FC236}">
                    <a16:creationId xmlns:a16="http://schemas.microsoft.com/office/drawing/2014/main" id="{E70922B8-8E8E-DFF1-6A0E-A77D2CBA3855}"/>
                  </a:ext>
                </a:extLst>
              </p:cNvPr>
              <p:cNvSpPr txBox="1"/>
              <p:nvPr/>
            </p:nvSpPr>
            <p:spPr>
              <a:xfrm>
                <a:off x="9539320" y="2137622"/>
                <a:ext cx="1746507" cy="224405"/>
              </a:xfrm>
              <a:prstGeom prst="rect">
                <a:avLst/>
              </a:prstGeom>
              <a:noFill/>
            </p:spPr>
            <p:txBody>
              <a:bodyPr wrap="square" lIns="0" tIns="0" rIns="0" bIns="0" rtlCol="0">
                <a:spAutoFit/>
              </a:bodyPr>
              <a:lstStyle/>
              <a:p>
                <a:pPr algn="l">
                  <a:spcAft>
                    <a:spcPts val="200"/>
                  </a:spcAft>
                </a:pPr>
                <a:r>
                  <a:rPr lang="en-US" sz="900" b="1" dirty="0">
                    <a:solidFill>
                      <a:schemeClr val="bg1"/>
                    </a:solidFill>
                  </a:rPr>
                  <a:t>Promotion &amp; Timeline</a:t>
                </a:r>
                <a:endParaRPr lang="en-IN" sz="900" b="1" dirty="0">
                  <a:solidFill>
                    <a:schemeClr val="bg1"/>
                  </a:solidFill>
                </a:endParaRPr>
              </a:p>
            </p:txBody>
          </p:sp>
        </p:grpSp>
        <p:grpSp>
          <p:nvGrpSpPr>
            <p:cNvPr id="163" name="Group 162">
              <a:extLst>
                <a:ext uri="{FF2B5EF4-FFF2-40B4-BE49-F238E27FC236}">
                  <a16:creationId xmlns:a16="http://schemas.microsoft.com/office/drawing/2014/main" id="{E19606F2-2216-A044-D5E1-74A99B8F939A}"/>
                </a:ext>
              </a:extLst>
            </p:cNvPr>
            <p:cNvGrpSpPr/>
            <p:nvPr/>
          </p:nvGrpSpPr>
          <p:grpSpPr>
            <a:xfrm>
              <a:off x="6156388" y="3994560"/>
              <a:ext cx="1363158" cy="308250"/>
              <a:chOff x="9292360" y="2060083"/>
              <a:chExt cx="2025445" cy="419973"/>
            </a:xfrm>
            <a:solidFill>
              <a:schemeClr val="accent2">
                <a:lumMod val="20000"/>
                <a:lumOff val="80000"/>
              </a:schemeClr>
            </a:solidFill>
          </p:grpSpPr>
          <p:sp>
            <p:nvSpPr>
              <p:cNvPr id="170" name="Arrow: Chevron 169">
                <a:extLst>
                  <a:ext uri="{FF2B5EF4-FFF2-40B4-BE49-F238E27FC236}">
                    <a16:creationId xmlns:a16="http://schemas.microsoft.com/office/drawing/2014/main" id="{02AB0FAC-3F8A-1420-6123-50993D20F888}"/>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71" name="TextBox 170">
                <a:extLst>
                  <a:ext uri="{FF2B5EF4-FFF2-40B4-BE49-F238E27FC236}">
                    <a16:creationId xmlns:a16="http://schemas.microsoft.com/office/drawing/2014/main" id="{8F3BF10A-E3B3-9F81-B690-71B5AF5A5BAF}"/>
                  </a:ext>
                </a:extLst>
              </p:cNvPr>
              <p:cNvSpPr txBox="1"/>
              <p:nvPr/>
            </p:nvSpPr>
            <p:spPr>
              <a:xfrm>
                <a:off x="9751533" y="2148659"/>
                <a:ext cx="1217312" cy="224404"/>
              </a:xfrm>
              <a:prstGeom prst="rect">
                <a:avLst/>
              </a:prstGeom>
              <a:grpFill/>
            </p:spPr>
            <p:txBody>
              <a:bodyPr wrap="square" lIns="0" tIns="0" rIns="0" bIns="0" rtlCol="0">
                <a:spAutoFit/>
              </a:bodyPr>
              <a:lstStyle/>
              <a:p>
                <a:pPr algn="l">
                  <a:spcAft>
                    <a:spcPts val="200"/>
                  </a:spcAft>
                </a:pPr>
                <a:r>
                  <a:rPr lang="en-US" sz="900" dirty="0"/>
                  <a:t>Price &amp; Place</a:t>
                </a:r>
                <a:endParaRPr lang="en-IN" sz="900" dirty="0"/>
              </a:p>
            </p:txBody>
          </p:sp>
        </p:grpSp>
        <p:grpSp>
          <p:nvGrpSpPr>
            <p:cNvPr id="164" name="Group 163">
              <a:extLst>
                <a:ext uri="{FF2B5EF4-FFF2-40B4-BE49-F238E27FC236}">
                  <a16:creationId xmlns:a16="http://schemas.microsoft.com/office/drawing/2014/main" id="{86307CF0-BE96-42F0-8ACF-6736A44D4687}"/>
                </a:ext>
              </a:extLst>
            </p:cNvPr>
            <p:cNvGrpSpPr/>
            <p:nvPr/>
          </p:nvGrpSpPr>
          <p:grpSpPr>
            <a:xfrm>
              <a:off x="8887562" y="3994560"/>
              <a:ext cx="1363158" cy="308250"/>
              <a:chOff x="9292360" y="2060083"/>
              <a:chExt cx="2025445" cy="419973"/>
            </a:xfrm>
            <a:solidFill>
              <a:schemeClr val="accent2">
                <a:lumMod val="20000"/>
                <a:lumOff val="80000"/>
              </a:schemeClr>
            </a:solidFill>
          </p:grpSpPr>
          <p:sp>
            <p:nvSpPr>
              <p:cNvPr id="168" name="Arrow: Chevron 167">
                <a:extLst>
                  <a:ext uri="{FF2B5EF4-FFF2-40B4-BE49-F238E27FC236}">
                    <a16:creationId xmlns:a16="http://schemas.microsoft.com/office/drawing/2014/main" id="{F0FD6100-AF84-ABA5-7F6E-8D8188D8EDFE}"/>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69" name="TextBox 168">
                <a:extLst>
                  <a:ext uri="{FF2B5EF4-FFF2-40B4-BE49-F238E27FC236}">
                    <a16:creationId xmlns:a16="http://schemas.microsoft.com/office/drawing/2014/main" id="{1A6400B6-7AF4-2D08-48CA-516E70ED1782}"/>
                  </a:ext>
                </a:extLst>
              </p:cNvPr>
              <p:cNvSpPr txBox="1"/>
              <p:nvPr/>
            </p:nvSpPr>
            <p:spPr>
              <a:xfrm>
                <a:off x="9716067" y="2150335"/>
                <a:ext cx="1449883" cy="224404"/>
              </a:xfrm>
              <a:prstGeom prst="rect">
                <a:avLst/>
              </a:prstGeom>
              <a:grpFill/>
            </p:spPr>
            <p:txBody>
              <a:bodyPr wrap="square" lIns="0" tIns="0" rIns="0" bIns="0" rtlCol="0">
                <a:spAutoFit/>
              </a:bodyPr>
              <a:lstStyle/>
              <a:p>
                <a:pPr algn="l">
                  <a:spcAft>
                    <a:spcPts val="200"/>
                  </a:spcAft>
                </a:pPr>
                <a:r>
                  <a:rPr lang="en-US" sz="900" dirty="0"/>
                  <a:t>Financials</a:t>
                </a:r>
                <a:endParaRPr lang="en-IN" sz="900" dirty="0"/>
              </a:p>
            </p:txBody>
          </p:sp>
        </p:grpSp>
        <p:grpSp>
          <p:nvGrpSpPr>
            <p:cNvPr id="165" name="Group 164">
              <a:extLst>
                <a:ext uri="{FF2B5EF4-FFF2-40B4-BE49-F238E27FC236}">
                  <a16:creationId xmlns:a16="http://schemas.microsoft.com/office/drawing/2014/main" id="{ED42C00D-4EE6-3447-DF80-1E812B197D1E}"/>
                </a:ext>
              </a:extLst>
            </p:cNvPr>
            <p:cNvGrpSpPr/>
            <p:nvPr/>
          </p:nvGrpSpPr>
          <p:grpSpPr>
            <a:xfrm>
              <a:off x="10253149" y="3992744"/>
              <a:ext cx="1363158" cy="333521"/>
              <a:chOff x="9292360" y="2060083"/>
              <a:chExt cx="2025445" cy="454404"/>
            </a:xfrm>
            <a:solidFill>
              <a:schemeClr val="accent2">
                <a:lumMod val="20000"/>
                <a:lumOff val="80000"/>
              </a:schemeClr>
            </a:solidFill>
          </p:grpSpPr>
          <p:sp>
            <p:nvSpPr>
              <p:cNvPr id="166" name="Arrow: Chevron 165">
                <a:extLst>
                  <a:ext uri="{FF2B5EF4-FFF2-40B4-BE49-F238E27FC236}">
                    <a16:creationId xmlns:a16="http://schemas.microsoft.com/office/drawing/2014/main" id="{3345023D-5398-D828-59D9-B6516731FBF0}"/>
                  </a:ext>
                </a:extLst>
              </p:cNvPr>
              <p:cNvSpPr/>
              <p:nvPr/>
            </p:nvSpPr>
            <p:spPr>
              <a:xfrm>
                <a:off x="9292360" y="2060083"/>
                <a:ext cx="2025445" cy="41997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167" name="TextBox 166">
                <a:extLst>
                  <a:ext uri="{FF2B5EF4-FFF2-40B4-BE49-F238E27FC236}">
                    <a16:creationId xmlns:a16="http://schemas.microsoft.com/office/drawing/2014/main" id="{27685BC6-5912-6DBC-8F92-121F51ABDF6B}"/>
                  </a:ext>
                </a:extLst>
              </p:cNvPr>
              <p:cNvSpPr txBox="1"/>
              <p:nvPr/>
            </p:nvSpPr>
            <p:spPr>
              <a:xfrm>
                <a:off x="9580140" y="2065676"/>
                <a:ext cx="1449883" cy="448811"/>
              </a:xfrm>
              <a:prstGeom prst="rect">
                <a:avLst/>
              </a:prstGeom>
              <a:noFill/>
            </p:spPr>
            <p:txBody>
              <a:bodyPr wrap="square" lIns="0" tIns="0" rIns="0" bIns="0" rtlCol="0">
                <a:spAutoFit/>
              </a:bodyPr>
              <a:lstStyle/>
              <a:p>
                <a:pPr algn="ctr">
                  <a:spcAft>
                    <a:spcPts val="200"/>
                  </a:spcAft>
                </a:pPr>
                <a:r>
                  <a:rPr lang="en-US" sz="900" dirty="0"/>
                  <a:t>Risks, Mitigation &amp; Road Ahead</a:t>
                </a:r>
                <a:endParaRPr lang="en-IN" sz="900" dirty="0"/>
              </a:p>
            </p:txBody>
          </p:sp>
        </p:grpSp>
      </p:grpSp>
      <p:pic>
        <p:nvPicPr>
          <p:cNvPr id="20" name="Picture 19">
            <a:extLst>
              <a:ext uri="{FF2B5EF4-FFF2-40B4-BE49-F238E27FC236}">
                <a16:creationId xmlns:a16="http://schemas.microsoft.com/office/drawing/2014/main" id="{4BDB3A52-DCB7-00A3-89A2-F3944C3FB0D5}"/>
              </a:ext>
            </a:extLst>
          </p:cNvPr>
          <p:cNvPicPr>
            <a:picLocks noChangeAspect="1"/>
          </p:cNvPicPr>
          <p:nvPr/>
        </p:nvPicPr>
        <p:blipFill>
          <a:blip r:embed="rId4"/>
          <a:stretch>
            <a:fillRect/>
          </a:stretch>
        </p:blipFill>
        <p:spPr>
          <a:xfrm>
            <a:off x="6607355" y="917097"/>
            <a:ext cx="5547459" cy="2645493"/>
          </a:xfrm>
          <a:prstGeom prst="rect">
            <a:avLst/>
          </a:prstGeom>
        </p:spPr>
      </p:pic>
      <p:grpSp>
        <p:nvGrpSpPr>
          <p:cNvPr id="26" name="Group 25">
            <a:extLst>
              <a:ext uri="{FF2B5EF4-FFF2-40B4-BE49-F238E27FC236}">
                <a16:creationId xmlns:a16="http://schemas.microsoft.com/office/drawing/2014/main" id="{F729B0B3-36C3-E871-1367-DCC9B90F3F36}"/>
              </a:ext>
            </a:extLst>
          </p:cNvPr>
          <p:cNvGrpSpPr/>
          <p:nvPr/>
        </p:nvGrpSpPr>
        <p:grpSpPr>
          <a:xfrm>
            <a:off x="6607355" y="517176"/>
            <a:ext cx="1989933" cy="357754"/>
            <a:chOff x="965952" y="2044611"/>
            <a:chExt cx="1053859"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28" name="Rectangle: Rounded Corners 27">
              <a:extLst>
                <a:ext uri="{FF2B5EF4-FFF2-40B4-BE49-F238E27FC236}">
                  <a16:creationId xmlns:a16="http://schemas.microsoft.com/office/drawing/2014/main" id="{E0B32F0C-9AE1-5E4D-27A9-405DCFB4C182}"/>
                </a:ext>
              </a:extLst>
            </p:cNvPr>
            <p:cNvSpPr/>
            <p:nvPr/>
          </p:nvSpPr>
          <p:spPr>
            <a:xfrm>
              <a:off x="989045" y="2044611"/>
              <a:ext cx="975069"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29" name="TextBox 28">
              <a:extLst>
                <a:ext uri="{FF2B5EF4-FFF2-40B4-BE49-F238E27FC236}">
                  <a16:creationId xmlns:a16="http://schemas.microsoft.com/office/drawing/2014/main" id="{B9975187-34EE-E700-2B8A-BCCA3936CA96}"/>
                </a:ext>
              </a:extLst>
            </p:cNvPr>
            <p:cNvSpPr txBox="1"/>
            <p:nvPr/>
          </p:nvSpPr>
          <p:spPr>
            <a:xfrm>
              <a:off x="965952" y="2074833"/>
              <a:ext cx="1053859" cy="340193"/>
            </a:xfrm>
            <a:prstGeom prst="homePlate">
              <a:avLst/>
            </a:prstGeom>
            <a:noFill/>
          </p:spPr>
          <p:txBody>
            <a:bodyPr wrap="square" rtlCol="0">
              <a:spAutoFit/>
            </a:bodyPr>
            <a:lstStyle/>
            <a:p>
              <a:r>
                <a:rPr lang="en-IN" sz="1400" b="1" dirty="0">
                  <a:solidFill>
                    <a:schemeClr val="bg1"/>
                  </a:solidFill>
                </a:rPr>
                <a:t> PROJECT TIMELINE</a:t>
              </a:r>
            </a:p>
          </p:txBody>
        </p:sp>
      </p:grpSp>
      <p:grpSp>
        <p:nvGrpSpPr>
          <p:cNvPr id="45" name="Group 44">
            <a:extLst>
              <a:ext uri="{FF2B5EF4-FFF2-40B4-BE49-F238E27FC236}">
                <a16:creationId xmlns:a16="http://schemas.microsoft.com/office/drawing/2014/main" id="{6059CF1F-C2B7-6F3F-9DCB-EA44ED5979C7}"/>
              </a:ext>
            </a:extLst>
          </p:cNvPr>
          <p:cNvGrpSpPr/>
          <p:nvPr/>
        </p:nvGrpSpPr>
        <p:grpSpPr>
          <a:xfrm>
            <a:off x="6627118" y="3538615"/>
            <a:ext cx="2010749" cy="564493"/>
            <a:chOff x="978246" y="2044611"/>
            <a:chExt cx="1043190" cy="5753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46" name="Rectangle: Rounded Corners 1269">
              <a:extLst>
                <a:ext uri="{FF2B5EF4-FFF2-40B4-BE49-F238E27FC236}">
                  <a16:creationId xmlns:a16="http://schemas.microsoft.com/office/drawing/2014/main" id="{21D11B91-25BE-5008-2591-A451155EE66B}"/>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47" name="TextBox 46">
              <a:extLst>
                <a:ext uri="{FF2B5EF4-FFF2-40B4-BE49-F238E27FC236}">
                  <a16:creationId xmlns:a16="http://schemas.microsoft.com/office/drawing/2014/main" id="{CDAA8133-9CEB-A111-8EA8-FCDC112C3B2C}"/>
                </a:ext>
              </a:extLst>
            </p:cNvPr>
            <p:cNvSpPr txBox="1"/>
            <p:nvPr/>
          </p:nvSpPr>
          <p:spPr>
            <a:xfrm>
              <a:off x="978246" y="2086676"/>
              <a:ext cx="917573" cy="533268"/>
            </a:xfrm>
            <a:prstGeom prst="homePlate">
              <a:avLst/>
            </a:prstGeom>
            <a:noFill/>
          </p:spPr>
          <p:txBody>
            <a:bodyPr wrap="square" rtlCol="0">
              <a:spAutoFit/>
            </a:bodyPr>
            <a:lstStyle/>
            <a:p>
              <a:pPr algn="ctr"/>
              <a:r>
                <a:rPr lang="en-IN" sz="1400" b="1" dirty="0">
                  <a:solidFill>
                    <a:schemeClr val="bg1"/>
                  </a:solidFill>
                </a:rPr>
                <a:t>PROPOSED STEPS</a:t>
              </a:r>
            </a:p>
          </p:txBody>
        </p:sp>
      </p:grpSp>
      <p:grpSp>
        <p:nvGrpSpPr>
          <p:cNvPr id="90" name="Group 89">
            <a:extLst>
              <a:ext uri="{FF2B5EF4-FFF2-40B4-BE49-F238E27FC236}">
                <a16:creationId xmlns:a16="http://schemas.microsoft.com/office/drawing/2014/main" id="{FD9E575C-CB9E-B420-7D66-20A31D0AAB0D}"/>
              </a:ext>
            </a:extLst>
          </p:cNvPr>
          <p:cNvGrpSpPr/>
          <p:nvPr/>
        </p:nvGrpSpPr>
        <p:grpSpPr>
          <a:xfrm>
            <a:off x="6607355" y="4107866"/>
            <a:ext cx="5547459" cy="2300952"/>
            <a:chOff x="6123169" y="3680313"/>
            <a:chExt cx="5383624" cy="2300952"/>
          </a:xfrm>
        </p:grpSpPr>
        <p:grpSp>
          <p:nvGrpSpPr>
            <p:cNvPr id="89" name="Group 88">
              <a:extLst>
                <a:ext uri="{FF2B5EF4-FFF2-40B4-BE49-F238E27FC236}">
                  <a16:creationId xmlns:a16="http://schemas.microsoft.com/office/drawing/2014/main" id="{24CD882C-E0F1-056D-5598-1E3CF584FCFC}"/>
                </a:ext>
              </a:extLst>
            </p:cNvPr>
            <p:cNvGrpSpPr/>
            <p:nvPr/>
          </p:nvGrpSpPr>
          <p:grpSpPr>
            <a:xfrm>
              <a:off x="6923472" y="5610083"/>
              <a:ext cx="3375090" cy="371182"/>
              <a:chOff x="6915693" y="5805928"/>
              <a:chExt cx="3375090" cy="371182"/>
            </a:xfrm>
          </p:grpSpPr>
          <p:sp>
            <p:nvSpPr>
              <p:cNvPr id="21" name="TextBox 20">
                <a:extLst>
                  <a:ext uri="{FF2B5EF4-FFF2-40B4-BE49-F238E27FC236}">
                    <a16:creationId xmlns:a16="http://schemas.microsoft.com/office/drawing/2014/main" id="{BC03C4DE-99B8-3ABF-B49D-8F29F83F1015}"/>
                  </a:ext>
                </a:extLst>
              </p:cNvPr>
              <p:cNvSpPr txBox="1"/>
              <p:nvPr/>
            </p:nvSpPr>
            <p:spPr>
              <a:xfrm>
                <a:off x="6915693" y="5805928"/>
                <a:ext cx="1580906" cy="369332"/>
              </a:xfrm>
              <a:prstGeom prst="rect">
                <a:avLst/>
              </a:prstGeom>
              <a:noFill/>
              <a:ln>
                <a:solidFill>
                  <a:schemeClr val="tx1"/>
                </a:solidFill>
                <a:prstDash val="dash"/>
              </a:ln>
            </p:spPr>
            <p:txBody>
              <a:bodyPr wrap="square" rtlCol="0">
                <a:spAutoFit/>
              </a:bodyPr>
              <a:lstStyle/>
              <a:p>
                <a:pPr algn="just"/>
                <a:r>
                  <a:rPr lang="en-US" sz="900" b="0" dirty="0">
                    <a:effectLst/>
                  </a:rPr>
                  <a:t>Conduct quality tests and ‘Product Tasting’ events</a:t>
                </a:r>
                <a:endParaRPr lang="en-IN" sz="900" dirty="0"/>
              </a:p>
            </p:txBody>
          </p:sp>
          <p:sp>
            <p:nvSpPr>
              <p:cNvPr id="22" name="TextBox 21">
                <a:extLst>
                  <a:ext uri="{FF2B5EF4-FFF2-40B4-BE49-F238E27FC236}">
                    <a16:creationId xmlns:a16="http://schemas.microsoft.com/office/drawing/2014/main" id="{17A2D553-A7EC-69AE-2A57-561A45F0344E}"/>
                  </a:ext>
                </a:extLst>
              </p:cNvPr>
              <p:cNvSpPr txBox="1"/>
              <p:nvPr/>
            </p:nvSpPr>
            <p:spPr>
              <a:xfrm>
                <a:off x="8759640" y="5807778"/>
                <a:ext cx="1531143" cy="369332"/>
              </a:xfrm>
              <a:prstGeom prst="rect">
                <a:avLst/>
              </a:prstGeom>
              <a:noFill/>
              <a:ln>
                <a:solidFill>
                  <a:schemeClr val="tx1"/>
                </a:solidFill>
                <a:prstDash val="dash"/>
              </a:ln>
            </p:spPr>
            <p:txBody>
              <a:bodyPr wrap="square" rtlCol="0">
                <a:spAutoFit/>
              </a:bodyPr>
              <a:lstStyle/>
              <a:p>
                <a:pPr algn="just"/>
                <a:r>
                  <a:rPr lang="en-US" sz="900" b="0" dirty="0">
                    <a:effectLst/>
                  </a:rPr>
                  <a:t>Launch the Product </a:t>
                </a:r>
                <a:r>
                  <a:rPr lang="en-US" sz="900" dirty="0"/>
                  <a:t>at the beginning</a:t>
                </a:r>
                <a:r>
                  <a:rPr lang="en-US" sz="900" b="0" dirty="0">
                    <a:effectLst/>
                  </a:rPr>
                  <a:t> of Summer Season</a:t>
                </a:r>
                <a:endParaRPr lang="en-IN" sz="900" dirty="0"/>
              </a:p>
            </p:txBody>
          </p:sp>
        </p:grpSp>
        <p:grpSp>
          <p:nvGrpSpPr>
            <p:cNvPr id="88" name="Group 87">
              <a:extLst>
                <a:ext uri="{FF2B5EF4-FFF2-40B4-BE49-F238E27FC236}">
                  <a16:creationId xmlns:a16="http://schemas.microsoft.com/office/drawing/2014/main" id="{C40D44B2-26A9-A1C7-4381-CB922BB528B2}"/>
                </a:ext>
              </a:extLst>
            </p:cNvPr>
            <p:cNvGrpSpPr/>
            <p:nvPr/>
          </p:nvGrpSpPr>
          <p:grpSpPr>
            <a:xfrm>
              <a:off x="6123169" y="3680313"/>
              <a:ext cx="5383624" cy="520236"/>
              <a:chOff x="6123169" y="3472863"/>
              <a:chExt cx="5383624" cy="520236"/>
            </a:xfrm>
          </p:grpSpPr>
          <p:sp>
            <p:nvSpPr>
              <p:cNvPr id="15" name="TextBox 14">
                <a:extLst>
                  <a:ext uri="{FF2B5EF4-FFF2-40B4-BE49-F238E27FC236}">
                    <a16:creationId xmlns:a16="http://schemas.microsoft.com/office/drawing/2014/main" id="{5C403EF8-C5DF-0CF2-CC7D-4E99EF134B0F}"/>
                  </a:ext>
                </a:extLst>
              </p:cNvPr>
              <p:cNvSpPr txBox="1"/>
              <p:nvPr/>
            </p:nvSpPr>
            <p:spPr>
              <a:xfrm>
                <a:off x="6123169" y="3472863"/>
                <a:ext cx="1312831" cy="507831"/>
              </a:xfrm>
              <a:prstGeom prst="rect">
                <a:avLst/>
              </a:prstGeom>
              <a:noFill/>
              <a:ln>
                <a:solidFill>
                  <a:schemeClr val="tx1"/>
                </a:solidFill>
                <a:prstDash val="dash"/>
              </a:ln>
            </p:spPr>
            <p:txBody>
              <a:bodyPr wrap="square" rtlCol="0">
                <a:spAutoFit/>
              </a:bodyPr>
              <a:lstStyle/>
              <a:p>
                <a:pPr algn="just"/>
                <a:r>
                  <a:rPr lang="en-US" sz="900" b="0" dirty="0">
                    <a:effectLst/>
                  </a:rPr>
                  <a:t>Secure suppliers, materials, and production agreements</a:t>
                </a:r>
                <a:endParaRPr lang="en-IN" sz="900" dirty="0"/>
              </a:p>
            </p:txBody>
          </p:sp>
          <p:sp>
            <p:nvSpPr>
              <p:cNvPr id="23" name="TextBox 22">
                <a:extLst>
                  <a:ext uri="{FF2B5EF4-FFF2-40B4-BE49-F238E27FC236}">
                    <a16:creationId xmlns:a16="http://schemas.microsoft.com/office/drawing/2014/main" id="{CCBEB6B8-5D24-B9B3-7497-B70C7DE19DFC}"/>
                  </a:ext>
                </a:extLst>
              </p:cNvPr>
              <p:cNvSpPr txBox="1"/>
              <p:nvPr/>
            </p:nvSpPr>
            <p:spPr>
              <a:xfrm>
                <a:off x="9329264" y="3480692"/>
                <a:ext cx="2177529" cy="507831"/>
              </a:xfrm>
              <a:prstGeom prst="rect">
                <a:avLst/>
              </a:prstGeom>
              <a:noFill/>
              <a:ln>
                <a:solidFill>
                  <a:schemeClr val="tx1"/>
                </a:solidFill>
                <a:prstDash val="dash"/>
              </a:ln>
            </p:spPr>
            <p:txBody>
              <a:bodyPr wrap="square" rtlCol="0">
                <a:spAutoFit/>
              </a:bodyPr>
              <a:lstStyle/>
              <a:p>
                <a:pPr algn="just"/>
                <a:r>
                  <a:rPr lang="en-US" sz="900" dirty="0"/>
                  <a:t>Run user-generated campaigns focused on sustainability, digital marketing campaigns, and community-based engagement</a:t>
                </a:r>
                <a:endParaRPr lang="en-IN" sz="900" dirty="0"/>
              </a:p>
            </p:txBody>
          </p:sp>
          <p:sp>
            <p:nvSpPr>
              <p:cNvPr id="30" name="TextBox 29">
                <a:extLst>
                  <a:ext uri="{FF2B5EF4-FFF2-40B4-BE49-F238E27FC236}">
                    <a16:creationId xmlns:a16="http://schemas.microsoft.com/office/drawing/2014/main" id="{9758AF85-7794-15F4-A61E-D2D97A4BA23F}"/>
                  </a:ext>
                </a:extLst>
              </p:cNvPr>
              <p:cNvSpPr txBox="1"/>
              <p:nvPr/>
            </p:nvSpPr>
            <p:spPr>
              <a:xfrm>
                <a:off x="7625781" y="3485268"/>
                <a:ext cx="1580345" cy="507831"/>
              </a:xfrm>
              <a:prstGeom prst="rect">
                <a:avLst/>
              </a:prstGeom>
              <a:noFill/>
              <a:ln>
                <a:solidFill>
                  <a:schemeClr val="tx1"/>
                </a:solidFill>
                <a:prstDash val="dash"/>
              </a:ln>
            </p:spPr>
            <p:txBody>
              <a:bodyPr wrap="square" rtlCol="0">
                <a:spAutoFit/>
              </a:bodyPr>
              <a:lstStyle/>
              <a:p>
                <a:pPr algn="just"/>
                <a:r>
                  <a:rPr lang="en-US" sz="900" b="0" dirty="0">
                    <a:effectLst/>
                  </a:rPr>
                  <a:t>Conduct Pre-Launch buzz activities in public places and via social media campaigns</a:t>
                </a:r>
                <a:endParaRPr lang="en-IN" sz="900" dirty="0"/>
              </a:p>
            </p:txBody>
          </p:sp>
        </p:grpSp>
        <p:cxnSp>
          <p:nvCxnSpPr>
            <p:cNvPr id="3" name="Straight Connector 2">
              <a:extLst>
                <a:ext uri="{FF2B5EF4-FFF2-40B4-BE49-F238E27FC236}">
                  <a16:creationId xmlns:a16="http://schemas.microsoft.com/office/drawing/2014/main" id="{F76D2851-0B8E-57A0-E803-7D949B393066}"/>
                </a:ext>
              </a:extLst>
            </p:cNvPr>
            <p:cNvCxnSpPr>
              <a:cxnSpLocks/>
            </p:cNvCxnSpPr>
            <p:nvPr/>
          </p:nvCxnSpPr>
          <p:spPr>
            <a:xfrm>
              <a:off x="6123169" y="4905114"/>
              <a:ext cx="5383624" cy="8935"/>
            </a:xfrm>
            <a:prstGeom prst="line">
              <a:avLst/>
            </a:prstGeom>
            <a:ln w="19050" cap="rnd">
              <a:solidFill>
                <a:schemeClr val="bg1">
                  <a:lumMod val="65000"/>
                </a:schemeClr>
              </a:solidFill>
              <a:prstDash val="dash"/>
              <a:tailEnd type="triangle" w="lg" len="med"/>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B67C1F83-12F6-4A8A-46D6-17B6251A8F71}"/>
                </a:ext>
              </a:extLst>
            </p:cNvPr>
            <p:cNvGrpSpPr/>
            <p:nvPr/>
          </p:nvGrpSpPr>
          <p:grpSpPr>
            <a:xfrm>
              <a:off x="6613048" y="4281245"/>
              <a:ext cx="144000" cy="617155"/>
              <a:chOff x="3613989" y="4468028"/>
              <a:chExt cx="144000" cy="617155"/>
            </a:xfrm>
          </p:grpSpPr>
          <p:sp>
            <p:nvSpPr>
              <p:cNvPr id="13" name="Oval 12">
                <a:extLst>
                  <a:ext uri="{FF2B5EF4-FFF2-40B4-BE49-F238E27FC236}">
                    <a16:creationId xmlns:a16="http://schemas.microsoft.com/office/drawing/2014/main" id="{1E55ABDA-6D84-EBC0-6AA9-88272CD29ED2}"/>
                  </a:ext>
                </a:extLst>
              </p:cNvPr>
              <p:cNvSpPr/>
              <p:nvPr/>
            </p:nvSpPr>
            <p:spPr>
              <a:xfrm rot="10800000">
                <a:off x="3613989" y="4468028"/>
                <a:ext cx="144000" cy="144000"/>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solidFill>
                    <a:schemeClr val="tx1"/>
                  </a:solidFill>
                </a:endParaRPr>
              </a:p>
            </p:txBody>
          </p:sp>
          <p:cxnSp>
            <p:nvCxnSpPr>
              <p:cNvPr id="14" name="Straight Connector 13">
                <a:extLst>
                  <a:ext uri="{FF2B5EF4-FFF2-40B4-BE49-F238E27FC236}">
                    <a16:creationId xmlns:a16="http://schemas.microsoft.com/office/drawing/2014/main" id="{F459E789-4F26-DF5E-395E-C2A1C203E2D3}"/>
                  </a:ext>
                </a:extLst>
              </p:cNvPr>
              <p:cNvCxnSpPr>
                <a:cxnSpLocks/>
              </p:cNvCxnSpPr>
              <p:nvPr/>
            </p:nvCxnSpPr>
            <p:spPr>
              <a:xfrm flipV="1">
                <a:off x="3685988" y="4585374"/>
                <a:ext cx="1" cy="499809"/>
              </a:xfrm>
              <a:prstGeom prst="line">
                <a:avLst/>
              </a:prstGeom>
              <a:solidFill>
                <a:srgbClr val="FF6600"/>
              </a:solidFill>
              <a:ln w="3810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6F06FADE-141E-3D18-F0A3-27E97596EDF8}"/>
                </a:ext>
              </a:extLst>
            </p:cNvPr>
            <p:cNvGrpSpPr/>
            <p:nvPr/>
          </p:nvGrpSpPr>
          <p:grpSpPr>
            <a:xfrm rot="10800000">
              <a:off x="7584940" y="4918658"/>
              <a:ext cx="144000" cy="617155"/>
              <a:chOff x="3613989" y="4468028"/>
              <a:chExt cx="144000" cy="617155"/>
            </a:xfrm>
          </p:grpSpPr>
          <p:sp>
            <p:nvSpPr>
              <p:cNvPr id="56" name="Oval 55">
                <a:extLst>
                  <a:ext uri="{FF2B5EF4-FFF2-40B4-BE49-F238E27FC236}">
                    <a16:creationId xmlns:a16="http://schemas.microsoft.com/office/drawing/2014/main" id="{87B27E41-B88D-01C2-660C-0A923F2EE10C}"/>
                  </a:ext>
                </a:extLst>
              </p:cNvPr>
              <p:cNvSpPr/>
              <p:nvPr/>
            </p:nvSpPr>
            <p:spPr>
              <a:xfrm rot="10800000">
                <a:off x="3613989" y="4468028"/>
                <a:ext cx="144000" cy="144000"/>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solidFill>
                    <a:schemeClr val="tx1"/>
                  </a:solidFill>
                </a:endParaRPr>
              </a:p>
            </p:txBody>
          </p:sp>
          <p:cxnSp>
            <p:nvCxnSpPr>
              <p:cNvPr id="57" name="Straight Connector 56">
                <a:extLst>
                  <a:ext uri="{FF2B5EF4-FFF2-40B4-BE49-F238E27FC236}">
                    <a16:creationId xmlns:a16="http://schemas.microsoft.com/office/drawing/2014/main" id="{F61EC5C9-A335-C3C7-2721-282814224188}"/>
                  </a:ext>
                </a:extLst>
              </p:cNvPr>
              <p:cNvCxnSpPr>
                <a:cxnSpLocks/>
              </p:cNvCxnSpPr>
              <p:nvPr/>
            </p:nvCxnSpPr>
            <p:spPr>
              <a:xfrm flipV="1">
                <a:off x="3685988" y="4585374"/>
                <a:ext cx="1" cy="499809"/>
              </a:xfrm>
              <a:prstGeom prst="line">
                <a:avLst/>
              </a:prstGeom>
              <a:solidFill>
                <a:srgbClr val="FF6600"/>
              </a:solidFill>
              <a:ln w="3810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A275B7F-95FF-1568-86BC-1803BADD5BE9}"/>
                </a:ext>
              </a:extLst>
            </p:cNvPr>
            <p:cNvGrpSpPr/>
            <p:nvPr/>
          </p:nvGrpSpPr>
          <p:grpSpPr>
            <a:xfrm>
              <a:off x="8556832" y="4274416"/>
              <a:ext cx="144000" cy="617155"/>
              <a:chOff x="3613989" y="4468028"/>
              <a:chExt cx="144000" cy="617155"/>
            </a:xfrm>
          </p:grpSpPr>
          <p:sp>
            <p:nvSpPr>
              <p:cNvPr id="80" name="Oval 79">
                <a:extLst>
                  <a:ext uri="{FF2B5EF4-FFF2-40B4-BE49-F238E27FC236}">
                    <a16:creationId xmlns:a16="http://schemas.microsoft.com/office/drawing/2014/main" id="{E40324F8-F11B-7323-7A31-3010051B7F84}"/>
                  </a:ext>
                </a:extLst>
              </p:cNvPr>
              <p:cNvSpPr/>
              <p:nvPr/>
            </p:nvSpPr>
            <p:spPr>
              <a:xfrm rot="10800000">
                <a:off x="3613989" y="4468028"/>
                <a:ext cx="144000" cy="144000"/>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solidFill>
                    <a:schemeClr val="tx1"/>
                  </a:solidFill>
                </a:endParaRPr>
              </a:p>
            </p:txBody>
          </p:sp>
          <p:cxnSp>
            <p:nvCxnSpPr>
              <p:cNvPr id="81" name="Straight Connector 80">
                <a:extLst>
                  <a:ext uri="{FF2B5EF4-FFF2-40B4-BE49-F238E27FC236}">
                    <a16:creationId xmlns:a16="http://schemas.microsoft.com/office/drawing/2014/main" id="{DBF7531E-2F1A-9FEB-12ED-B848AA4F791C}"/>
                  </a:ext>
                </a:extLst>
              </p:cNvPr>
              <p:cNvCxnSpPr>
                <a:cxnSpLocks/>
              </p:cNvCxnSpPr>
              <p:nvPr/>
            </p:nvCxnSpPr>
            <p:spPr>
              <a:xfrm flipV="1">
                <a:off x="3685988" y="4585374"/>
                <a:ext cx="1" cy="499809"/>
              </a:xfrm>
              <a:prstGeom prst="line">
                <a:avLst/>
              </a:prstGeom>
              <a:solidFill>
                <a:srgbClr val="FF6600"/>
              </a:solidFill>
              <a:ln w="3810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96B5598-5741-F8A1-DD0F-BDD85928B3FA}"/>
                </a:ext>
              </a:extLst>
            </p:cNvPr>
            <p:cNvGrpSpPr/>
            <p:nvPr/>
          </p:nvGrpSpPr>
          <p:grpSpPr>
            <a:xfrm>
              <a:off x="10500617" y="4287959"/>
              <a:ext cx="144000" cy="617155"/>
              <a:chOff x="3613989" y="4468028"/>
              <a:chExt cx="144000" cy="617155"/>
            </a:xfrm>
          </p:grpSpPr>
          <p:sp>
            <p:nvSpPr>
              <p:cNvPr id="83" name="Oval 82">
                <a:extLst>
                  <a:ext uri="{FF2B5EF4-FFF2-40B4-BE49-F238E27FC236}">
                    <a16:creationId xmlns:a16="http://schemas.microsoft.com/office/drawing/2014/main" id="{8D25E12D-6C00-6849-1001-802555EA7064}"/>
                  </a:ext>
                </a:extLst>
              </p:cNvPr>
              <p:cNvSpPr/>
              <p:nvPr/>
            </p:nvSpPr>
            <p:spPr>
              <a:xfrm rot="10800000">
                <a:off x="3613989" y="4468028"/>
                <a:ext cx="144000" cy="144000"/>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solidFill>
                    <a:schemeClr val="tx1"/>
                  </a:solidFill>
                </a:endParaRPr>
              </a:p>
            </p:txBody>
          </p:sp>
          <p:cxnSp>
            <p:nvCxnSpPr>
              <p:cNvPr id="84" name="Straight Connector 83">
                <a:extLst>
                  <a:ext uri="{FF2B5EF4-FFF2-40B4-BE49-F238E27FC236}">
                    <a16:creationId xmlns:a16="http://schemas.microsoft.com/office/drawing/2014/main" id="{373ED7FE-F2A9-E43A-26BD-5608E01B14DE}"/>
                  </a:ext>
                </a:extLst>
              </p:cNvPr>
              <p:cNvCxnSpPr>
                <a:cxnSpLocks/>
              </p:cNvCxnSpPr>
              <p:nvPr/>
            </p:nvCxnSpPr>
            <p:spPr>
              <a:xfrm flipV="1">
                <a:off x="3685988" y="4585374"/>
                <a:ext cx="1" cy="499809"/>
              </a:xfrm>
              <a:prstGeom prst="line">
                <a:avLst/>
              </a:prstGeom>
              <a:solidFill>
                <a:srgbClr val="FF6600"/>
              </a:solidFill>
              <a:ln w="38100">
                <a:solidFill>
                  <a:srgbClr val="EE5600"/>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C01BD0F-B1B0-3AF5-A363-760ABC58100F}"/>
                </a:ext>
              </a:extLst>
            </p:cNvPr>
            <p:cNvGrpSpPr/>
            <p:nvPr/>
          </p:nvGrpSpPr>
          <p:grpSpPr>
            <a:xfrm rot="10800000">
              <a:off x="9528724" y="4914049"/>
              <a:ext cx="144000" cy="617155"/>
              <a:chOff x="3613989" y="4468028"/>
              <a:chExt cx="144000" cy="617155"/>
            </a:xfrm>
          </p:grpSpPr>
          <p:sp>
            <p:nvSpPr>
              <p:cNvPr id="86" name="Oval 85">
                <a:extLst>
                  <a:ext uri="{FF2B5EF4-FFF2-40B4-BE49-F238E27FC236}">
                    <a16:creationId xmlns:a16="http://schemas.microsoft.com/office/drawing/2014/main" id="{C6E189C4-49C7-518D-B02B-CC077CF73610}"/>
                  </a:ext>
                </a:extLst>
              </p:cNvPr>
              <p:cNvSpPr/>
              <p:nvPr/>
            </p:nvSpPr>
            <p:spPr>
              <a:xfrm rot="10800000">
                <a:off x="3613989" y="4468028"/>
                <a:ext cx="144000" cy="144000"/>
              </a:xfrm>
              <a:prstGeom prst="ellipse">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a:solidFill>
                    <a:schemeClr val="tx1"/>
                  </a:solidFill>
                </a:endParaRPr>
              </a:p>
            </p:txBody>
          </p:sp>
          <p:cxnSp>
            <p:nvCxnSpPr>
              <p:cNvPr id="87" name="Straight Connector 86">
                <a:extLst>
                  <a:ext uri="{FF2B5EF4-FFF2-40B4-BE49-F238E27FC236}">
                    <a16:creationId xmlns:a16="http://schemas.microsoft.com/office/drawing/2014/main" id="{339F9896-2E36-D3E2-725A-C41839E416B5}"/>
                  </a:ext>
                </a:extLst>
              </p:cNvPr>
              <p:cNvCxnSpPr>
                <a:cxnSpLocks/>
              </p:cNvCxnSpPr>
              <p:nvPr/>
            </p:nvCxnSpPr>
            <p:spPr>
              <a:xfrm flipV="1">
                <a:off x="3685988" y="4585374"/>
                <a:ext cx="1" cy="499809"/>
              </a:xfrm>
              <a:prstGeom prst="line">
                <a:avLst/>
              </a:prstGeom>
              <a:solidFill>
                <a:srgbClr val="FF6600"/>
              </a:solidFill>
              <a:ln w="38100">
                <a:solidFill>
                  <a:srgbClr val="EE5600"/>
                </a:solidFill>
              </a:ln>
            </p:spPr>
            <p:style>
              <a:lnRef idx="1">
                <a:schemeClr val="accent1"/>
              </a:lnRef>
              <a:fillRef idx="0">
                <a:schemeClr val="accent1"/>
              </a:fillRef>
              <a:effectRef idx="0">
                <a:schemeClr val="accent1"/>
              </a:effectRef>
              <a:fontRef idx="minor">
                <a:schemeClr val="tx1"/>
              </a:fontRef>
            </p:style>
          </p:cxnSp>
        </p:grpSp>
      </p:grpSp>
      <p:cxnSp>
        <p:nvCxnSpPr>
          <p:cNvPr id="37" name="Straight Connector 36">
            <a:extLst>
              <a:ext uri="{FF2B5EF4-FFF2-40B4-BE49-F238E27FC236}">
                <a16:creationId xmlns:a16="http://schemas.microsoft.com/office/drawing/2014/main" id="{43F7A7AD-5D2D-63F2-E74B-A488C6FFE4FC}"/>
              </a:ext>
            </a:extLst>
          </p:cNvPr>
          <p:cNvCxnSpPr>
            <a:cxnSpLocks/>
          </p:cNvCxnSpPr>
          <p:nvPr/>
        </p:nvCxnSpPr>
        <p:spPr>
          <a:xfrm>
            <a:off x="-6081" y="6504816"/>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BC3051-0DF7-2E96-F12C-F5E925BE8631}"/>
              </a:ext>
            </a:extLst>
          </p:cNvPr>
          <p:cNvCxnSpPr>
            <a:cxnSpLocks/>
          </p:cNvCxnSpPr>
          <p:nvPr/>
        </p:nvCxnSpPr>
        <p:spPr>
          <a:xfrm>
            <a:off x="0" y="427831"/>
            <a:ext cx="12198081" cy="0"/>
          </a:xfrm>
          <a:prstGeom prst="line">
            <a:avLst/>
          </a:prstGeom>
          <a:ln w="3810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0B67D-C552-E64C-4E5E-413BAC31A6ED}"/>
              </a:ext>
            </a:extLst>
          </p:cNvPr>
          <p:cNvCxnSpPr>
            <a:cxnSpLocks/>
          </p:cNvCxnSpPr>
          <p:nvPr/>
        </p:nvCxnSpPr>
        <p:spPr>
          <a:xfrm>
            <a:off x="6508657" y="501184"/>
            <a:ext cx="0" cy="6074861"/>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9041CB2A-7F21-6839-6E79-5F483A28C43D}"/>
              </a:ext>
            </a:extLst>
          </p:cNvPr>
          <p:cNvSpPr txBox="1"/>
          <p:nvPr/>
        </p:nvSpPr>
        <p:spPr>
          <a:xfrm>
            <a:off x="70257" y="5030583"/>
            <a:ext cx="4016046" cy="577081"/>
          </a:xfrm>
          <a:prstGeom prst="rect">
            <a:avLst/>
          </a:prstGeom>
          <a:noFill/>
          <a:ln>
            <a:noFill/>
            <a:prstDash val="dash"/>
          </a:ln>
        </p:spPr>
        <p:txBody>
          <a:bodyPr wrap="square" rtlCol="0" anchor="ctr">
            <a:spAutoFit/>
          </a:bodyPr>
          <a:lstStyle/>
          <a:p>
            <a:pPr algn="just"/>
            <a:r>
              <a:rPr lang="en-GB" sz="1050" b="0" i="0" dirty="0">
                <a:effectLst/>
              </a:rPr>
              <a:t>Content related to nature, reality, and the creative process receives ≈250 times more interactions than content focused solely on product and pricing</a:t>
            </a:r>
            <a:endParaRPr lang="en-US" sz="1050" b="0" i="0" dirty="0">
              <a:effectLst/>
            </a:endParaRPr>
          </a:p>
        </p:txBody>
      </p:sp>
      <p:sp>
        <p:nvSpPr>
          <p:cNvPr id="125" name="TextBox 124">
            <a:extLst>
              <a:ext uri="{FF2B5EF4-FFF2-40B4-BE49-F238E27FC236}">
                <a16:creationId xmlns:a16="http://schemas.microsoft.com/office/drawing/2014/main" id="{7FCE8600-65C6-43AA-6873-A5876CA83294}"/>
              </a:ext>
            </a:extLst>
          </p:cNvPr>
          <p:cNvSpPr txBox="1"/>
          <p:nvPr/>
        </p:nvSpPr>
        <p:spPr>
          <a:xfrm>
            <a:off x="61390" y="5851736"/>
            <a:ext cx="4016047" cy="577081"/>
          </a:xfrm>
          <a:prstGeom prst="rect">
            <a:avLst/>
          </a:prstGeom>
          <a:noFill/>
          <a:ln>
            <a:noFill/>
            <a:prstDash val="dash"/>
          </a:ln>
        </p:spPr>
        <p:txBody>
          <a:bodyPr wrap="square" rtlCol="0" anchor="ctr">
            <a:spAutoFit/>
          </a:bodyPr>
          <a:lstStyle/>
          <a:p>
            <a:pPr algn="just"/>
            <a:r>
              <a:rPr lang="en-GB" sz="1050" dirty="0"/>
              <a:t>Users visit different places and post photos tagging ITC’s “Sprinkl” that reminds them of our flavours, increasing organic traffic and engagement with more relatable content</a:t>
            </a:r>
            <a:endParaRPr lang="en-US" sz="1050" b="0" i="0" dirty="0">
              <a:effectLst/>
            </a:endParaRPr>
          </a:p>
        </p:txBody>
      </p:sp>
      <p:sp>
        <p:nvSpPr>
          <p:cNvPr id="126" name="Rectangle 125">
            <a:extLst>
              <a:ext uri="{FF2B5EF4-FFF2-40B4-BE49-F238E27FC236}">
                <a16:creationId xmlns:a16="http://schemas.microsoft.com/office/drawing/2014/main" id="{B1384634-F8DA-30F4-1974-0EA2C383D984}"/>
              </a:ext>
            </a:extLst>
          </p:cNvPr>
          <p:cNvSpPr/>
          <p:nvPr/>
        </p:nvSpPr>
        <p:spPr>
          <a:xfrm>
            <a:off x="4173822" y="647628"/>
            <a:ext cx="2278711" cy="5767376"/>
          </a:xfrm>
          <a:prstGeom prst="rect">
            <a:avLst/>
          </a:prstGeom>
          <a:noFill/>
          <a:ln>
            <a:solidFill>
              <a:srgbClr val="606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91B46A18-34AB-3264-C484-66F4F753C97B}"/>
              </a:ext>
            </a:extLst>
          </p:cNvPr>
          <p:cNvSpPr/>
          <p:nvPr/>
        </p:nvSpPr>
        <p:spPr>
          <a:xfrm>
            <a:off x="79027" y="4852799"/>
            <a:ext cx="4015626" cy="1573248"/>
          </a:xfrm>
          <a:prstGeom prst="rect">
            <a:avLst/>
          </a:prstGeom>
          <a:noFill/>
          <a:ln>
            <a:solidFill>
              <a:srgbClr val="606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D12C9AB4-45D3-86E0-DDDE-462998F2739E}"/>
              </a:ext>
            </a:extLst>
          </p:cNvPr>
          <p:cNvCxnSpPr>
            <a:cxnSpLocks/>
          </p:cNvCxnSpPr>
          <p:nvPr/>
        </p:nvCxnSpPr>
        <p:spPr>
          <a:xfrm>
            <a:off x="87376" y="5729709"/>
            <a:ext cx="4016047" cy="9292"/>
          </a:xfrm>
          <a:prstGeom prst="line">
            <a:avLst/>
          </a:prstGeom>
          <a:ln w="12700">
            <a:solidFill>
              <a:srgbClr val="606060"/>
            </a:solidFill>
            <a:prstDash val="dash"/>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E50466A-6E6A-7789-A83A-E25016C8A3E6}"/>
              </a:ext>
            </a:extLst>
          </p:cNvPr>
          <p:cNvSpPr txBox="1"/>
          <p:nvPr/>
        </p:nvSpPr>
        <p:spPr>
          <a:xfrm>
            <a:off x="4177882" y="4300288"/>
            <a:ext cx="2265600" cy="2196000"/>
          </a:xfrm>
          <a:prstGeom prst="rect">
            <a:avLst/>
          </a:prstGeom>
          <a:noFill/>
          <a:ln>
            <a:noFill/>
            <a:prstDash val="dash"/>
          </a:ln>
        </p:spPr>
        <p:txBody>
          <a:bodyPr wrap="square" rtlCol="0" anchor="ctr">
            <a:spAutoFit/>
          </a:bodyPr>
          <a:lstStyle/>
          <a:p>
            <a:pPr marL="171450" indent="-171450" algn="l">
              <a:buFont typeface="Arial" panose="020B0604020202020204" pitchFamily="34" charset="0"/>
              <a:buChar char="•"/>
            </a:pPr>
            <a:r>
              <a:rPr lang="en-US" sz="1100" b="1" dirty="0"/>
              <a:t>Enhanced Visibility:</a:t>
            </a:r>
            <a:r>
              <a:rPr lang="en-US" sz="1100" dirty="0"/>
              <a:t> Initially, masala soda ads can be positioned at the top to increase the rate of purchases</a:t>
            </a:r>
          </a:p>
          <a:p>
            <a:pPr marL="171450" indent="-171450" algn="l">
              <a:buFont typeface="Arial" panose="020B0604020202020204" pitchFamily="34" charset="0"/>
              <a:buChar char="•"/>
            </a:pPr>
            <a:r>
              <a:rPr lang="en-US" sz="1100" b="1" dirty="0"/>
              <a:t>Brand Awareness:</a:t>
            </a:r>
            <a:r>
              <a:rPr lang="en-US" sz="1100" dirty="0"/>
              <a:t> We can also promote our </a:t>
            </a:r>
            <a:r>
              <a:rPr lang="en-US" sz="1100"/>
              <a:t>brand 'Sprinkl' </a:t>
            </a:r>
            <a:r>
              <a:rPr lang="en-US" sz="1100" dirty="0"/>
              <a:t>on popular e-commerce platforms</a:t>
            </a:r>
          </a:p>
          <a:p>
            <a:pPr marL="171450" indent="-171450" algn="l">
              <a:buFont typeface="Arial" panose="020B0604020202020204" pitchFamily="34" charset="0"/>
              <a:buChar char="•"/>
            </a:pPr>
            <a:r>
              <a:rPr lang="en-US" sz="1100" b="1" dirty="0"/>
              <a:t>Product Ratings:</a:t>
            </a:r>
            <a:r>
              <a:rPr lang="en-US" sz="1100" dirty="0"/>
              <a:t> The Product showing on the top would also mean more ratings which in turn would drive more people to choose our product</a:t>
            </a:r>
          </a:p>
        </p:txBody>
      </p:sp>
      <p:grpSp>
        <p:nvGrpSpPr>
          <p:cNvPr id="131" name="Group 130">
            <a:extLst>
              <a:ext uri="{FF2B5EF4-FFF2-40B4-BE49-F238E27FC236}">
                <a16:creationId xmlns:a16="http://schemas.microsoft.com/office/drawing/2014/main" id="{5994F677-4204-4EB0-5F22-DFDCFA7D5C29}"/>
              </a:ext>
            </a:extLst>
          </p:cNvPr>
          <p:cNvGrpSpPr/>
          <p:nvPr/>
        </p:nvGrpSpPr>
        <p:grpSpPr>
          <a:xfrm>
            <a:off x="186356" y="1177812"/>
            <a:ext cx="3818556" cy="3391271"/>
            <a:chOff x="216898" y="1294358"/>
            <a:chExt cx="4793642" cy="4449168"/>
          </a:xfrm>
        </p:grpSpPr>
        <p:pic>
          <p:nvPicPr>
            <p:cNvPr id="138" name="Picture 137">
              <a:extLst>
                <a:ext uri="{FF2B5EF4-FFF2-40B4-BE49-F238E27FC236}">
                  <a16:creationId xmlns:a16="http://schemas.microsoft.com/office/drawing/2014/main" id="{D60463D9-C84A-42F9-0FE7-8C1C1E93B8A0}"/>
                </a:ext>
              </a:extLst>
            </p:cNvPr>
            <p:cNvPicPr>
              <a:picLocks noChangeAspect="1"/>
            </p:cNvPicPr>
            <p:nvPr/>
          </p:nvPicPr>
          <p:blipFill>
            <a:blip r:embed="rId5"/>
            <a:stretch>
              <a:fillRect/>
            </a:stretch>
          </p:blipFill>
          <p:spPr>
            <a:xfrm>
              <a:off x="216898" y="1294358"/>
              <a:ext cx="2377011" cy="4449167"/>
            </a:xfrm>
            <a:prstGeom prst="rect">
              <a:avLst/>
            </a:prstGeom>
          </p:spPr>
        </p:pic>
        <p:pic>
          <p:nvPicPr>
            <p:cNvPr id="139" name="Picture 138">
              <a:extLst>
                <a:ext uri="{FF2B5EF4-FFF2-40B4-BE49-F238E27FC236}">
                  <a16:creationId xmlns:a16="http://schemas.microsoft.com/office/drawing/2014/main" id="{B66A85F6-7331-64A8-55E3-DF3A1B52575F}"/>
                </a:ext>
              </a:extLst>
            </p:cNvPr>
            <p:cNvPicPr>
              <a:picLocks noChangeAspect="1"/>
            </p:cNvPicPr>
            <p:nvPr/>
          </p:nvPicPr>
          <p:blipFill>
            <a:blip r:embed="rId6"/>
            <a:stretch>
              <a:fillRect/>
            </a:stretch>
          </p:blipFill>
          <p:spPr>
            <a:xfrm>
              <a:off x="2720004" y="3944621"/>
              <a:ext cx="2290536" cy="1798905"/>
            </a:xfrm>
            <a:prstGeom prst="rect">
              <a:avLst/>
            </a:prstGeom>
          </p:spPr>
        </p:pic>
        <p:pic>
          <p:nvPicPr>
            <p:cNvPr id="140" name="Picture 139">
              <a:extLst>
                <a:ext uri="{FF2B5EF4-FFF2-40B4-BE49-F238E27FC236}">
                  <a16:creationId xmlns:a16="http://schemas.microsoft.com/office/drawing/2014/main" id="{546E54E6-52DE-5D02-75C1-B7C07FF4731B}"/>
                </a:ext>
              </a:extLst>
            </p:cNvPr>
            <p:cNvPicPr>
              <a:picLocks noChangeAspect="1"/>
            </p:cNvPicPr>
            <p:nvPr/>
          </p:nvPicPr>
          <p:blipFill>
            <a:blip r:embed="rId7"/>
            <a:stretch>
              <a:fillRect/>
            </a:stretch>
          </p:blipFill>
          <p:spPr>
            <a:xfrm>
              <a:off x="2720004" y="1294358"/>
              <a:ext cx="2290536" cy="2594119"/>
            </a:xfrm>
            <a:prstGeom prst="rect">
              <a:avLst/>
            </a:prstGeom>
          </p:spPr>
        </p:pic>
      </p:grpSp>
      <p:sp>
        <p:nvSpPr>
          <p:cNvPr id="132" name="Rectangle: Rounded Corners 131">
            <a:extLst>
              <a:ext uri="{FF2B5EF4-FFF2-40B4-BE49-F238E27FC236}">
                <a16:creationId xmlns:a16="http://schemas.microsoft.com/office/drawing/2014/main" id="{6D14E13B-8EC9-F017-A935-784CE8941AF5}"/>
              </a:ext>
            </a:extLst>
          </p:cNvPr>
          <p:cNvSpPr/>
          <p:nvPr/>
        </p:nvSpPr>
        <p:spPr>
          <a:xfrm>
            <a:off x="72041" y="977140"/>
            <a:ext cx="4015626" cy="3681240"/>
          </a:xfrm>
          <a:prstGeom prst="roundRect">
            <a:avLst>
              <a:gd name="adj" fmla="val 4504"/>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3" name="Group 132">
            <a:extLst>
              <a:ext uri="{FF2B5EF4-FFF2-40B4-BE49-F238E27FC236}">
                <a16:creationId xmlns:a16="http://schemas.microsoft.com/office/drawing/2014/main" id="{43204C80-E1D1-58AD-EB82-DB3B654EF9A4}"/>
              </a:ext>
            </a:extLst>
          </p:cNvPr>
          <p:cNvGrpSpPr/>
          <p:nvPr/>
        </p:nvGrpSpPr>
        <p:grpSpPr>
          <a:xfrm>
            <a:off x="2085067" y="786962"/>
            <a:ext cx="1980142" cy="279509"/>
            <a:chOff x="9268553" y="3817521"/>
            <a:chExt cx="2485780" cy="366700"/>
          </a:xfrm>
        </p:grpSpPr>
        <p:sp>
          <p:nvSpPr>
            <p:cNvPr id="136" name="Rectangle: Rounded Corners 135">
              <a:extLst>
                <a:ext uri="{FF2B5EF4-FFF2-40B4-BE49-F238E27FC236}">
                  <a16:creationId xmlns:a16="http://schemas.microsoft.com/office/drawing/2014/main" id="{BB7C1B7C-BF29-A92B-097D-D411BA888840}"/>
                </a:ext>
              </a:extLst>
            </p:cNvPr>
            <p:cNvSpPr/>
            <p:nvPr/>
          </p:nvSpPr>
          <p:spPr>
            <a:xfrm>
              <a:off x="9268556" y="3834489"/>
              <a:ext cx="2485777" cy="34209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37" name="TextBox 136">
              <a:extLst>
                <a:ext uri="{FF2B5EF4-FFF2-40B4-BE49-F238E27FC236}">
                  <a16:creationId xmlns:a16="http://schemas.microsoft.com/office/drawing/2014/main" id="{AD89C0BF-83AA-05FC-7CD6-A6AEC083C963}"/>
                </a:ext>
              </a:extLst>
            </p:cNvPr>
            <p:cNvSpPr txBox="1"/>
            <p:nvPr/>
          </p:nvSpPr>
          <p:spPr>
            <a:xfrm>
              <a:off x="9268553" y="3817521"/>
              <a:ext cx="2485777" cy="366700"/>
            </a:xfrm>
            <a:prstGeom prst="rect">
              <a:avLst/>
            </a:prstGeom>
            <a:noFill/>
          </p:spPr>
          <p:txBody>
            <a:bodyPr wrap="square" rtlCol="0">
              <a:spAutoFit/>
            </a:bodyPr>
            <a:lstStyle/>
            <a:p>
              <a:pPr algn="ctr"/>
              <a:r>
                <a:rPr lang="en-IN" sz="1300" b="1" dirty="0"/>
                <a:t>Social Media Engagement</a:t>
              </a:r>
            </a:p>
          </p:txBody>
        </p:sp>
      </p:grpSp>
      <p:grpSp>
        <p:nvGrpSpPr>
          <p:cNvPr id="148" name="Group 147">
            <a:extLst>
              <a:ext uri="{FF2B5EF4-FFF2-40B4-BE49-F238E27FC236}">
                <a16:creationId xmlns:a16="http://schemas.microsoft.com/office/drawing/2014/main" id="{386E75CD-03C1-589F-DE00-3854B14F1274}"/>
              </a:ext>
            </a:extLst>
          </p:cNvPr>
          <p:cNvGrpSpPr/>
          <p:nvPr/>
        </p:nvGrpSpPr>
        <p:grpSpPr>
          <a:xfrm>
            <a:off x="1022591" y="4690299"/>
            <a:ext cx="1980139" cy="300900"/>
            <a:chOff x="4164316" y="6102812"/>
            <a:chExt cx="1980139" cy="300900"/>
          </a:xfrm>
        </p:grpSpPr>
        <p:sp>
          <p:nvSpPr>
            <p:cNvPr id="134" name="Rectangle: Rounded Corners 133">
              <a:extLst>
                <a:ext uri="{FF2B5EF4-FFF2-40B4-BE49-F238E27FC236}">
                  <a16:creationId xmlns:a16="http://schemas.microsoft.com/office/drawing/2014/main" id="{1286CFB7-0DE2-2D71-7CD4-8D5BB05DC2EA}"/>
                </a:ext>
              </a:extLst>
            </p:cNvPr>
            <p:cNvSpPr/>
            <p:nvPr/>
          </p:nvSpPr>
          <p:spPr>
            <a:xfrm>
              <a:off x="4164316" y="6137257"/>
              <a:ext cx="1980139" cy="26645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35" name="TextBox 134">
              <a:extLst>
                <a:ext uri="{FF2B5EF4-FFF2-40B4-BE49-F238E27FC236}">
                  <a16:creationId xmlns:a16="http://schemas.microsoft.com/office/drawing/2014/main" id="{5AF6D391-9A02-DB97-E285-CD11C95BA487}"/>
                </a:ext>
              </a:extLst>
            </p:cNvPr>
            <p:cNvSpPr txBox="1"/>
            <p:nvPr/>
          </p:nvSpPr>
          <p:spPr>
            <a:xfrm>
              <a:off x="4379891" y="6102812"/>
              <a:ext cx="1547638" cy="292388"/>
            </a:xfrm>
            <a:prstGeom prst="rect">
              <a:avLst/>
            </a:prstGeom>
            <a:noFill/>
          </p:spPr>
          <p:txBody>
            <a:bodyPr wrap="square" rtlCol="0">
              <a:spAutoFit/>
            </a:bodyPr>
            <a:lstStyle/>
            <a:p>
              <a:pPr algn="ctr"/>
              <a:r>
                <a:rPr lang="en-IN" sz="1300" b="1" dirty="0"/>
                <a:t>B-Natural Analysis</a:t>
              </a:r>
            </a:p>
          </p:txBody>
        </p:sp>
      </p:grpSp>
      <p:pic>
        <p:nvPicPr>
          <p:cNvPr id="141" name="Picture 140">
            <a:extLst>
              <a:ext uri="{FF2B5EF4-FFF2-40B4-BE49-F238E27FC236}">
                <a16:creationId xmlns:a16="http://schemas.microsoft.com/office/drawing/2014/main" id="{4E720D41-41A1-454D-7C8B-42314403A68F}"/>
              </a:ext>
            </a:extLst>
          </p:cNvPr>
          <p:cNvPicPr>
            <a:picLocks noChangeAspect="1"/>
          </p:cNvPicPr>
          <p:nvPr/>
        </p:nvPicPr>
        <p:blipFill rotWithShape="1">
          <a:blip r:embed="rId8">
            <a:extLst>
              <a:ext uri="{28A0092B-C50C-407E-A947-70E740481C1C}">
                <a14:useLocalDpi xmlns:a14="http://schemas.microsoft.com/office/drawing/2010/main" val="0"/>
              </a:ext>
            </a:extLst>
          </a:blip>
          <a:srcRect l="20689" t="12756" b="28413"/>
          <a:stretch/>
        </p:blipFill>
        <p:spPr>
          <a:xfrm>
            <a:off x="4328645" y="879494"/>
            <a:ext cx="2022751" cy="3349566"/>
          </a:xfrm>
          <a:prstGeom prst="rect">
            <a:avLst/>
          </a:prstGeom>
        </p:spPr>
      </p:pic>
      <p:sp>
        <p:nvSpPr>
          <p:cNvPr id="142" name="Rectangle 141">
            <a:extLst>
              <a:ext uri="{FF2B5EF4-FFF2-40B4-BE49-F238E27FC236}">
                <a16:creationId xmlns:a16="http://schemas.microsoft.com/office/drawing/2014/main" id="{27EFB6D4-4742-F86C-4708-2437B050ED6A}"/>
              </a:ext>
            </a:extLst>
          </p:cNvPr>
          <p:cNvSpPr/>
          <p:nvPr/>
        </p:nvSpPr>
        <p:spPr>
          <a:xfrm>
            <a:off x="5273849" y="3359469"/>
            <a:ext cx="393290" cy="3559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27AAE7A-BA6A-D295-9139-3CBA24246ECB}"/>
              </a:ext>
            </a:extLst>
          </p:cNvPr>
          <p:cNvSpPr/>
          <p:nvPr/>
        </p:nvSpPr>
        <p:spPr>
          <a:xfrm>
            <a:off x="4275360" y="840937"/>
            <a:ext cx="2076036" cy="1408259"/>
          </a:xfrm>
          <a:prstGeom prst="rect">
            <a:avLst/>
          </a:prstGeom>
          <a:noFill/>
          <a:ln w="19050">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078460E7-D495-3760-3808-828E0B0E9F5B}"/>
              </a:ext>
            </a:extLst>
          </p:cNvPr>
          <p:cNvCxnSpPr>
            <a:cxnSpLocks/>
          </p:cNvCxnSpPr>
          <p:nvPr/>
        </p:nvCxnSpPr>
        <p:spPr>
          <a:xfrm>
            <a:off x="4182189" y="4300288"/>
            <a:ext cx="2261293" cy="0"/>
          </a:xfrm>
          <a:prstGeom prst="line">
            <a:avLst/>
          </a:prstGeom>
          <a:ln w="12700">
            <a:solidFill>
              <a:srgbClr val="606060"/>
            </a:solidFill>
            <a:prstDash val="dash"/>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D930CFAB-1E2C-04A4-773B-E8FA7F1B08EA}"/>
              </a:ext>
            </a:extLst>
          </p:cNvPr>
          <p:cNvGrpSpPr/>
          <p:nvPr/>
        </p:nvGrpSpPr>
        <p:grpSpPr>
          <a:xfrm>
            <a:off x="70442" y="550233"/>
            <a:ext cx="2082779" cy="387983"/>
            <a:chOff x="989045" y="2044611"/>
            <a:chExt cx="1032391" cy="395433"/>
          </a:xfr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2700000" scaled="1"/>
            <a:tileRect/>
          </a:gradFill>
        </p:grpSpPr>
        <p:sp>
          <p:nvSpPr>
            <p:cNvPr id="146" name="Rectangle: Rounded Corners 1269">
              <a:extLst>
                <a:ext uri="{FF2B5EF4-FFF2-40B4-BE49-F238E27FC236}">
                  <a16:creationId xmlns:a16="http://schemas.microsoft.com/office/drawing/2014/main" id="{FA14F3BC-BEB6-0301-F78E-E4AF9F73608E}"/>
                </a:ext>
              </a:extLst>
            </p:cNvPr>
            <p:cNvSpPr/>
            <p:nvPr/>
          </p:nvSpPr>
          <p:spPr>
            <a:xfrm>
              <a:off x="989045" y="2044611"/>
              <a:ext cx="1032391" cy="395433"/>
            </a:xfrm>
            <a:prstGeom prst="homePlat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dirty="0">
                <a:solidFill>
                  <a:schemeClr val="bg1"/>
                </a:solidFill>
              </a:endParaRPr>
            </a:p>
          </p:txBody>
        </p:sp>
        <p:sp>
          <p:nvSpPr>
            <p:cNvPr id="147" name="TextBox 146">
              <a:extLst>
                <a:ext uri="{FF2B5EF4-FFF2-40B4-BE49-F238E27FC236}">
                  <a16:creationId xmlns:a16="http://schemas.microsoft.com/office/drawing/2014/main" id="{110C3BA3-06DF-C08F-C0A5-F56640322C41}"/>
                </a:ext>
              </a:extLst>
            </p:cNvPr>
            <p:cNvSpPr txBox="1"/>
            <p:nvPr/>
          </p:nvSpPr>
          <p:spPr>
            <a:xfrm>
              <a:off x="1017706" y="2073142"/>
              <a:ext cx="975069" cy="313687"/>
            </a:xfrm>
            <a:prstGeom prst="homePlate">
              <a:avLst/>
            </a:prstGeom>
            <a:noFill/>
          </p:spPr>
          <p:txBody>
            <a:bodyPr wrap="square" rtlCol="0">
              <a:spAutoFit/>
            </a:bodyPr>
            <a:lstStyle/>
            <a:p>
              <a:pPr algn="ctr"/>
              <a:r>
                <a:rPr lang="en-IN" sz="1400" b="1" dirty="0">
                  <a:solidFill>
                    <a:schemeClr val="bg1"/>
                  </a:solidFill>
                </a:rPr>
                <a:t>ONLINE MARKETING</a:t>
              </a:r>
            </a:p>
          </p:txBody>
        </p:sp>
      </p:grpSp>
      <p:sp>
        <p:nvSpPr>
          <p:cNvPr id="182" name="TextBox 181">
            <a:extLst>
              <a:ext uri="{FF2B5EF4-FFF2-40B4-BE49-F238E27FC236}">
                <a16:creationId xmlns:a16="http://schemas.microsoft.com/office/drawing/2014/main" id="{F86396B6-3966-9198-B307-BD58150EAFE2}"/>
              </a:ext>
            </a:extLst>
          </p:cNvPr>
          <p:cNvSpPr txBox="1"/>
          <p:nvPr/>
        </p:nvSpPr>
        <p:spPr>
          <a:xfrm>
            <a:off x="50498" y="6567905"/>
            <a:ext cx="5645088" cy="246221"/>
          </a:xfrm>
          <a:prstGeom prst="rect">
            <a:avLst/>
          </a:prstGeom>
          <a:noFill/>
        </p:spPr>
        <p:txBody>
          <a:bodyPr wrap="square" rtlCol="0">
            <a:spAutoFit/>
          </a:bodyPr>
          <a:lstStyle/>
          <a:p>
            <a:r>
              <a:rPr lang="en-US" sz="1000" dirty="0"/>
              <a:t>The launch of Sprinkl may enhance ITC’s digital outreach</a:t>
            </a:r>
            <a:endParaRPr lang="en-IN" sz="1000" dirty="0"/>
          </a:p>
        </p:txBody>
      </p:sp>
      <p:grpSp>
        <p:nvGrpSpPr>
          <p:cNvPr id="2" name="Group 1">
            <a:extLst>
              <a:ext uri="{FF2B5EF4-FFF2-40B4-BE49-F238E27FC236}">
                <a16:creationId xmlns:a16="http://schemas.microsoft.com/office/drawing/2014/main" id="{9A3E6D99-10FA-9FFA-C76B-AAFAD666C4AF}"/>
              </a:ext>
            </a:extLst>
          </p:cNvPr>
          <p:cNvGrpSpPr/>
          <p:nvPr/>
        </p:nvGrpSpPr>
        <p:grpSpPr>
          <a:xfrm>
            <a:off x="4305839" y="519884"/>
            <a:ext cx="1980142" cy="292388"/>
            <a:chOff x="9268553" y="3817521"/>
            <a:chExt cx="2485780" cy="383597"/>
          </a:xfrm>
        </p:grpSpPr>
        <p:sp>
          <p:nvSpPr>
            <p:cNvPr id="4" name="Rectangle: Rounded Corners 3">
              <a:extLst>
                <a:ext uri="{FF2B5EF4-FFF2-40B4-BE49-F238E27FC236}">
                  <a16:creationId xmlns:a16="http://schemas.microsoft.com/office/drawing/2014/main" id="{6D7B60E1-5261-4D8D-1D97-1BE778D8050A}"/>
                </a:ext>
              </a:extLst>
            </p:cNvPr>
            <p:cNvSpPr/>
            <p:nvPr/>
          </p:nvSpPr>
          <p:spPr>
            <a:xfrm>
              <a:off x="9268556" y="3834489"/>
              <a:ext cx="2485777" cy="34209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5" name="TextBox 4">
              <a:extLst>
                <a:ext uri="{FF2B5EF4-FFF2-40B4-BE49-F238E27FC236}">
                  <a16:creationId xmlns:a16="http://schemas.microsoft.com/office/drawing/2014/main" id="{B9AD7323-194F-3459-8979-F81463148F4B}"/>
                </a:ext>
              </a:extLst>
            </p:cNvPr>
            <p:cNvSpPr txBox="1"/>
            <p:nvPr/>
          </p:nvSpPr>
          <p:spPr>
            <a:xfrm>
              <a:off x="9268553" y="3817521"/>
              <a:ext cx="2485777" cy="383597"/>
            </a:xfrm>
            <a:prstGeom prst="rect">
              <a:avLst/>
            </a:prstGeom>
            <a:noFill/>
          </p:spPr>
          <p:txBody>
            <a:bodyPr wrap="square" rtlCol="0">
              <a:spAutoFit/>
            </a:bodyPr>
            <a:lstStyle/>
            <a:p>
              <a:pPr algn="ctr"/>
              <a:r>
                <a:rPr lang="en-IN" sz="1300" b="1" dirty="0"/>
                <a:t>E-Commerce Platform</a:t>
              </a:r>
            </a:p>
          </p:txBody>
        </p:sp>
      </p:grpSp>
      <p:grpSp>
        <p:nvGrpSpPr>
          <p:cNvPr id="6" name="Group 5">
            <a:extLst>
              <a:ext uri="{FF2B5EF4-FFF2-40B4-BE49-F238E27FC236}">
                <a16:creationId xmlns:a16="http://schemas.microsoft.com/office/drawing/2014/main" id="{853D5E25-052C-3E26-8A8E-1786F9E93B4F}"/>
              </a:ext>
            </a:extLst>
          </p:cNvPr>
          <p:cNvGrpSpPr/>
          <p:nvPr/>
        </p:nvGrpSpPr>
        <p:grpSpPr>
          <a:xfrm>
            <a:off x="774854" y="5562030"/>
            <a:ext cx="2475614" cy="492443"/>
            <a:chOff x="4164316" y="6102812"/>
            <a:chExt cx="1980139" cy="492443"/>
          </a:xfrm>
        </p:grpSpPr>
        <p:sp>
          <p:nvSpPr>
            <p:cNvPr id="7" name="Rectangle: Rounded Corners 6">
              <a:extLst>
                <a:ext uri="{FF2B5EF4-FFF2-40B4-BE49-F238E27FC236}">
                  <a16:creationId xmlns:a16="http://schemas.microsoft.com/office/drawing/2014/main" id="{CB39B7EA-DBAB-84A0-84F0-BFD9812F823B}"/>
                </a:ext>
              </a:extLst>
            </p:cNvPr>
            <p:cNvSpPr/>
            <p:nvPr/>
          </p:nvSpPr>
          <p:spPr>
            <a:xfrm>
              <a:off x="4164316" y="6137257"/>
              <a:ext cx="1980139" cy="26645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8" name="TextBox 7">
              <a:extLst>
                <a:ext uri="{FF2B5EF4-FFF2-40B4-BE49-F238E27FC236}">
                  <a16:creationId xmlns:a16="http://schemas.microsoft.com/office/drawing/2014/main" id="{17F322A1-3573-1B42-CEF4-9DDF6FD9B524}"/>
                </a:ext>
              </a:extLst>
            </p:cNvPr>
            <p:cNvSpPr txBox="1"/>
            <p:nvPr/>
          </p:nvSpPr>
          <p:spPr>
            <a:xfrm>
              <a:off x="4379891" y="6102812"/>
              <a:ext cx="1547638" cy="492443"/>
            </a:xfrm>
            <a:prstGeom prst="rect">
              <a:avLst/>
            </a:prstGeom>
            <a:noFill/>
          </p:spPr>
          <p:txBody>
            <a:bodyPr wrap="square" rtlCol="0">
              <a:spAutoFit/>
            </a:bodyPr>
            <a:lstStyle/>
            <a:p>
              <a:pPr algn="ctr"/>
              <a:r>
                <a:rPr lang="en-IN" sz="1300" b="1" dirty="0"/>
                <a:t>User Generated Content</a:t>
              </a:r>
            </a:p>
          </p:txBody>
        </p:sp>
      </p:grpSp>
    </p:spTree>
    <p:extLst>
      <p:ext uri="{BB962C8B-B14F-4D97-AF65-F5344CB8AC3E}">
        <p14:creationId xmlns:p14="http://schemas.microsoft.com/office/powerpoint/2010/main" val="379897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5992</TotalTime>
  <Words>4382</Words>
  <Application>Microsoft Office PowerPoint</Application>
  <PresentationFormat>Widescreen</PresentationFormat>
  <Paragraphs>612</Paragraphs>
  <Slides>17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6" baseType="lpstr">
      <vt:lpstr>Arial</vt:lpstr>
      <vt:lpstr>Arial</vt:lpstr>
      <vt:lpstr>Calibri</vt:lpstr>
      <vt:lpstr>Calibri Light</vt:lpstr>
      <vt:lpstr>Google Sans</vt:lpstr>
      <vt:lpstr>Söhne</vt:lpstr>
      <vt:lpstr>Office Theme</vt:lpstr>
      <vt:lpstr>Worksheet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Bhagyesh Rajesh Jaju</dc:creator>
  <cp:lastModifiedBy>Bhagyesh Rajesh Jaju</cp:lastModifiedBy>
  <cp:revision>801</cp:revision>
  <dcterms:created xsi:type="dcterms:W3CDTF">2023-09-12T19:11:45Z</dcterms:created>
  <dcterms:modified xsi:type="dcterms:W3CDTF">2023-09-27T03:59:11Z</dcterms:modified>
</cp:coreProperties>
</file>